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8"/>
  </p:notesMasterIdLst>
  <p:sldIdLst>
    <p:sldId id="256" r:id="rId3"/>
    <p:sldId id="295" r:id="rId4"/>
    <p:sldId id="262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290" r:id="rId16"/>
    <p:sldId id="2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DD462F"/>
    <a:srgbClr val="D24726"/>
    <a:srgbClr val="734F29"/>
    <a:srgbClr val="D2B4A6"/>
    <a:srgbClr val="AEB785"/>
    <a:srgbClr val="EFD5A2"/>
    <a:srgbClr val="3B3026"/>
    <a:srgbClr val="ECE1CA"/>
    <a:srgbClr val="795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38" autoAdjust="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EC13577B-6902-467D-A26C-08A0DD5E4E03}" type="datetimeFigureOut">
              <a:t>2017-07-03</a:t>
            </a:fld>
            <a:endParaRPr lang="zh-CN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DF61EA0F-A667-4B49-8422-0062BC55E249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zh-CN" smtClean="0"/>
              <a:t>1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0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8488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dirty="0"/>
              <a:t>在 </a:t>
            </a:r>
            <a:r>
              <a:rPr lang="zh-CN" baseline="0" dirty="0"/>
              <a:t>“幻灯片放映”模式，单击箭头进入 PowerPoint 入门中心。</a:t>
            </a:r>
            <a:endParaRPr lang="zh-CN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15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797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449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081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981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113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333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979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zh-CN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197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 latinLnBrk="0">
              <a:defRPr lang="zh-CN" sz="5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48200" y="5141929"/>
            <a:ext cx="6705599" cy="1137793"/>
          </a:xfrm>
        </p:spPr>
        <p:txBody>
          <a:bodyPr>
            <a:normAutofit/>
          </a:bodyPr>
          <a:lstStyle>
            <a:lvl1pPr marL="0" indent="0" algn="l" latinLnBrk="0">
              <a:lnSpc>
                <a:spcPct val="150000"/>
              </a:lnSpc>
              <a:spcBef>
                <a:spcPts val="600"/>
              </a:spcBef>
              <a:buNone/>
              <a:defRPr lang="zh-CN" sz="2800">
                <a:solidFill>
                  <a:srgbClr val="D24726"/>
                </a:solidFill>
                <a:latin typeface="+mj-lt"/>
              </a:defRPr>
            </a:lvl1pPr>
            <a:lvl2pPr marL="457200" indent="0" algn="ctr" latinLnBrk="0">
              <a:buNone/>
              <a:defRPr lang="zh-CN" sz="2000"/>
            </a:lvl2pPr>
            <a:lvl3pPr marL="914400" indent="0" algn="ctr" latinLnBrk="0">
              <a:buNone/>
              <a:defRPr lang="zh-CN" sz="1800"/>
            </a:lvl3pPr>
            <a:lvl4pPr marL="1371600" indent="0" algn="ctr" latinLnBrk="0">
              <a:buNone/>
              <a:defRPr lang="zh-CN" sz="1600"/>
            </a:lvl4pPr>
            <a:lvl5pPr marL="1828800" indent="0" algn="ctr" latinLnBrk="0">
              <a:buNone/>
              <a:defRPr lang="zh-CN" sz="1600"/>
            </a:lvl5pPr>
            <a:lvl6pPr marL="2286000" indent="0" algn="ctr" latinLnBrk="0">
              <a:buNone/>
              <a:defRPr lang="zh-CN" sz="1600"/>
            </a:lvl6pPr>
            <a:lvl7pPr marL="2743200" indent="0" algn="ctr" latinLnBrk="0">
              <a:buNone/>
              <a:defRPr lang="zh-CN" sz="1600"/>
            </a:lvl7pPr>
            <a:lvl8pPr marL="3200400" indent="0" algn="ctr" latinLnBrk="0">
              <a:buNone/>
              <a:defRPr lang="zh-CN" sz="1600"/>
            </a:lvl8pPr>
            <a:lvl9pPr marL="3657600" indent="0" algn="ctr" latinLnBrk="0">
              <a:buNone/>
              <a:defRPr lang="zh-CN" sz="1600"/>
            </a:lvl9pPr>
          </a:lstStyle>
          <a:p>
            <a:r>
              <a:rPr lang="zh-CN" altLang="en-US"/>
              <a:t>单击此处编辑母版副标题样式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2017-07-03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10306227" y="6509612"/>
            <a:ext cx="1885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</a:rPr>
              <a:t>http://www.360code.com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spcAft>
                <a:spcPts val="1200"/>
              </a:spcAft>
              <a:buNone/>
              <a:defRPr lang="zh-CN" sz="2000">
                <a:solidFill>
                  <a:schemeClr val="tx1"/>
                </a:solidFill>
              </a:defRPr>
            </a:lvl1pPr>
            <a:lvl2pPr latinLnBrk="0">
              <a:lnSpc>
                <a:spcPct val="150000"/>
              </a:lnSpc>
              <a:spcAft>
                <a:spcPts val="1200"/>
              </a:spcAft>
              <a:defRPr lang="zh-CN" sz="1600">
                <a:solidFill>
                  <a:schemeClr val="tx1"/>
                </a:solidFill>
              </a:defRPr>
            </a:lvl2pPr>
            <a:lvl3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tx1"/>
                </a:solidFill>
              </a:defRPr>
            </a:lvl3pPr>
            <a:lvl4pPr latinLnBrk="0">
              <a:lnSpc>
                <a:spcPct val="150000"/>
              </a:lnSpc>
              <a:spcAft>
                <a:spcPts val="1200"/>
              </a:spcAft>
              <a:defRPr lang="zh-CN" sz="1200">
                <a:solidFill>
                  <a:schemeClr val="tx1"/>
                </a:solidFill>
              </a:defRPr>
            </a:lvl4pPr>
            <a:lvl5pPr latinLnBrk="0">
              <a:lnSpc>
                <a:spcPct val="150000"/>
              </a:lnSpc>
              <a:spcAft>
                <a:spcPts val="1200"/>
              </a:spcAft>
              <a:defRPr lang="zh-CN"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2017-07-03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9" name="文本框 8"/>
          <p:cNvSpPr txBox="1"/>
          <p:nvPr userDrawn="1"/>
        </p:nvSpPr>
        <p:spPr>
          <a:xfrm>
            <a:off x="10306227" y="6509612"/>
            <a:ext cx="1885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</a:rPr>
              <a:t>http://www.360code.com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 latinLnBrk="0">
              <a:defRPr lang="zh-CN" sz="4800">
                <a:solidFill>
                  <a:srgbClr val="D24726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 latinLnBrk="0">
              <a:lnSpc>
                <a:spcPct val="150000"/>
              </a:lnSpc>
              <a:buNone/>
              <a:defRPr lang="zh-CN" sz="2800">
                <a:solidFill>
                  <a:schemeClr val="bg1"/>
                </a:solidFill>
                <a:latin typeface="+mj-lt"/>
              </a:defRPr>
            </a:lvl1pPr>
            <a:lvl2pPr marL="457200" indent="0" latinLnBrk="0">
              <a:buNone/>
              <a:defRPr lang="zh-CN" sz="2000"/>
            </a:lvl2pPr>
            <a:lvl3pPr marL="914400" indent="0" latinLnBrk="0">
              <a:buNone/>
              <a:defRPr lang="zh-CN" sz="1800"/>
            </a:lvl3pPr>
            <a:lvl4pPr marL="1371600" indent="0" latinLnBrk="0">
              <a:buNone/>
              <a:defRPr lang="zh-CN" sz="1600"/>
            </a:lvl4pPr>
            <a:lvl5pPr marL="1828800" indent="0" latinLnBrk="0">
              <a:buNone/>
              <a:defRPr lang="zh-CN" sz="1600"/>
            </a:lvl5pPr>
            <a:lvl6pPr marL="2286000" indent="0" latinLnBrk="0">
              <a:buNone/>
              <a:defRPr lang="zh-CN" sz="1600"/>
            </a:lvl6pPr>
            <a:lvl7pPr marL="2743200" indent="0" latinLnBrk="0">
              <a:buNone/>
              <a:defRPr lang="zh-CN" sz="1600"/>
            </a:lvl7pPr>
            <a:lvl8pPr marL="3200400" indent="0" latinLnBrk="0">
              <a:buNone/>
              <a:defRPr lang="zh-CN" sz="1600"/>
            </a:lvl8pPr>
            <a:lvl9pPr marL="3657600" indent="0" latinLnBrk="0">
              <a:buNone/>
              <a:defRPr lang="zh-CN"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2017-07-03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9" name="文本框 8"/>
          <p:cNvSpPr txBox="1"/>
          <p:nvPr userDrawn="1"/>
        </p:nvSpPr>
        <p:spPr>
          <a:xfrm>
            <a:off x="10306227" y="6509612"/>
            <a:ext cx="1885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</a:rPr>
              <a:t>http://www.360code.com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2017-07-03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8" name="文本框 7"/>
          <p:cNvSpPr txBox="1"/>
          <p:nvPr userDrawn="1"/>
        </p:nvSpPr>
        <p:spPr>
          <a:xfrm>
            <a:off x="10306227" y="6509612"/>
            <a:ext cx="1885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</a:rPr>
              <a:t>http://www.360code.com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2017-07-03</a:t>
            </a:fld>
            <a:endParaRPr 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5" name="文本框 4"/>
          <p:cNvSpPr txBox="1"/>
          <p:nvPr userDrawn="1"/>
        </p:nvSpPr>
        <p:spPr>
          <a:xfrm>
            <a:off x="10306227" y="6509612"/>
            <a:ext cx="1885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</a:rPr>
              <a:t>http://www.360code.com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t>2017-07-03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t>‹#›</a:t>
            </a:fld>
            <a:endParaRPr lang="zh-CN"/>
          </a:p>
        </p:txBody>
      </p:sp>
      <p:sp>
        <p:nvSpPr>
          <p:cNvPr id="8" name="矩形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sz="1800"/>
          </a:p>
        </p:txBody>
      </p:sp>
      <p:sp>
        <p:nvSpPr>
          <p:cNvPr id="9" name="文本框 8"/>
          <p:cNvSpPr txBox="1"/>
          <p:nvPr userDrawn="1"/>
        </p:nvSpPr>
        <p:spPr>
          <a:xfrm>
            <a:off x="10306227" y="6509612"/>
            <a:ext cx="1885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</a:rPr>
              <a:t>http://www.360code.com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8BEEBAAA-29B5-4AF5-BC5F-7E580C29002D}" type="datetimeFigureOut">
              <a:rPr lang="en-US" altLang="zh-CN" smtClean="0"/>
              <a:pPr/>
              <a:t>7/3/2017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860EDB8-5305-433F-BE41-D7A86D811DB3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71" r:id="rId6"/>
  </p:sldLayoutIdLst>
  <p:txStyles>
    <p:titleStyle>
      <a:lvl1pPr algn="l" defTabSz="914400" rtl="0" eaLnBrk="1" latinLnBrk="0" hangingPunct="1">
        <a:spcBef>
          <a:spcPct val="0"/>
        </a:spcBef>
        <a:buNone/>
        <a:defRPr lang="zh-CN" sz="4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20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60code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60code.com/produc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360code.com/software/software/7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60code.com/software/software/13.ht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60code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360code.com&#65289;&#30340;&#20250;&#21592;&#65307;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欢迎使用 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CodingVPrint</a:t>
            </a:r>
            <a:endParaRPr 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84803" y="5151628"/>
            <a:ext cx="6388098" cy="1137793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高效快捷、随心所欲地打印标签模板</a:t>
            </a:r>
            <a:endParaRPr 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48830" y="715543"/>
            <a:ext cx="7138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err="1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CodingVPrint</a:t>
            </a:r>
            <a:r>
              <a:rPr lang="en-US" altLang="zh-CN" sz="40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sz="40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使用教程    入门篇</a:t>
            </a: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139703" y="6418707"/>
            <a:ext cx="876297" cy="3503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zh-CN" sz="2800" kern="1200">
                <a:solidFill>
                  <a:srgbClr val="D24726"/>
                </a:solidFill>
                <a:latin typeface="+mj-lt"/>
                <a:ea typeface="Microsoft YaHei UI" panose="020B0503020204020204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Microsoft YaHei UI" panose="020B0503020204020204" pitchFamily="34" charset="-122"/>
              </a:rPr>
              <a:t>版本</a:t>
            </a:r>
            <a:r>
              <a:rPr lang="en-US" altLang="zh-CN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Microsoft YaHei UI" panose="020B0503020204020204" pitchFamily="34" charset="-122"/>
              </a:rPr>
              <a:t>: 1.0</a:t>
            </a:r>
            <a:endParaRPr lang="zh-CN" altLang="en-US" sz="1200" dirty="0">
              <a:solidFill>
                <a:schemeClr val="accent2">
                  <a:lumMod val="60000"/>
                  <a:lumOff val="40000"/>
                </a:schemeClr>
              </a:solidFill>
              <a:latin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F1A43B57-B0FD-42DD-BF07-23DC4F66B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使用</a:t>
            </a:r>
            <a:r>
              <a:rPr lang="en-US" altLang="en-US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en-US" altLang="zh-CN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odingVPrint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的功能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---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模板管理</a:t>
            </a:r>
            <a:endParaRPr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11811650-A2F6-46A4-8B85-0B529E355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61824" cy="43513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，是您刚刚在“我的模板” 里新加的模板。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“查看打印时输入变量”按钮，用来设置该模板有哪些项目是允许打印时变换内容的。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7393E9B-3748-4CD3-85CB-901625871DBE}"/>
              </a:ext>
            </a:extLst>
          </p:cNvPr>
          <p:cNvGrpSpPr/>
          <p:nvPr/>
        </p:nvGrpSpPr>
        <p:grpSpPr>
          <a:xfrm>
            <a:off x="4111599" y="2938051"/>
            <a:ext cx="8080401" cy="3926319"/>
            <a:chOff x="4111599" y="2938051"/>
            <a:chExt cx="8080401" cy="3926319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4EFB1EF9-932C-4250-875D-24EE604B3F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024" y="2938051"/>
              <a:ext cx="7891976" cy="3892163"/>
            </a:xfrm>
            <a:prstGeom prst="rect">
              <a:avLst/>
            </a:prstGeom>
          </p:spPr>
        </p:pic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920469AF-3C4B-4ECC-AE65-F7FA2A93B537}"/>
                </a:ext>
              </a:extLst>
            </p:cNvPr>
            <p:cNvSpPr/>
            <p:nvPr/>
          </p:nvSpPr>
          <p:spPr>
            <a:xfrm>
              <a:off x="4111599" y="5894875"/>
              <a:ext cx="2191223" cy="56892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1 </a:t>
              </a:r>
              <a:endParaRPr lang="zh-CN" altLang="en-US" sz="2400" b="1" dirty="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B5E13350-FFF6-48F4-82BF-BA64ED9A7365}"/>
                </a:ext>
              </a:extLst>
            </p:cNvPr>
            <p:cNvSpPr/>
            <p:nvPr/>
          </p:nvSpPr>
          <p:spPr>
            <a:xfrm>
              <a:off x="4825766" y="3080824"/>
              <a:ext cx="4177194" cy="9865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2  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选中一个模板</a:t>
              </a:r>
              <a:r>
                <a:rPr lang="en-US" altLang="zh-CN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 </a:t>
              </a:r>
              <a:endParaRPr lang="zh-CN" altLang="en-US" sz="2400" b="1" dirty="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6FFCDFA6-32EF-443A-A9EE-ED0D429C6AA8}"/>
                </a:ext>
              </a:extLst>
            </p:cNvPr>
            <p:cNvSpPr/>
            <p:nvPr/>
          </p:nvSpPr>
          <p:spPr>
            <a:xfrm>
              <a:off x="8665697" y="5700926"/>
              <a:ext cx="1448972" cy="116344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3</a:t>
              </a:r>
              <a:endParaRPr lang="zh-CN" altLang="en-US" sz="2400" b="1" dirty="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3414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F1A43B57-B0FD-42DD-BF07-23DC4F66B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使用</a:t>
            </a:r>
            <a:r>
              <a:rPr lang="en-US" altLang="en-US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en-US" altLang="zh-CN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odingVPrint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的功能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---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模板管理</a:t>
            </a:r>
            <a:endParaRPr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0E42BA8-F383-4A04-98AC-59C75C8B0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262" y="1378634"/>
            <a:ext cx="9003738" cy="5479366"/>
          </a:xfrm>
          <a:prstGeom prst="rect">
            <a:avLst/>
          </a:prstGeom>
        </p:spPr>
      </p:pic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50F61872-2069-4AF0-83AB-709710B1EA6E}"/>
              </a:ext>
            </a:extLst>
          </p:cNvPr>
          <p:cNvCxnSpPr>
            <a:cxnSpLocks/>
          </p:cNvCxnSpPr>
          <p:nvPr/>
        </p:nvCxnSpPr>
        <p:spPr>
          <a:xfrm>
            <a:off x="2686929" y="2053884"/>
            <a:ext cx="594703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E90397A5-D0D5-44B4-930C-38B8A76FC533}"/>
              </a:ext>
            </a:extLst>
          </p:cNvPr>
          <p:cNvCxnSpPr>
            <a:cxnSpLocks/>
          </p:cNvCxnSpPr>
          <p:nvPr/>
        </p:nvCxnSpPr>
        <p:spPr>
          <a:xfrm flipV="1">
            <a:off x="1800665" y="2588456"/>
            <a:ext cx="3460652" cy="379827"/>
          </a:xfrm>
          <a:prstGeom prst="straightConnector1">
            <a:avLst/>
          </a:prstGeom>
          <a:ln w="28575">
            <a:solidFill>
              <a:srgbClr val="FF66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02778AFC-0CC8-42B3-BA75-0630B3983264}"/>
              </a:ext>
            </a:extLst>
          </p:cNvPr>
          <p:cNvCxnSpPr>
            <a:cxnSpLocks/>
          </p:cNvCxnSpPr>
          <p:nvPr/>
        </p:nvCxnSpPr>
        <p:spPr>
          <a:xfrm flipV="1">
            <a:off x="3052689" y="1983547"/>
            <a:ext cx="2672862" cy="2194558"/>
          </a:xfrm>
          <a:prstGeom prst="straightConnector1">
            <a:avLst/>
          </a:prstGeom>
          <a:ln w="28575">
            <a:solidFill>
              <a:srgbClr val="FF66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F8929221-D7DE-442E-992C-655EFA7A0421}"/>
              </a:ext>
            </a:extLst>
          </p:cNvPr>
          <p:cNvSpPr txBox="1"/>
          <p:nvPr/>
        </p:nvSpPr>
        <p:spPr>
          <a:xfrm>
            <a:off x="203980" y="1716258"/>
            <a:ext cx="272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 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选中想变的项目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A3BF0B84-16D9-428C-919B-D5CBE5D2A4D6}"/>
              </a:ext>
            </a:extLst>
          </p:cNvPr>
          <p:cNvSpPr txBox="1"/>
          <p:nvPr/>
        </p:nvSpPr>
        <p:spPr>
          <a:xfrm>
            <a:off x="203980" y="2628297"/>
            <a:ext cx="1899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 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通过箭头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BCD6B0DC-9600-4085-83E2-A0A4476B8A9A}"/>
              </a:ext>
            </a:extLst>
          </p:cNvPr>
          <p:cNvSpPr txBox="1"/>
          <p:nvPr/>
        </p:nvSpPr>
        <p:spPr>
          <a:xfrm>
            <a:off x="232114" y="3752893"/>
            <a:ext cx="2956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 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从左侧移动到右侧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3A75D6AE-1472-47A8-B9EC-C6BF8507D980}"/>
              </a:ext>
            </a:extLst>
          </p:cNvPr>
          <p:cNvSpPr txBox="1"/>
          <p:nvPr/>
        </p:nvSpPr>
        <p:spPr>
          <a:xfrm>
            <a:off x="203980" y="4877489"/>
            <a:ext cx="2956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 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同时命名项目名称</a:t>
            </a:r>
          </a:p>
        </p:txBody>
      </p: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7F8C5F8B-9386-419F-8C4D-95AF841F1A10}"/>
              </a:ext>
            </a:extLst>
          </p:cNvPr>
          <p:cNvCxnSpPr>
            <a:cxnSpLocks/>
          </p:cNvCxnSpPr>
          <p:nvPr/>
        </p:nvCxnSpPr>
        <p:spPr>
          <a:xfrm>
            <a:off x="3052689" y="5290112"/>
            <a:ext cx="1209822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id="{73CBEF97-DF65-4685-B908-5D708B206D0E}"/>
              </a:ext>
            </a:extLst>
          </p:cNvPr>
          <p:cNvSpPr txBox="1"/>
          <p:nvPr/>
        </p:nvSpPr>
        <p:spPr>
          <a:xfrm>
            <a:off x="203979" y="5702736"/>
            <a:ext cx="2956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 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保存后退出</a:t>
            </a:r>
          </a:p>
        </p:txBody>
      </p:sp>
    </p:spTree>
    <p:extLst>
      <p:ext uri="{BB962C8B-B14F-4D97-AF65-F5344CB8AC3E}">
        <p14:creationId xmlns:p14="http://schemas.microsoft.com/office/powerpoint/2010/main" val="2174983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F1A43B57-B0FD-42DD-BF07-23DC4F66B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使用</a:t>
            </a:r>
            <a:r>
              <a:rPr lang="en-US" altLang="en-US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en-US" altLang="zh-CN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odingVPrint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的功能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---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模板打印</a:t>
            </a:r>
            <a:endParaRPr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0E604CF6-B1AE-4B73-9DC3-C36D27A86088}"/>
              </a:ext>
            </a:extLst>
          </p:cNvPr>
          <p:cNvGrpSpPr/>
          <p:nvPr/>
        </p:nvGrpSpPr>
        <p:grpSpPr>
          <a:xfrm>
            <a:off x="3038622" y="1645920"/>
            <a:ext cx="9153378" cy="5212080"/>
            <a:chOff x="2020643" y="1208088"/>
            <a:chExt cx="9583989" cy="557692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D97F7AEE-35AB-455D-A639-96880BB05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0643" y="1208088"/>
              <a:ext cx="9583989" cy="5576928"/>
            </a:xfrm>
            <a:prstGeom prst="rect">
              <a:avLst/>
            </a:prstGeom>
          </p:spPr>
        </p:pic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3390AAE4-F30B-4DAF-AC75-91A05BF61E44}"/>
                </a:ext>
              </a:extLst>
            </p:cNvPr>
            <p:cNvSpPr/>
            <p:nvPr/>
          </p:nvSpPr>
          <p:spPr>
            <a:xfrm>
              <a:off x="2240596" y="1758463"/>
              <a:ext cx="1543613" cy="65771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1 </a:t>
              </a:r>
              <a:endParaRPr lang="zh-CN" altLang="en-US" sz="2400" b="1" dirty="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77788EF9-6320-4DB3-BDEA-5A49E21FB469}"/>
                </a:ext>
              </a:extLst>
            </p:cNvPr>
            <p:cNvSpPr/>
            <p:nvPr/>
          </p:nvSpPr>
          <p:spPr>
            <a:xfrm>
              <a:off x="3891620" y="2236763"/>
              <a:ext cx="3445096" cy="25743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2 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我设置过的两个项目已出现，可输入此次要打印内容。</a:t>
              </a: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1DF3FFA4-EE01-4931-9CF0-BD8568851F9D}"/>
                </a:ext>
              </a:extLst>
            </p:cNvPr>
            <p:cNvSpPr/>
            <p:nvPr/>
          </p:nvSpPr>
          <p:spPr>
            <a:xfrm>
              <a:off x="5514535" y="5391898"/>
              <a:ext cx="2082018" cy="125468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Segoe UI" panose="020B0502040204020203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3 </a:t>
              </a:r>
              <a:r>
                <a:rPr lang="zh-CN" altLang="en-US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打印</a:t>
              </a:r>
              <a:r>
                <a:rPr lang="en-US" altLang="zh-CN" sz="2400" b="1" dirty="0">
                  <a:solidFill>
                    <a:srgbClr val="FF0000"/>
                  </a:solidFill>
                  <a:ea typeface="宋体" panose="02010600030101010101" pitchFamily="2" charset="-122"/>
                </a:rPr>
                <a:t> </a:t>
              </a:r>
              <a:endParaRPr lang="zh-CN" altLang="en-US" sz="2400" b="1" dirty="0">
                <a:solidFill>
                  <a:srgbClr val="FF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1" name="思想气泡: 云 10">
            <a:extLst>
              <a:ext uri="{FF2B5EF4-FFF2-40B4-BE49-F238E27FC236}">
                <a16:creationId xmlns:a16="http://schemas.microsoft.com/office/drawing/2014/main" id="{0A1BA17E-865F-4FF5-A627-51C47A64B95F}"/>
              </a:ext>
            </a:extLst>
          </p:cNvPr>
          <p:cNvSpPr/>
          <p:nvPr/>
        </p:nvSpPr>
        <p:spPr>
          <a:xfrm>
            <a:off x="0" y="3036003"/>
            <a:ext cx="2827607" cy="3821997"/>
          </a:xfrm>
          <a:prstGeom prst="cloudCallout">
            <a:avLst>
              <a:gd name="adj1" fmla="val 35884"/>
              <a:gd name="adj2" fmla="val 2391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到这里，您就已经掌握主要功能了</a:t>
            </a:r>
            <a:r>
              <a:rPr lang="en-US" altLang="zh-CN" sz="24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!</a:t>
            </a:r>
          </a:p>
          <a:p>
            <a:pPr algn="ctr"/>
            <a:endParaRPr lang="en-US" altLang="zh-CN" sz="2400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24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怎么样，很简单吧！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811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F1A43B57-B0FD-42DD-BF07-23DC4F66B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其他功能</a:t>
            </a:r>
            <a:endParaRPr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" name="内容占位符 2">
            <a:extLst>
              <a:ext uri="{FF2B5EF4-FFF2-40B4-BE49-F238E27FC236}">
                <a16:creationId xmlns:a16="http://schemas.microsoft.com/office/drawing/2014/main" id="{FDD5E0F2-2ACD-4F49-B914-EC77E7200D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923" y="2039819"/>
            <a:ext cx="8730296" cy="4812397"/>
          </a:xfrm>
        </p:spPr>
      </p:pic>
      <p:sp>
        <p:nvSpPr>
          <p:cNvPr id="11" name="椭圆 10">
            <a:extLst>
              <a:ext uri="{FF2B5EF4-FFF2-40B4-BE49-F238E27FC236}">
                <a16:creationId xmlns:a16="http://schemas.microsoft.com/office/drawing/2014/main" id="{C2531828-BA56-4AD5-9AAA-B2185D972FA1}"/>
              </a:ext>
            </a:extLst>
          </p:cNvPr>
          <p:cNvSpPr/>
          <p:nvPr/>
        </p:nvSpPr>
        <p:spPr>
          <a:xfrm>
            <a:off x="3923941" y="3693951"/>
            <a:ext cx="1474258" cy="6146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b="1" dirty="0">
                <a:solidFill>
                  <a:srgbClr val="FF0000"/>
                </a:solidFill>
                <a:ea typeface="宋体" panose="02010600030101010101" pitchFamily="2" charset="-122"/>
              </a:rPr>
              <a:t> </a:t>
            </a:r>
            <a:endParaRPr lang="zh-CN" altLang="en-US" sz="24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8A9A64C7-8553-47B0-B1B5-F36BA5839DAA}"/>
              </a:ext>
            </a:extLst>
          </p:cNvPr>
          <p:cNvSpPr txBox="1">
            <a:spLocks/>
          </p:cNvSpPr>
          <p:nvPr/>
        </p:nvSpPr>
        <p:spPr>
          <a:xfrm>
            <a:off x="599050" y="1825625"/>
            <a:ext cx="2621723" cy="4884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lang="zh-CN"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zh-CN" sz="11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zh-CN" sz="12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zh-CN" sz="12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lang="zh-CN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lang="zh-CN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lang="zh-CN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lang="zh-CN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群组模板，指您在云马平台上的群组模板，您也可以添加到打印列表中来打印。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操作方式和“我的模板” 类似，不再赘述。</a:t>
            </a:r>
          </a:p>
        </p:txBody>
      </p:sp>
    </p:spTree>
    <p:extLst>
      <p:ext uri="{BB962C8B-B14F-4D97-AF65-F5344CB8AC3E}">
        <p14:creationId xmlns:p14="http://schemas.microsoft.com/office/powerpoint/2010/main" val="256123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更多的功能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04434" y="1780903"/>
            <a:ext cx="8356686" cy="447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CodingVPrint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除了这些基本功能外，还将不断推出更多的高级功能，帮助用户实现高效便捷的标签打印和管理功能，例如：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360Code.com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平台标签模板管理功能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企业标签模板库管理功能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公众标签模板库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数据管理功能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…………</a:t>
            </a:r>
            <a:endParaRPr lang="zh-CN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30750" y="4246999"/>
            <a:ext cx="59218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更多功能，请关注</a:t>
            </a:r>
            <a:endParaRPr lang="en-US" altLang="zh-CN" sz="36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36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36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	http://www.360Code.com</a:t>
            </a:r>
            <a:endParaRPr lang="zh-CN" altLang="en-US" sz="36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9382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9001" y="1729138"/>
            <a:ext cx="4711699" cy="2187227"/>
          </a:xfrm>
        </p:spPr>
        <p:txBody>
          <a:bodyPr/>
          <a:lstStyle/>
          <a:p>
            <a:r>
              <a:rPr lang="en-US" altLang="zh-CN" sz="5400" dirty="0">
                <a:latin typeface="华文楷体" panose="02010600040101010101" pitchFamily="2" charset="-122"/>
                <a:ea typeface="华文楷体" panose="02010600040101010101" pitchFamily="2" charset="-122"/>
              </a:rPr>
              <a:t>CodingVPrint</a:t>
            </a:r>
            <a:endParaRPr lang="zh-CN" sz="5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>
            <a:noAutofit/>
          </a:bodyPr>
          <a:lstStyle/>
          <a:p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让用户专注于标签打印功能</a:t>
            </a:r>
            <a:r>
              <a:rPr 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、轻松与其他人共享和协作、提供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高效的打印输出功能</a:t>
            </a:r>
            <a:r>
              <a:rPr 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同时提供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360Code.com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平台标签模板管理功能。</a:t>
            </a:r>
            <a:endParaRPr 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任意多边形 7">
            <a:hlinkClick r:id="rId3" tooltip="了解详细信息"/>
          </p:cNvPr>
          <p:cNvSpPr/>
          <p:nvPr/>
        </p:nvSpPr>
        <p:spPr>
          <a:xfrm>
            <a:off x="11595138" y="5918253"/>
            <a:ext cx="431763" cy="431763"/>
          </a:xfrm>
          <a:custGeom>
            <a:avLst/>
            <a:gdLst>
              <a:gd name="connsiteX0" fmla="*/ 283692 w 643468"/>
              <a:gd name="connsiteY0" fmla="*/ 156886 h 643468"/>
              <a:gd name="connsiteX1" fmla="*/ 315574 w 643468"/>
              <a:gd name="connsiteY1" fmla="*/ 156886 h 643468"/>
              <a:gd name="connsiteX2" fmla="*/ 486582 w 643468"/>
              <a:gd name="connsiteY2" fmla="*/ 321734 h 643468"/>
              <a:gd name="connsiteX3" fmla="*/ 315574 w 643468"/>
              <a:gd name="connsiteY3" fmla="*/ 486582 h 643468"/>
              <a:gd name="connsiteX4" fmla="*/ 283692 w 643468"/>
              <a:gd name="connsiteY4" fmla="*/ 486582 h 643468"/>
              <a:gd name="connsiteX5" fmla="*/ 441545 w 643468"/>
              <a:gd name="connsiteY5" fmla="*/ 334415 h 643468"/>
              <a:gd name="connsiteX6" fmla="*/ 156887 w 643468"/>
              <a:gd name="connsiteY6" fmla="*/ 334415 h 643468"/>
              <a:gd name="connsiteX7" fmla="*/ 156887 w 643468"/>
              <a:gd name="connsiteY7" fmla="*/ 309054 h 643468"/>
              <a:gd name="connsiteX8" fmla="*/ 441545 w 643468"/>
              <a:gd name="connsiteY8" fmla="*/ 309054 h 643468"/>
              <a:gd name="connsiteX9" fmla="*/ 321733 w 643468"/>
              <a:gd name="connsiteY9" fmla="*/ 16937 h 643468"/>
              <a:gd name="connsiteX10" fmla="*/ 16936 w 643468"/>
              <a:gd name="connsiteY10" fmla="*/ 321734 h 643468"/>
              <a:gd name="connsiteX11" fmla="*/ 321733 w 643468"/>
              <a:gd name="connsiteY11" fmla="*/ 626531 h 643468"/>
              <a:gd name="connsiteX12" fmla="*/ 626530 w 643468"/>
              <a:gd name="connsiteY12" fmla="*/ 321734 h 643468"/>
              <a:gd name="connsiteX13" fmla="*/ 321733 w 643468"/>
              <a:gd name="connsiteY13" fmla="*/ 16937 h 643468"/>
              <a:gd name="connsiteX14" fmla="*/ 321734 w 643468"/>
              <a:gd name="connsiteY14" fmla="*/ 0 h 643468"/>
              <a:gd name="connsiteX15" fmla="*/ 643468 w 643468"/>
              <a:gd name="connsiteY15" fmla="*/ 321734 h 643468"/>
              <a:gd name="connsiteX16" fmla="*/ 321734 w 643468"/>
              <a:gd name="connsiteY16" fmla="*/ 643468 h 643468"/>
              <a:gd name="connsiteX17" fmla="*/ 0 w 643468"/>
              <a:gd name="connsiteY17" fmla="*/ 321734 h 643468"/>
              <a:gd name="connsiteX18" fmla="*/ 321734 w 643468"/>
              <a:gd name="connsiteY18" fmla="*/ 0 h 64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3468" h="643468">
                <a:moveTo>
                  <a:pt x="283692" y="156886"/>
                </a:moveTo>
                <a:lnTo>
                  <a:pt x="315574" y="156886"/>
                </a:lnTo>
                <a:lnTo>
                  <a:pt x="486582" y="321734"/>
                </a:lnTo>
                <a:lnTo>
                  <a:pt x="315574" y="486582"/>
                </a:lnTo>
                <a:lnTo>
                  <a:pt x="283692" y="486582"/>
                </a:lnTo>
                <a:lnTo>
                  <a:pt x="441545" y="334415"/>
                </a:lnTo>
                <a:lnTo>
                  <a:pt x="156887" y="334415"/>
                </a:lnTo>
                <a:lnTo>
                  <a:pt x="156887" y="309054"/>
                </a:lnTo>
                <a:lnTo>
                  <a:pt x="441545" y="309054"/>
                </a:lnTo>
                <a:close/>
                <a:moveTo>
                  <a:pt x="321733" y="16937"/>
                </a:moveTo>
                <a:cubicBezTo>
                  <a:pt x="153398" y="16937"/>
                  <a:pt x="16936" y="153399"/>
                  <a:pt x="16936" y="321734"/>
                </a:cubicBezTo>
                <a:cubicBezTo>
                  <a:pt x="16936" y="490069"/>
                  <a:pt x="153398" y="626531"/>
                  <a:pt x="321733" y="626531"/>
                </a:cubicBezTo>
                <a:cubicBezTo>
                  <a:pt x="490068" y="626531"/>
                  <a:pt x="626530" y="490069"/>
                  <a:pt x="626530" y="321734"/>
                </a:cubicBezTo>
                <a:cubicBezTo>
                  <a:pt x="626530" y="153399"/>
                  <a:pt x="490068" y="16937"/>
                  <a:pt x="321733" y="16937"/>
                </a:cubicBezTo>
                <a:close/>
                <a:moveTo>
                  <a:pt x="321734" y="0"/>
                </a:moveTo>
                <a:cubicBezTo>
                  <a:pt x="499423" y="0"/>
                  <a:pt x="643468" y="144045"/>
                  <a:pt x="643468" y="321734"/>
                </a:cubicBezTo>
                <a:cubicBezTo>
                  <a:pt x="643468" y="499423"/>
                  <a:pt x="499423" y="643468"/>
                  <a:pt x="321734" y="643468"/>
                </a:cubicBezTo>
                <a:cubicBezTo>
                  <a:pt x="144045" y="643468"/>
                  <a:pt x="0" y="499423"/>
                  <a:pt x="0" y="321734"/>
                </a:cubicBezTo>
                <a:cubicBezTo>
                  <a:pt x="0" y="144045"/>
                  <a:pt x="144045" y="0"/>
                  <a:pt x="321734" y="0"/>
                </a:cubicBezTo>
                <a:close/>
              </a:path>
            </a:pathLst>
          </a:custGeom>
          <a:solidFill>
            <a:srgbClr val="DD4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dirty="0">
              <a:solidFill>
                <a:schemeClr val="tx1"/>
              </a:solidFill>
            </a:endParaRPr>
          </a:p>
        </p:txBody>
      </p:sp>
      <p:sp>
        <p:nvSpPr>
          <p:cNvPr id="9" name="文本占位符 2">
            <a:hlinkClick r:id="rId3" tooltip="了解详细信息"/>
          </p:cNvPr>
          <p:cNvSpPr txBox="1">
            <a:spLocks/>
          </p:cNvSpPr>
          <p:nvPr/>
        </p:nvSpPr>
        <p:spPr>
          <a:xfrm>
            <a:off x="6231988" y="5628763"/>
            <a:ext cx="5363150" cy="931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sz="2400" dirty="0">
                <a:solidFill>
                  <a:srgbClr val="DD462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 </a:t>
            </a:r>
            <a:r>
              <a:rPr lang="en-US" altLang="zh-CN" sz="2400" dirty="0">
                <a:solidFill>
                  <a:srgbClr val="DD462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360Code.com </a:t>
            </a:r>
            <a:r>
              <a:rPr lang="zh-CN" sz="2400" dirty="0">
                <a:solidFill>
                  <a:srgbClr val="DD462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查找更多内容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9001" y="4036422"/>
            <a:ext cx="3922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accent6">
                    <a:lumMod val="7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http://www.360Code.com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学习“入门篇”后，您将能够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9829799" cy="4884664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了解 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CodingVPrint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的功能和用途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了解 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360Code.com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网络服务平台提供的服务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下载并安装 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CodingVPrint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了解使用 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CodingVPrint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设计和打印模板的基本知识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完成第一个标签模板的设计与打印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了解更多有助于高效快捷、随心所欲地打印标签模板的知识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zh-CN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3564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CodingVPrint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是什么</a:t>
            </a:r>
            <a:endParaRPr 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4435" y="1825624"/>
            <a:ext cx="5288366" cy="4447761"/>
          </a:xfrm>
        </p:spPr>
        <p:txBody>
          <a:bodyPr>
            <a:noAutofit/>
          </a:bodyPr>
          <a:lstStyle/>
          <a:p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LabelShop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是一款条码标签编辑及打印软件，而</a:t>
            </a:r>
            <a:r>
              <a:rPr lang="en-US" altLang="zh-CN" sz="24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CodingVPrint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是一个打印程序；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对于专注于标签打印的用户而言，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LabelShop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更关注标签模板的编辑，因此在打印操作时效率较低，不能让用户的工作专注于标签打印。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CodingVPrint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是专为专注于标签的打印而非标签编辑的用户提供的打印程序。</a:t>
            </a:r>
            <a:endParaRPr 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117" y="3082397"/>
            <a:ext cx="5679483" cy="319098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7FDC13A2-C921-4EF9-B3AE-0BB401E5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r>
              <a:rPr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使用</a:t>
            </a:r>
            <a:r>
              <a:rPr lang="en-US" altLang="zh-CN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CodingVPrint</a:t>
            </a:r>
            <a:r>
              <a:rPr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还需要什么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C80588B9-A49E-4931-BD69-CC31BC904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850" y="1730375"/>
            <a:ext cx="11633200" cy="5022850"/>
          </a:xfrm>
        </p:spPr>
        <p:txBody>
          <a:bodyPr rtlCol="0">
            <a:noAutofit/>
          </a:bodyPr>
          <a:lstStyle/>
          <a:p>
            <a:pPr marL="342900" indent="-342900" eaLnBrk="1" fontAlgn="auto" hangingPunct="1">
              <a:lnSpc>
                <a:spcPct val="100000"/>
              </a:lnSpc>
              <a:buFont typeface="Wingdings" panose="05000000000000000000" pitchFamily="2" charset="2"/>
              <a:buChar char="l"/>
              <a:defRPr/>
            </a:pP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打印机及耗材（标签、碳带）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您的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条码标签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可能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需要专业条码打印机打印出来。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云马商城</a:t>
            </a:r>
            <a:r>
              <a:rPr lang="en-US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en-US" sz="2400" dirty="0">
                <a:latin typeface="华文楷体" panose="02010600040101010101" pitchFamily="2" charset="-122"/>
                <a:ea typeface="华文楷体" panose="02010600040101010101" pitchFamily="2" charset="-122"/>
                <a:hlinkClick r:id="rId3"/>
              </a:rPr>
              <a:t>http://www.360code.com/product/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里，有相关设备及耗材，欢迎选购。</a:t>
            </a:r>
          </a:p>
          <a:p>
            <a:pPr marL="342900" indent="-342900" eaLnBrk="1" fontAlgn="auto" hangingPunct="1">
              <a:lnSpc>
                <a:spcPct val="1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打印软件</a:t>
            </a:r>
          </a:p>
          <a:p>
            <a:pPr eaLnBrk="1" fontAlgn="auto" hangingPunct="1">
              <a:lnSpc>
                <a:spcPct val="100000"/>
              </a:lnSpc>
              <a:defRPr/>
            </a:pP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推荐我司</a:t>
            </a:r>
            <a:r>
              <a:rPr lang="en-US" altLang="zh-CN" sz="24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Labelshop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，好用又免费，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hlinkClick r:id="rId4"/>
              </a:rPr>
              <a:t>http://www.360code.com/software/software/7.html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7180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7D16BE6A-5331-4A48-9E61-BACDA16E5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pPr eaLnBrk="1" hangingPunct="1"/>
            <a:r>
              <a:rPr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从哪里可以得到使用帮助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628E7662-63AA-4BED-92B5-6A265571D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177338" cy="4351338"/>
          </a:xfrm>
        </p:spPr>
        <p:txBody>
          <a:bodyPr/>
          <a:lstStyle/>
          <a:p>
            <a:pPr marL="285750" indent="-285750" eaLnBrk="1" hangingPunct="1">
              <a:buFont typeface="Wingdings" panose="05000000000000000000" pitchFamily="2" charset="2"/>
              <a:buChar char="l"/>
            </a:pPr>
            <a:r>
              <a:rPr lang="en-US" altLang="en-US" sz="24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en-US" altLang="zh-CN" sz="24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odingVPrint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使用教程入门篇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360Code.com 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网站上的文章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360Code.com 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网站上的应用场景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360Code.com 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在线客服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4000-987-360 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服务电话</a:t>
            </a:r>
          </a:p>
        </p:txBody>
      </p:sp>
    </p:spTree>
    <p:extLst>
      <p:ext uri="{BB962C8B-B14F-4D97-AF65-F5344CB8AC3E}">
        <p14:creationId xmlns:p14="http://schemas.microsoft.com/office/powerpoint/2010/main" val="3663420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3C3B8724-9526-4F55-A7CB-EBEFAAAA2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pPr eaLnBrk="1" hangingPunct="1"/>
            <a:r>
              <a:rPr altLang="en-US">
                <a:latin typeface="华文楷体" panose="02010600040101010101" pitchFamily="2" charset="-122"/>
                <a:ea typeface="华文楷体" panose="02010600040101010101" pitchFamily="2" charset="-122"/>
              </a:rPr>
              <a:t>让我们开始吧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5936CEEF-22D6-443F-9C2B-4B8B29DB2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342900" indent="-342900" eaLnBrk="1" hangingPunct="1">
              <a:buFont typeface="Wingdings" panose="05000000000000000000" pitchFamily="2" charset="2"/>
              <a:buChar char="l"/>
            </a:pP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下载并安装</a:t>
            </a:r>
            <a:r>
              <a:rPr lang="en-US" altLang="en-US" sz="24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en-US" altLang="zh-CN" sz="24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odingVPrint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l"/>
            </a:pP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注册为 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360Code.com 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用户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l"/>
            </a:pP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初始化及准备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使用</a:t>
            </a:r>
            <a:r>
              <a:rPr lang="en-US" altLang="en-US" sz="24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en-US" altLang="zh-CN" sz="24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odingVPrint</a:t>
            </a: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的这些功能</a:t>
            </a:r>
          </a:p>
        </p:txBody>
      </p:sp>
    </p:spTree>
    <p:extLst>
      <p:ext uri="{BB962C8B-B14F-4D97-AF65-F5344CB8AC3E}">
        <p14:creationId xmlns:p14="http://schemas.microsoft.com/office/powerpoint/2010/main" val="3283951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F1A43B57-B0FD-42DD-BF07-23DC4F66B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r>
              <a:rPr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下载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及安装</a:t>
            </a:r>
            <a:r>
              <a:rPr lang="en-US" altLang="en-US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en-US" altLang="zh-CN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odingVPrint</a:t>
            </a:r>
            <a:endParaRPr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11811650-A2F6-46A4-8B85-0B529E355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42550" cy="4351338"/>
          </a:xfrm>
        </p:spPr>
        <p:txBody>
          <a:bodyPr/>
          <a:lstStyle/>
          <a:p>
            <a:pPr marL="342900" indent="-342900" eaLnBrk="1" hangingPunct="1">
              <a:buFont typeface="Wingdings" panose="05000000000000000000" pitchFamily="2" charset="2"/>
              <a:buChar char="l"/>
            </a:pP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访问：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hlinkClick r:id="rId3"/>
              </a:rPr>
              <a:t>http://www.360code.com/software/software/13.htm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点击“立即下载”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，下载软件到电脑无需额外安装。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D89406F-4650-4A62-889A-96D5CFE6FC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500" t="42663" r="31000" b="13418"/>
          <a:stretch/>
        </p:blipFill>
        <p:spPr>
          <a:xfrm>
            <a:off x="431207" y="3545057"/>
            <a:ext cx="6400800" cy="3010486"/>
          </a:xfrm>
          <a:prstGeom prst="rect">
            <a:avLst/>
          </a:prstGeom>
        </p:spPr>
      </p:pic>
      <p:sp>
        <p:nvSpPr>
          <p:cNvPr id="13" name="椭圆 12">
            <a:extLst>
              <a:ext uri="{FF2B5EF4-FFF2-40B4-BE49-F238E27FC236}">
                <a16:creationId xmlns:a16="http://schemas.microsoft.com/office/drawing/2014/main" id="{2EC3C162-8CAB-4B10-8FA9-3F3245C386A0}"/>
              </a:ext>
            </a:extLst>
          </p:cNvPr>
          <p:cNvSpPr/>
          <p:nvPr/>
        </p:nvSpPr>
        <p:spPr>
          <a:xfrm>
            <a:off x="3305908" y="5606040"/>
            <a:ext cx="2794620" cy="11418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b="1" dirty="0">
                <a:solidFill>
                  <a:srgbClr val="FF0000"/>
                </a:solidFill>
                <a:ea typeface="宋体" panose="02010600030101010101" pitchFamily="2" charset="-122"/>
              </a:rPr>
              <a:t>1 </a:t>
            </a:r>
            <a:r>
              <a:rPr lang="zh-CN" altLang="en-US" sz="2400" b="1" dirty="0">
                <a:solidFill>
                  <a:srgbClr val="FF0000"/>
                </a:solidFill>
                <a:ea typeface="宋体" panose="02010600030101010101" pitchFamily="2" charset="-122"/>
              </a:rPr>
              <a:t>、下载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9CCD55DE-D951-478E-B740-DB42D6E606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257" y="4700973"/>
            <a:ext cx="4248743" cy="1133633"/>
          </a:xfrm>
          <a:prstGeom prst="rect">
            <a:avLst/>
          </a:prstGeom>
        </p:spPr>
      </p:pic>
      <p:sp>
        <p:nvSpPr>
          <p:cNvPr id="16" name="椭圆 15">
            <a:extLst>
              <a:ext uri="{FF2B5EF4-FFF2-40B4-BE49-F238E27FC236}">
                <a16:creationId xmlns:a16="http://schemas.microsoft.com/office/drawing/2014/main" id="{CFE849A7-DB30-46A0-99B8-B486B88F4588}"/>
              </a:ext>
            </a:extLst>
          </p:cNvPr>
          <p:cNvSpPr/>
          <p:nvPr/>
        </p:nvSpPr>
        <p:spPr>
          <a:xfrm>
            <a:off x="7703994" y="4322393"/>
            <a:ext cx="3376756" cy="12474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zh-CN" sz="2400" b="1" dirty="0">
                <a:solidFill>
                  <a:srgbClr val="FF000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ea typeface="宋体" panose="02010600030101010101" pitchFamily="2" charset="-122"/>
              </a:rPr>
              <a:t>、双击可运行</a:t>
            </a:r>
          </a:p>
        </p:txBody>
      </p:sp>
    </p:spTree>
    <p:extLst>
      <p:ext uri="{BB962C8B-B14F-4D97-AF65-F5344CB8AC3E}">
        <p14:creationId xmlns:p14="http://schemas.microsoft.com/office/powerpoint/2010/main" val="889996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F1A43B57-B0FD-42DD-BF07-23DC4F66B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登陆</a:t>
            </a:r>
            <a:r>
              <a:rPr lang="en-US" altLang="en-US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en-US" altLang="zh-CN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odingVPrint</a:t>
            </a:r>
            <a:endParaRPr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11811650-A2F6-46A4-8B85-0B529E355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42550" cy="4351338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打开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PC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端软件，进行登录。</a:t>
            </a:r>
          </a:p>
          <a:p>
            <a:pPr>
              <a:lnSpc>
                <a:spcPct val="100000"/>
              </a:lnSpc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请注意：云马（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  <a:hlinkClick r:id="rId3"/>
              </a:rPr>
              <a:t>www.360code.com</a:t>
            </a:r>
            <a:r>
              <a:rPr lang="en-US" altLang="en-US" sz="2400" dirty="0">
                <a:latin typeface="华文楷体" panose="02010600040101010101" pitchFamily="2" charset="-122"/>
                <a:ea typeface="华文楷体" panose="02010600040101010101" pitchFamily="2" charset="-122"/>
                <a:hlinkClick r:id="rId4"/>
              </a:rPr>
              <a:t>）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的会员方可登陆，网站首页可注册。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ECDFB08-2B00-4779-870E-9432D261B0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109" y="3136389"/>
            <a:ext cx="6201640" cy="3658111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30DBF3E2-AE86-43BA-BDEF-36BD12A42809}"/>
              </a:ext>
            </a:extLst>
          </p:cNvPr>
          <p:cNvSpPr/>
          <p:nvPr/>
        </p:nvSpPr>
        <p:spPr>
          <a:xfrm>
            <a:off x="1110109" y="3477419"/>
            <a:ext cx="1781175" cy="523875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558800"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200" b="1" kern="100" dirty="0">
                <a:solidFill>
                  <a:srgbClr val="FF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sz="1200" kern="100" dirty="0"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4F0D826D-EDB4-4231-99CC-82AB59F45A86}"/>
              </a:ext>
            </a:extLst>
          </p:cNvPr>
          <p:cNvSpPr/>
          <p:nvPr/>
        </p:nvSpPr>
        <p:spPr>
          <a:xfrm>
            <a:off x="3068735" y="4684542"/>
            <a:ext cx="4243014" cy="2062421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558800"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200" b="1" kern="100" dirty="0">
                <a:solidFill>
                  <a:srgbClr val="FF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sz="1200" kern="100" dirty="0"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243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F1A43B57-B0FD-42DD-BF07-23DC4F66B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838" y="0"/>
            <a:ext cx="10748962" cy="1208088"/>
          </a:xfrm>
        </p:spPr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使用</a:t>
            </a:r>
            <a:r>
              <a:rPr lang="en-US" altLang="en-US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C</a:t>
            </a:r>
            <a:r>
              <a:rPr lang="en-US" altLang="zh-CN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odingVPrint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的功能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---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我的模板</a:t>
            </a:r>
            <a:endParaRPr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11811650-A2F6-46A4-8B85-0B529E355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917874" cy="43513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处，是您保存在云马平台上的</a:t>
            </a:r>
            <a:r>
              <a:rPr lang="en-US" altLang="zh-CN" sz="24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labelshop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模板列表。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选中一个并加入到打印列表，方可使用本软件打印。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D4DA35EA-3996-4617-ABCD-5B821318015E}"/>
              </a:ext>
            </a:extLst>
          </p:cNvPr>
          <p:cNvGrpSpPr/>
          <p:nvPr/>
        </p:nvGrpSpPr>
        <p:grpSpPr>
          <a:xfrm>
            <a:off x="3756074" y="1943369"/>
            <a:ext cx="8435926" cy="4689543"/>
            <a:chOff x="1031173" y="2381126"/>
            <a:chExt cx="9192908" cy="5220429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3BD544A8-C8F3-4B5B-BF12-58ED70382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1173" y="2381126"/>
              <a:ext cx="9192908" cy="5220429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30DBF3E2-AE86-43BA-BDEF-36BD12A42809}"/>
                </a:ext>
              </a:extLst>
            </p:cNvPr>
            <p:cNvSpPr/>
            <p:nvPr/>
          </p:nvSpPr>
          <p:spPr>
            <a:xfrm>
              <a:off x="1176811" y="4729402"/>
              <a:ext cx="1781175" cy="52387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558800" algn="ctr">
                <a:lnSpc>
                  <a:spcPct val="150000"/>
                </a:lnSpc>
                <a:spcAft>
                  <a:spcPts val="0"/>
                </a:spcAft>
                <a:defRPr/>
              </a:pPr>
              <a:r>
                <a:rPr lang="en-US" sz="2200" b="1" kern="100" dirty="0">
                  <a:solidFill>
                    <a:srgbClr val="FF0000"/>
                  </a:solidFill>
                  <a:ea typeface="等线" panose="02010600030101010101" pitchFamily="2" charset="-122"/>
                  <a:cs typeface="Times New Roman" panose="02020603050405020304" pitchFamily="18" charset="0"/>
                </a:rPr>
                <a:t>1</a:t>
              </a:r>
              <a:endParaRPr lang="zh-CN" sz="1200" kern="100" dirty="0"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4F0D826D-EDB4-4231-99CC-82AB59F45A86}"/>
                </a:ext>
              </a:extLst>
            </p:cNvPr>
            <p:cNvSpPr/>
            <p:nvPr/>
          </p:nvSpPr>
          <p:spPr>
            <a:xfrm>
              <a:off x="2654154" y="3137095"/>
              <a:ext cx="2733772" cy="562707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558800" algn="ctr">
                <a:lnSpc>
                  <a:spcPct val="150000"/>
                </a:lnSpc>
                <a:spcAft>
                  <a:spcPts val="0"/>
                </a:spcAft>
                <a:defRPr/>
              </a:pPr>
              <a:r>
                <a:rPr lang="en-US" sz="2200" b="1" kern="100" dirty="0">
                  <a:solidFill>
                    <a:srgbClr val="FF0000"/>
                  </a:solidFill>
                  <a:ea typeface="等线" panose="02010600030101010101" pitchFamily="2" charset="-122"/>
                  <a:cs typeface="Times New Roman" panose="02020603050405020304" pitchFamily="18" charset="0"/>
                </a:rPr>
                <a:t>2</a:t>
              </a:r>
              <a:endParaRPr lang="zh-CN" sz="1200" kern="100" dirty="0"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6CE703D5-18A7-4C0C-8955-63D6968ED508}"/>
                </a:ext>
              </a:extLst>
            </p:cNvPr>
            <p:cNvSpPr/>
            <p:nvPr/>
          </p:nvSpPr>
          <p:spPr>
            <a:xfrm>
              <a:off x="8620028" y="5964702"/>
              <a:ext cx="1604053" cy="1049115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558800" algn="ctr">
                <a:lnSpc>
                  <a:spcPct val="150000"/>
                </a:lnSpc>
                <a:spcAft>
                  <a:spcPts val="0"/>
                </a:spcAft>
                <a:defRPr/>
              </a:pPr>
              <a:r>
                <a:rPr lang="en-US" sz="2200" b="1" kern="100" dirty="0">
                  <a:solidFill>
                    <a:srgbClr val="FF0000"/>
                  </a:solidFill>
                  <a:ea typeface="等线" panose="02010600030101010101" pitchFamily="2" charset="-122"/>
                  <a:cs typeface="Times New Roman" panose="02020603050405020304" pitchFamily="18" charset="0"/>
                </a:rPr>
                <a:t>3</a:t>
              </a:r>
              <a:endParaRPr lang="zh-CN" sz="1200" kern="100" dirty="0"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9814501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Doc" id="{E1E7EDF9-8B79-4E5D-B508-2301E35CD219}" vid="{4342E303-0389-44F2-B6F0-C13C203CC5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8DBC0A1-66E1-4B9D-88C2-9B3A32A214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欢迎使用 PowerPoint</Template>
  <TotalTime>0</TotalTime>
  <Words>661</Words>
  <Application>Microsoft Office PowerPoint</Application>
  <PresentationFormat>宽屏</PresentationFormat>
  <Paragraphs>97</Paragraphs>
  <Slides>15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Microsoft YaHei UI</vt:lpstr>
      <vt:lpstr>等线</vt:lpstr>
      <vt:lpstr>华文楷体</vt:lpstr>
      <vt:lpstr>宋体</vt:lpstr>
      <vt:lpstr>Arial</vt:lpstr>
      <vt:lpstr>Calibri</vt:lpstr>
      <vt:lpstr>Segoe UI</vt:lpstr>
      <vt:lpstr>Segoe UI Light</vt:lpstr>
      <vt:lpstr>Times New Roman</vt:lpstr>
      <vt:lpstr>Wingdings</vt:lpstr>
      <vt:lpstr>WelcomeDoc</vt:lpstr>
      <vt:lpstr>欢迎使用 CodingVPrint</vt:lpstr>
      <vt:lpstr>学习“入门篇”后，您将能够</vt:lpstr>
      <vt:lpstr>CodingVPrint 是什么</vt:lpstr>
      <vt:lpstr>使用CodingVPrint还需要什么?</vt:lpstr>
      <vt:lpstr>从哪里可以得到使用帮助?</vt:lpstr>
      <vt:lpstr>让我们开始吧</vt:lpstr>
      <vt:lpstr>下载及安装CodingVPrint</vt:lpstr>
      <vt:lpstr>登陆CodingVPrint</vt:lpstr>
      <vt:lpstr>使用CodingVPrint的功能---我的模板</vt:lpstr>
      <vt:lpstr>使用CodingVPrint的功能---模板管理</vt:lpstr>
      <vt:lpstr>使用CodingVPrint的功能---模板管理</vt:lpstr>
      <vt:lpstr>使用CodingVPrint的功能---模板打印</vt:lpstr>
      <vt:lpstr>其他功能</vt:lpstr>
      <vt:lpstr>更多的功能</vt:lpstr>
      <vt:lpstr>CodingVPrint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2016-07-19T03:35:27Z</dcterms:created>
  <dcterms:modified xsi:type="dcterms:W3CDTF">2017-07-03T08:45:15Z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