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66" r:id="rId2"/>
    <p:sldId id="340" r:id="rId3"/>
    <p:sldId id="341" r:id="rId4"/>
    <p:sldId id="342" r:id="rId5"/>
    <p:sldId id="375" r:id="rId6"/>
    <p:sldId id="344" r:id="rId7"/>
    <p:sldId id="346" r:id="rId8"/>
    <p:sldId id="401" r:id="rId9"/>
    <p:sldId id="348" r:id="rId10"/>
    <p:sldId id="350" r:id="rId11"/>
    <p:sldId id="351" r:id="rId12"/>
    <p:sldId id="353" r:id="rId13"/>
    <p:sldId id="325" r:id="rId14"/>
    <p:sldId id="330" r:id="rId15"/>
    <p:sldId id="364" r:id="rId16"/>
    <p:sldId id="320" r:id="rId17"/>
    <p:sldId id="362" r:id="rId18"/>
    <p:sldId id="363" r:id="rId19"/>
    <p:sldId id="395" r:id="rId20"/>
    <p:sldId id="360" r:id="rId21"/>
    <p:sldId id="366" r:id="rId22"/>
    <p:sldId id="367" r:id="rId23"/>
    <p:sldId id="305" r:id="rId24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ingjoin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1F1"/>
    <a:srgbClr val="EBECEE"/>
    <a:srgbClr val="DEDFE1"/>
    <a:srgbClr val="E7E8EA"/>
    <a:srgbClr val="A5AFC2"/>
    <a:srgbClr val="EEEFEE"/>
    <a:srgbClr val="EFEFEF"/>
    <a:srgbClr val="365FAA"/>
    <a:srgbClr val="858586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298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97" y="-106"/>
      </p:cViewPr>
      <p:guideLst>
        <p:guide orient="horz" pos="2159"/>
        <p:guide pos="26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ingjoin\Desktop\&#35789;&#24211;&#32479;&#35745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NLPIR\doc\KeyScanner\&#30693;&#20046;&#26680;&#26597;\&#36134;&#21495;\&#30693;&#20046;&#36134;&#21495;&#26680;&#26597;&#32479;&#35745;&#25253;&#21578;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词库统计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关键词宏观统计!$B$1</c:f>
              <c:strCache>
                <c:ptCount val="1"/>
                <c:pt idx="0">
                  <c:v>命中次数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8"/>
            <c:bubble3D val="0"/>
            <c:spPr>
              <a:solidFill>
                <a:schemeClr val="accent1">
                  <a:lumMod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9"/>
            <c:bubble3D val="0"/>
            <c:spPr>
              <a:solidFill>
                <a:schemeClr val="accent2">
                  <a:lumMod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0"/>
            <c:bubble3D val="0"/>
            <c:spPr>
              <a:solidFill>
                <a:schemeClr val="accent3">
                  <a:lumMod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关键词宏观统计!$A$2:$A$21</c:f>
              <c:strCache>
                <c:ptCount val="20"/>
                <c:pt idx="0">
                  <c:v>一号首长</c:v>
                </c:pt>
                <c:pt idx="1">
                  <c:v>涉领导人</c:v>
                </c:pt>
                <c:pt idx="2">
                  <c:v>政治反动</c:v>
                </c:pt>
                <c:pt idx="3">
                  <c:v>色情</c:v>
                </c:pt>
                <c:pt idx="4">
                  <c:v>涉日</c:v>
                </c:pt>
                <c:pt idx="5">
                  <c:v>敏感人物</c:v>
                </c:pt>
                <c:pt idx="6">
                  <c:v>民运</c:v>
                </c:pt>
                <c:pt idx="7">
                  <c:v>涉毒</c:v>
                </c:pt>
                <c:pt idx="8">
                  <c:v>涉赌</c:v>
                </c:pt>
                <c:pt idx="9">
                  <c:v>FLG</c:v>
                </c:pt>
                <c:pt idx="10">
                  <c:v>涉政治人物</c:v>
                </c:pt>
                <c:pt idx="11">
                  <c:v>政治敏感</c:v>
                </c:pt>
                <c:pt idx="12">
                  <c:v>涉党政</c:v>
                </c:pt>
                <c:pt idx="13">
                  <c:v>粗言秽语</c:v>
                </c:pt>
                <c:pt idx="14">
                  <c:v>涉民族宗教</c:v>
                </c:pt>
                <c:pt idx="15">
                  <c:v>大人物</c:v>
                </c:pt>
                <c:pt idx="16">
                  <c:v>敏感词</c:v>
                </c:pt>
                <c:pt idx="17">
                  <c:v>负面用语</c:v>
                </c:pt>
                <c:pt idx="18">
                  <c:v>涉港</c:v>
                </c:pt>
                <c:pt idx="19">
                  <c:v>涉台</c:v>
                </c:pt>
              </c:strCache>
            </c:strRef>
          </c:cat>
          <c:val>
            <c:numRef>
              <c:f>关键词宏观统计!$B$2:$B$21</c:f>
              <c:numCache>
                <c:formatCode>General</c:formatCode>
                <c:ptCount val="20"/>
                <c:pt idx="0">
                  <c:v>17145</c:v>
                </c:pt>
                <c:pt idx="1">
                  <c:v>15827</c:v>
                </c:pt>
                <c:pt idx="2">
                  <c:v>1202</c:v>
                </c:pt>
                <c:pt idx="3">
                  <c:v>838</c:v>
                </c:pt>
                <c:pt idx="4">
                  <c:v>586</c:v>
                </c:pt>
                <c:pt idx="5">
                  <c:v>578</c:v>
                </c:pt>
                <c:pt idx="6">
                  <c:v>484</c:v>
                </c:pt>
                <c:pt idx="7">
                  <c:v>336</c:v>
                </c:pt>
                <c:pt idx="8">
                  <c:v>328</c:v>
                </c:pt>
                <c:pt idx="9">
                  <c:v>244</c:v>
                </c:pt>
                <c:pt idx="10">
                  <c:v>220</c:v>
                </c:pt>
                <c:pt idx="11">
                  <c:v>109</c:v>
                </c:pt>
                <c:pt idx="12">
                  <c:v>104</c:v>
                </c:pt>
                <c:pt idx="13">
                  <c:v>100</c:v>
                </c:pt>
                <c:pt idx="14">
                  <c:v>65</c:v>
                </c:pt>
                <c:pt idx="15">
                  <c:v>37</c:v>
                </c:pt>
                <c:pt idx="16">
                  <c:v>33</c:v>
                </c:pt>
                <c:pt idx="17">
                  <c:v>19</c:v>
                </c:pt>
                <c:pt idx="18">
                  <c:v>17</c:v>
                </c:pt>
                <c:pt idx="19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gapWidth val="100"/>
        <c:splitType val="pos"/>
        <c:splitPos val="12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prstDash val="solid"/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ofPieChart>
        <c:ofPieType val="pie"/>
        <c:varyColors val="1"/>
        <c:ser>
          <c:idx val="0"/>
          <c:order val="0"/>
          <c:tx>
            <c:strRef>
              <c:f>关键词宏观统计!$B$1</c:f>
              <c:strCache>
                <c:ptCount val="1"/>
                <c:pt idx="0">
                  <c:v>命中次数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8"/>
            <c:bubble3D val="0"/>
            <c:spPr>
              <a:solidFill>
                <a:schemeClr val="accent1">
                  <a:lumMod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9"/>
            <c:bubble3D val="0"/>
            <c:spPr>
              <a:solidFill>
                <a:schemeClr val="accent2">
                  <a:lumMod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0"/>
            <c:bubble3D val="0"/>
            <c:spPr>
              <a:solidFill>
                <a:schemeClr val="accent3">
                  <a:lumMod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1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1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dLbl>
              <c:idx val="2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000" b="1" i="0" u="none" strike="noStrike" kern="1200" spc="0" baseline="0">
                      <a:solidFill>
                        <a:schemeClr val="accent3">
                          <a:lumMod val="8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关键词宏观统计!$A$2:$A$21</c:f>
              <c:strCache>
                <c:ptCount val="20"/>
                <c:pt idx="0">
                  <c:v>色情</c:v>
                </c:pt>
                <c:pt idx="1">
                  <c:v>敏感人物</c:v>
                </c:pt>
                <c:pt idx="2">
                  <c:v>涉领导人</c:v>
                </c:pt>
                <c:pt idx="3">
                  <c:v>粗言秽语</c:v>
                </c:pt>
                <c:pt idx="4">
                  <c:v>一号首长</c:v>
                </c:pt>
                <c:pt idx="5">
                  <c:v>政治反动</c:v>
                </c:pt>
                <c:pt idx="6">
                  <c:v>涉政治人物</c:v>
                </c:pt>
                <c:pt idx="7">
                  <c:v>民运</c:v>
                </c:pt>
                <c:pt idx="8">
                  <c:v>FLG</c:v>
                </c:pt>
                <c:pt idx="9">
                  <c:v>涉日</c:v>
                </c:pt>
                <c:pt idx="10">
                  <c:v>政治敏感</c:v>
                </c:pt>
                <c:pt idx="11">
                  <c:v>涉毒</c:v>
                </c:pt>
                <c:pt idx="12">
                  <c:v>涉赌</c:v>
                </c:pt>
                <c:pt idx="13">
                  <c:v>敏感词</c:v>
                </c:pt>
                <c:pt idx="14">
                  <c:v>涉台</c:v>
                </c:pt>
                <c:pt idx="15">
                  <c:v>大人物</c:v>
                </c:pt>
                <c:pt idx="16">
                  <c:v>涉民族宗教</c:v>
                </c:pt>
                <c:pt idx="17">
                  <c:v>负面用语</c:v>
                </c:pt>
                <c:pt idx="18">
                  <c:v>涉党政</c:v>
                </c:pt>
                <c:pt idx="19">
                  <c:v>涉港</c:v>
                </c:pt>
              </c:strCache>
            </c:strRef>
          </c:cat>
          <c:val>
            <c:numRef>
              <c:f>关键词宏观统计!$B$2:$B$21</c:f>
              <c:numCache>
                <c:formatCode>General</c:formatCode>
                <c:ptCount val="20"/>
                <c:pt idx="0">
                  <c:v>105567</c:v>
                </c:pt>
                <c:pt idx="1">
                  <c:v>101443</c:v>
                </c:pt>
                <c:pt idx="2">
                  <c:v>96660</c:v>
                </c:pt>
                <c:pt idx="3">
                  <c:v>33622</c:v>
                </c:pt>
                <c:pt idx="4">
                  <c:v>23699</c:v>
                </c:pt>
                <c:pt idx="5">
                  <c:v>22341</c:v>
                </c:pt>
                <c:pt idx="6">
                  <c:v>20812</c:v>
                </c:pt>
                <c:pt idx="7">
                  <c:v>17147</c:v>
                </c:pt>
                <c:pt idx="8">
                  <c:v>9249</c:v>
                </c:pt>
                <c:pt idx="9">
                  <c:v>8790</c:v>
                </c:pt>
                <c:pt idx="10">
                  <c:v>6371</c:v>
                </c:pt>
                <c:pt idx="11">
                  <c:v>6167</c:v>
                </c:pt>
                <c:pt idx="12">
                  <c:v>5631</c:v>
                </c:pt>
                <c:pt idx="13">
                  <c:v>4591</c:v>
                </c:pt>
                <c:pt idx="14">
                  <c:v>3257</c:v>
                </c:pt>
                <c:pt idx="15">
                  <c:v>3120</c:v>
                </c:pt>
                <c:pt idx="16">
                  <c:v>1965</c:v>
                </c:pt>
                <c:pt idx="17">
                  <c:v>925</c:v>
                </c:pt>
                <c:pt idx="18">
                  <c:v>728</c:v>
                </c:pt>
                <c:pt idx="19">
                  <c:v>64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prstDash val="solid"/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38100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E797AE7-149F-4520-9843-58FE4D360B71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2A7469E-CA4E-4F9E-AA6B-12B48922984F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929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361F88A-B7BF-4D03-AA35-A5F86DCF4245}" type="slidenum">
              <a:rPr lang="zh-CN" altLang="en-US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532F5E69-06DA-4076-BF6C-01ACD9962D7F}" type="slidenum">
              <a:rPr altLang="en-US" smtClean="0"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F990C2E0-F01D-4C5B-83FE-D31EF3D843A9}" type="slidenum">
              <a:rPr altLang="en-US" smtClean="0"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505EAD8-17C9-4446-BF2A-4EFD16F4AA61}" type="slidenum">
              <a:rPr lang="zh-CN" altLang="en-US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22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22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837C7BA-2A42-466B-88B5-81C3B3B77C15}" type="slidenum">
              <a:rPr lang="zh-CN" altLang="en-US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BEA94199-78F3-406F-89F0-46D1E1028A0D}" type="slidenum">
              <a:rPr altLang="en-US" smtClean="0"/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52EE1A6-5FEE-46A0-917B-D4C2304F7B79}" type="slidenum">
              <a:rPr lang="zh-CN" altLang="en-US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73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FCD9B62-33A2-46B0-9B8A-8B9296D9BB80}" type="slidenum">
              <a:rPr lang="zh-CN" altLang="en-US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1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116B05A7-3AB9-45C2-A622-54B67C01F25B}" type="slidenum">
              <a:rPr altLang="en-US" smtClean="0"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9DD010D5-7F71-44A3-B36F-6E35DDC66310}" type="slidenum">
              <a:rPr altLang="en-US" smtClean="0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5DB33F9E-9228-4805-A671-0E0B8C61CA0F}" type="slidenum">
              <a:rPr altLang="en-US" smtClean="0"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57266-2DAA-4ECB-93ED-B084D17E5BAB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C3AB0778-2136-4A1B-9F6F-AEAFD366538A}" type="slidenum">
              <a:rPr altLang="en-US" smtClean="0"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29D9A1C1-41D8-4216-8830-C2C524E9AACE}" type="slidenum">
              <a:rPr altLang="en-US" smtClean="0"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68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ACC5A580-742F-4C9A-8BB8-743C41E0F18B}" type="slidenum">
              <a:rPr altLang="en-US" smtClean="0"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/>
            <a:fld id="{7E6CC9D3-DE04-4034-85CD-9A0A8754BD1E}" type="slidenum">
              <a:rPr altLang="en-US" smtClean="0"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2D8D6-261C-42AC-9A65-57AC67BE09F2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2C62F-E7B6-4B4F-BCDC-B4D8D8BACEB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2468D-ABE4-432B-A34F-0D7AA85C7F8C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D3DA3-3CBA-407A-9E94-A0B9CF3B49F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4D617-E8BD-4C6B-8741-6429CF9EEF2C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FE03D-41A1-4757-988E-E92C65E8839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AE257-32CA-409D-95D6-B6FE7EA82388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FA2D0-544A-4AAE-9F61-2ED4CBCBBD7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68E55-DDA0-4D6F-A4EF-1701CC7C1CE9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0CE0A-711F-4995-A372-3256A6BA2A7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B6CE2-4BD4-479B-AE94-C03A34A464F0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C8825-145F-4C02-A182-2DAB3D46BB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A311F-05CB-4BCC-BAA1-B51BE6EB8337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54AE9-8F13-478B-B04F-960FC00AB8D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C5446-AB67-4E72-A5EF-34B63D329C93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1A287-55B9-41A4-A6D2-8A300C635FB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9DC36-36EB-4AB5-B0A1-7BFFEDA6E3C0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B851F-F268-4E50-A43B-7480F372E3D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E111C-4DF6-4B99-86F1-C896EF6F3051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C7BA7-96B3-421F-AD99-0E149239698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8DC20-B319-423C-90F4-45066D10640C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F60E0-0A4B-4119-BB6A-8BB6A0C667F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A2A8091-17E9-4D58-BC30-01EE354BC884}" type="datetimeFigureOut">
              <a:rPr lang="zh-CN" altLang="en-US"/>
              <a:t>2017/6/28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B86D12-DC55-4C64-8069-45BA8F4660E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0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7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4.png"/><Relationship Id="rId7" Type="http://schemas.openxmlformats.org/officeDocument/2006/relationships/image" Target="../media/image70.jpeg"/><Relationship Id="rId12" Type="http://schemas.openxmlformats.org/officeDocument/2006/relationships/image" Target="../media/image7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9.jpeg"/><Relationship Id="rId11" Type="http://schemas.openxmlformats.org/officeDocument/2006/relationships/image" Target="../media/image74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mailto:lingjoin@lingjoin.com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hyperlink" Target="http://www.lingjoin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11" Type="http://schemas.openxmlformats.org/officeDocument/2006/relationships/image" Target="../media/image7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7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 120"/>
          <p:cNvSpPr/>
          <p:nvPr/>
        </p:nvSpPr>
        <p:spPr>
          <a:xfrm>
            <a:off x="665163" y="-1133475"/>
            <a:ext cx="1030287" cy="868362"/>
          </a:xfrm>
          <a:prstGeom prst="rect">
            <a:avLst/>
          </a:prstGeom>
          <a:solidFill>
            <a:srgbClr val="365FA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10" name="文本框 1"/>
          <p:cNvSpPr>
            <a:spLocks noChangeArrowheads="1"/>
          </p:cNvSpPr>
          <p:nvPr/>
        </p:nvSpPr>
        <p:spPr bwMode="auto">
          <a:xfrm>
            <a:off x="7010837" y="190182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6000" b="1" kern="1800" noProof="1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九眼智能过滤</a:t>
            </a:r>
            <a:endParaRPr lang="zh-CN" altLang="en-US" sz="6000" b="1" kern="1800" noProof="1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17" name="组合 116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GrpSpPr/>
          <p:nvPr/>
        </p:nvGrpSpPr>
        <p:grpSpPr>
          <a:xfrm>
            <a:off x="21340" y="885744"/>
            <a:ext cx="6523780" cy="2998674"/>
            <a:chOff x="933621" y="1032609"/>
            <a:chExt cx="10306466" cy="4737407"/>
          </a:xfrm>
          <a:solidFill>
            <a:schemeClr val="bg1">
              <a:lumMod val="85000"/>
            </a:schemeClr>
          </a:solidFill>
        </p:grpSpPr>
        <p:sp>
          <p:nvSpPr>
            <p:cNvPr id="119" name="Freeform 6"/>
            <p:cNvSpPr/>
            <p:nvPr/>
          </p:nvSpPr>
          <p:spPr bwMode="auto">
            <a:xfrm>
              <a:off x="3058435" y="1181436"/>
              <a:ext cx="71382" cy="38071"/>
            </a:xfrm>
            <a:custGeom>
              <a:avLst/>
              <a:gdLst>
                <a:gd name="T0" fmla="*/ 14 w 13"/>
                <a:gd name="T1" fmla="*/ 2 h 7"/>
                <a:gd name="T2" fmla="*/ 16 w 13"/>
                <a:gd name="T3" fmla="*/ 5 h 7"/>
                <a:gd name="T4" fmla="*/ 23 w 13"/>
                <a:gd name="T5" fmla="*/ 14 h 7"/>
                <a:gd name="T6" fmla="*/ 9 w 13"/>
                <a:gd name="T7" fmla="*/ 9 h 7"/>
                <a:gd name="T8" fmla="*/ 14 w 13"/>
                <a:gd name="T9" fmla="*/ 2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7">
                  <a:moveTo>
                    <a:pt x="6" y="1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8" y="4"/>
                    <a:pt x="13" y="4"/>
                    <a:pt x="10" y="6"/>
                  </a:cubicBezTo>
                  <a:cubicBezTo>
                    <a:pt x="6" y="7"/>
                    <a:pt x="8" y="2"/>
                    <a:pt x="4" y="4"/>
                  </a:cubicBezTo>
                  <a:cubicBezTo>
                    <a:pt x="0" y="2"/>
                    <a:pt x="9" y="4"/>
                    <a:pt x="6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2" name="Freeform 7"/>
            <p:cNvSpPr/>
            <p:nvPr/>
          </p:nvSpPr>
          <p:spPr bwMode="auto">
            <a:xfrm>
              <a:off x="4064925" y="1181436"/>
              <a:ext cx="140386" cy="71382"/>
            </a:xfrm>
            <a:custGeom>
              <a:avLst/>
              <a:gdLst>
                <a:gd name="T0" fmla="*/ 57 w 25"/>
                <a:gd name="T1" fmla="*/ 23 h 13"/>
                <a:gd name="T2" fmla="*/ 33 w 25"/>
                <a:gd name="T3" fmla="*/ 28 h 13"/>
                <a:gd name="T4" fmla="*/ 7 w 25"/>
                <a:gd name="T5" fmla="*/ 28 h 13"/>
                <a:gd name="T6" fmla="*/ 0 w 25"/>
                <a:gd name="T7" fmla="*/ 23 h 13"/>
                <a:gd name="T8" fmla="*/ 45 w 25"/>
                <a:gd name="T9" fmla="*/ 2 h 13"/>
                <a:gd name="T10" fmla="*/ 54 w 25"/>
                <a:gd name="T11" fmla="*/ 7 h 13"/>
                <a:gd name="T12" fmla="*/ 47 w 25"/>
                <a:gd name="T13" fmla="*/ 9 h 13"/>
                <a:gd name="T14" fmla="*/ 57 w 25"/>
                <a:gd name="T15" fmla="*/ 23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5" h="13">
                  <a:moveTo>
                    <a:pt x="24" y="10"/>
                  </a:moveTo>
                  <a:cubicBezTo>
                    <a:pt x="20" y="10"/>
                    <a:pt x="15" y="9"/>
                    <a:pt x="14" y="12"/>
                  </a:cubicBezTo>
                  <a:cubicBezTo>
                    <a:pt x="12" y="11"/>
                    <a:pt x="8" y="13"/>
                    <a:pt x="3" y="12"/>
                  </a:cubicBezTo>
                  <a:cubicBezTo>
                    <a:pt x="3" y="10"/>
                    <a:pt x="2" y="10"/>
                    <a:pt x="0" y="10"/>
                  </a:cubicBezTo>
                  <a:cubicBezTo>
                    <a:pt x="3" y="3"/>
                    <a:pt x="10" y="0"/>
                    <a:pt x="19" y="1"/>
                  </a:cubicBezTo>
                  <a:cubicBezTo>
                    <a:pt x="18" y="4"/>
                    <a:pt x="22" y="2"/>
                    <a:pt x="23" y="3"/>
                  </a:cubicBezTo>
                  <a:cubicBezTo>
                    <a:pt x="23" y="4"/>
                    <a:pt x="20" y="4"/>
                    <a:pt x="20" y="4"/>
                  </a:cubicBezTo>
                  <a:cubicBezTo>
                    <a:pt x="20" y="6"/>
                    <a:pt x="25" y="5"/>
                    <a:pt x="24" y="1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3" name="Freeform 8"/>
            <p:cNvSpPr/>
            <p:nvPr/>
          </p:nvSpPr>
          <p:spPr bwMode="auto">
            <a:xfrm>
              <a:off x="3277341" y="1190954"/>
              <a:ext cx="66623" cy="40449"/>
            </a:xfrm>
            <a:custGeom>
              <a:avLst/>
              <a:gdLst>
                <a:gd name="T0" fmla="*/ 28 w 12"/>
                <a:gd name="T1" fmla="*/ 2 h 7"/>
                <a:gd name="T2" fmla="*/ 26 w 12"/>
                <a:gd name="T3" fmla="*/ 15 h 7"/>
                <a:gd name="T4" fmla="*/ 14 w 12"/>
                <a:gd name="T5" fmla="*/ 17 h 7"/>
                <a:gd name="T6" fmla="*/ 0 w 12"/>
                <a:gd name="T7" fmla="*/ 7 h 7"/>
                <a:gd name="T8" fmla="*/ 16 w 12"/>
                <a:gd name="T9" fmla="*/ 7 h 7"/>
                <a:gd name="T10" fmla="*/ 28 w 12"/>
                <a:gd name="T11" fmla="*/ 2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7">
                  <a:moveTo>
                    <a:pt x="12" y="1"/>
                  </a:moveTo>
                  <a:cubicBezTo>
                    <a:pt x="11" y="2"/>
                    <a:pt x="11" y="4"/>
                    <a:pt x="11" y="6"/>
                  </a:cubicBezTo>
                  <a:cubicBezTo>
                    <a:pt x="8" y="5"/>
                    <a:pt x="8" y="6"/>
                    <a:pt x="6" y="7"/>
                  </a:cubicBezTo>
                  <a:cubicBezTo>
                    <a:pt x="4" y="6"/>
                    <a:pt x="0" y="7"/>
                    <a:pt x="0" y="3"/>
                  </a:cubicBezTo>
                  <a:cubicBezTo>
                    <a:pt x="4" y="4"/>
                    <a:pt x="5" y="1"/>
                    <a:pt x="7" y="3"/>
                  </a:cubicBezTo>
                  <a:cubicBezTo>
                    <a:pt x="9" y="3"/>
                    <a:pt x="8" y="0"/>
                    <a:pt x="12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4" name="Freeform 9"/>
            <p:cNvSpPr/>
            <p:nvPr/>
          </p:nvSpPr>
          <p:spPr bwMode="auto">
            <a:xfrm>
              <a:off x="2849047" y="1209989"/>
              <a:ext cx="90418" cy="49967"/>
            </a:xfrm>
            <a:custGeom>
              <a:avLst/>
              <a:gdLst>
                <a:gd name="T0" fmla="*/ 36 w 16"/>
                <a:gd name="T1" fmla="*/ 0 h 9"/>
                <a:gd name="T2" fmla="*/ 31 w 16"/>
                <a:gd name="T3" fmla="*/ 9 h 9"/>
                <a:gd name="T4" fmla="*/ 21 w 16"/>
                <a:gd name="T5" fmla="*/ 16 h 9"/>
                <a:gd name="T6" fmla="*/ 17 w 16"/>
                <a:gd name="T7" fmla="*/ 12 h 9"/>
                <a:gd name="T8" fmla="*/ 7 w 16"/>
                <a:gd name="T9" fmla="*/ 14 h 9"/>
                <a:gd name="T10" fmla="*/ 2 w 16"/>
                <a:gd name="T11" fmla="*/ 9 h 9"/>
                <a:gd name="T12" fmla="*/ 17 w 16"/>
                <a:gd name="T13" fmla="*/ 7 h 9"/>
                <a:gd name="T14" fmla="*/ 17 w 16"/>
                <a:gd name="T15" fmla="*/ 2 h 9"/>
                <a:gd name="T16" fmla="*/ 36 w 16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" h="9">
                  <a:moveTo>
                    <a:pt x="15" y="0"/>
                  </a:moveTo>
                  <a:cubicBezTo>
                    <a:pt x="16" y="3"/>
                    <a:pt x="13" y="2"/>
                    <a:pt x="13" y="4"/>
                  </a:cubicBezTo>
                  <a:cubicBezTo>
                    <a:pt x="13" y="5"/>
                    <a:pt x="11" y="7"/>
                    <a:pt x="9" y="7"/>
                  </a:cubicBezTo>
                  <a:cubicBezTo>
                    <a:pt x="7" y="9"/>
                    <a:pt x="7" y="5"/>
                    <a:pt x="7" y="5"/>
                  </a:cubicBezTo>
                  <a:cubicBezTo>
                    <a:pt x="6" y="5"/>
                    <a:pt x="5" y="7"/>
                    <a:pt x="3" y="6"/>
                  </a:cubicBezTo>
                  <a:cubicBezTo>
                    <a:pt x="2" y="6"/>
                    <a:pt x="2" y="3"/>
                    <a:pt x="1" y="4"/>
                  </a:cubicBezTo>
                  <a:cubicBezTo>
                    <a:pt x="0" y="1"/>
                    <a:pt x="5" y="4"/>
                    <a:pt x="7" y="3"/>
                  </a:cubicBezTo>
                  <a:cubicBezTo>
                    <a:pt x="7" y="3"/>
                    <a:pt x="7" y="1"/>
                    <a:pt x="7" y="1"/>
                  </a:cubicBezTo>
                  <a:cubicBezTo>
                    <a:pt x="10" y="1"/>
                    <a:pt x="11" y="1"/>
                    <a:pt x="15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5" name="Freeform 10"/>
            <p:cNvSpPr/>
            <p:nvPr/>
          </p:nvSpPr>
          <p:spPr bwMode="auto">
            <a:xfrm>
              <a:off x="3191682" y="1209989"/>
              <a:ext cx="73762" cy="21414"/>
            </a:xfrm>
            <a:custGeom>
              <a:avLst/>
              <a:gdLst>
                <a:gd name="T0" fmla="*/ 29 w 13"/>
                <a:gd name="T1" fmla="*/ 9 h 4"/>
                <a:gd name="T2" fmla="*/ 5 w 13"/>
                <a:gd name="T3" fmla="*/ 9 h 4"/>
                <a:gd name="T4" fmla="*/ 14 w 13"/>
                <a:gd name="T5" fmla="*/ 0 h 4"/>
                <a:gd name="T6" fmla="*/ 29 w 13"/>
                <a:gd name="T7" fmla="*/ 9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6" y="0"/>
                  </a:cubicBezTo>
                  <a:cubicBezTo>
                    <a:pt x="7" y="3"/>
                    <a:pt x="13" y="0"/>
                    <a:pt x="12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6" name="Freeform 11"/>
            <p:cNvSpPr/>
            <p:nvPr/>
          </p:nvSpPr>
          <p:spPr bwMode="auto">
            <a:xfrm>
              <a:off x="3091747" y="1236162"/>
              <a:ext cx="83280" cy="28553"/>
            </a:xfrm>
            <a:custGeom>
              <a:avLst/>
              <a:gdLst>
                <a:gd name="T0" fmla="*/ 26 w 15"/>
                <a:gd name="T1" fmla="*/ 0 h 5"/>
                <a:gd name="T2" fmla="*/ 26 w 15"/>
                <a:gd name="T3" fmla="*/ 12 h 5"/>
                <a:gd name="T4" fmla="*/ 0 w 15"/>
                <a:gd name="T5" fmla="*/ 7 h 5"/>
                <a:gd name="T6" fmla="*/ 26 w 15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1" y="0"/>
                  </a:moveTo>
                  <a:cubicBezTo>
                    <a:pt x="15" y="2"/>
                    <a:pt x="11" y="1"/>
                    <a:pt x="11" y="5"/>
                  </a:cubicBezTo>
                  <a:cubicBezTo>
                    <a:pt x="7" y="4"/>
                    <a:pt x="2" y="5"/>
                    <a:pt x="0" y="3"/>
                  </a:cubicBezTo>
                  <a:cubicBezTo>
                    <a:pt x="2" y="1"/>
                    <a:pt x="9" y="2"/>
                    <a:pt x="1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7" name="Freeform 12"/>
            <p:cNvSpPr/>
            <p:nvPr/>
          </p:nvSpPr>
          <p:spPr bwMode="auto">
            <a:xfrm>
              <a:off x="8872573" y="1268170"/>
              <a:ext cx="40451" cy="23794"/>
            </a:xfrm>
            <a:custGeom>
              <a:avLst/>
              <a:gdLst>
                <a:gd name="T0" fmla="*/ 0 w 7"/>
                <a:gd name="T1" fmla="*/ 0 h 4"/>
                <a:gd name="T2" fmla="*/ 15 w 7"/>
                <a:gd name="T3" fmla="*/ 10 h 4"/>
                <a:gd name="T4" fmla="*/ 0 w 7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4" y="0"/>
                    <a:pt x="7" y="0"/>
                    <a:pt x="6" y="4"/>
                  </a:cubicBezTo>
                  <a:cubicBezTo>
                    <a:pt x="5" y="3"/>
                    <a:pt x="0" y="3"/>
                    <a:pt x="0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8" name="Freeform 13"/>
            <p:cNvSpPr/>
            <p:nvPr/>
          </p:nvSpPr>
          <p:spPr bwMode="auto">
            <a:xfrm>
              <a:off x="4114893" y="1259956"/>
              <a:ext cx="152282" cy="78520"/>
            </a:xfrm>
            <a:custGeom>
              <a:avLst/>
              <a:gdLst>
                <a:gd name="T0" fmla="*/ 57 w 27"/>
                <a:gd name="T1" fmla="*/ 7 h 14"/>
                <a:gd name="T2" fmla="*/ 64 w 27"/>
                <a:gd name="T3" fmla="*/ 21 h 14"/>
                <a:gd name="T4" fmla="*/ 36 w 27"/>
                <a:gd name="T5" fmla="*/ 28 h 14"/>
                <a:gd name="T6" fmla="*/ 28 w 27"/>
                <a:gd name="T7" fmla="*/ 26 h 14"/>
                <a:gd name="T8" fmla="*/ 19 w 27"/>
                <a:gd name="T9" fmla="*/ 26 h 14"/>
                <a:gd name="T10" fmla="*/ 19 w 27"/>
                <a:gd name="T11" fmla="*/ 21 h 14"/>
                <a:gd name="T12" fmla="*/ 9 w 27"/>
                <a:gd name="T13" fmla="*/ 24 h 14"/>
                <a:gd name="T14" fmla="*/ 12 w 27"/>
                <a:gd name="T15" fmla="*/ 19 h 14"/>
                <a:gd name="T16" fmla="*/ 2 w 27"/>
                <a:gd name="T17" fmla="*/ 17 h 14"/>
                <a:gd name="T18" fmla="*/ 7 w 27"/>
                <a:gd name="T19" fmla="*/ 9 h 14"/>
                <a:gd name="T20" fmla="*/ 17 w 27"/>
                <a:gd name="T21" fmla="*/ 5 h 14"/>
                <a:gd name="T22" fmla="*/ 40 w 27"/>
                <a:gd name="T23" fmla="*/ 2 h 14"/>
                <a:gd name="T24" fmla="*/ 40 w 27"/>
                <a:gd name="T25" fmla="*/ 7 h 14"/>
                <a:gd name="T26" fmla="*/ 57 w 27"/>
                <a:gd name="T27" fmla="*/ 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7" h="14">
                  <a:moveTo>
                    <a:pt x="24" y="3"/>
                  </a:moveTo>
                  <a:cubicBezTo>
                    <a:pt x="23" y="7"/>
                    <a:pt x="20" y="9"/>
                    <a:pt x="27" y="9"/>
                  </a:cubicBezTo>
                  <a:cubicBezTo>
                    <a:pt x="27" y="14"/>
                    <a:pt x="19" y="13"/>
                    <a:pt x="15" y="12"/>
                  </a:cubicBezTo>
                  <a:cubicBezTo>
                    <a:pt x="13" y="12"/>
                    <a:pt x="13" y="12"/>
                    <a:pt x="12" y="11"/>
                  </a:cubicBezTo>
                  <a:cubicBezTo>
                    <a:pt x="10" y="9"/>
                    <a:pt x="11" y="13"/>
                    <a:pt x="8" y="11"/>
                  </a:cubicBezTo>
                  <a:cubicBezTo>
                    <a:pt x="7" y="11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5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7" y="2"/>
                    <a:pt x="13" y="0"/>
                    <a:pt x="17" y="1"/>
                  </a:cubicBezTo>
                  <a:cubicBezTo>
                    <a:pt x="17" y="1"/>
                    <a:pt x="17" y="3"/>
                    <a:pt x="17" y="3"/>
                  </a:cubicBezTo>
                  <a:cubicBezTo>
                    <a:pt x="19" y="4"/>
                    <a:pt x="23" y="2"/>
                    <a:pt x="24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29" name="Freeform 14"/>
            <p:cNvSpPr/>
            <p:nvPr/>
          </p:nvSpPr>
          <p:spPr bwMode="auto">
            <a:xfrm>
              <a:off x="4053029" y="1259956"/>
              <a:ext cx="61865" cy="38071"/>
            </a:xfrm>
            <a:custGeom>
              <a:avLst/>
              <a:gdLst>
                <a:gd name="T0" fmla="*/ 26 w 11"/>
                <a:gd name="T1" fmla="*/ 9 h 7"/>
                <a:gd name="T2" fmla="*/ 17 w 11"/>
                <a:gd name="T3" fmla="*/ 9 h 7"/>
                <a:gd name="T4" fmla="*/ 14 w 11"/>
                <a:gd name="T5" fmla="*/ 16 h 7"/>
                <a:gd name="T6" fmla="*/ 0 w 11"/>
                <a:gd name="T7" fmla="*/ 9 h 7"/>
                <a:gd name="T8" fmla="*/ 26 w 11"/>
                <a:gd name="T9" fmla="*/ 9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7">
                  <a:moveTo>
                    <a:pt x="11" y="4"/>
                  </a:moveTo>
                  <a:cubicBezTo>
                    <a:pt x="10" y="6"/>
                    <a:pt x="8" y="4"/>
                    <a:pt x="7" y="4"/>
                  </a:cubicBezTo>
                  <a:cubicBezTo>
                    <a:pt x="6" y="4"/>
                    <a:pt x="6" y="6"/>
                    <a:pt x="6" y="7"/>
                  </a:cubicBezTo>
                  <a:cubicBezTo>
                    <a:pt x="2" y="7"/>
                    <a:pt x="4" y="3"/>
                    <a:pt x="0" y="4"/>
                  </a:cubicBezTo>
                  <a:cubicBezTo>
                    <a:pt x="2" y="0"/>
                    <a:pt x="7" y="3"/>
                    <a:pt x="11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0" name="Freeform 15"/>
            <p:cNvSpPr/>
            <p:nvPr/>
          </p:nvSpPr>
          <p:spPr bwMode="auto">
            <a:xfrm>
              <a:off x="8739326" y="1308621"/>
              <a:ext cx="157041" cy="90418"/>
            </a:xfrm>
            <a:custGeom>
              <a:avLst/>
              <a:gdLst>
                <a:gd name="T0" fmla="*/ 47 w 28"/>
                <a:gd name="T1" fmla="*/ 10 h 16"/>
                <a:gd name="T2" fmla="*/ 54 w 28"/>
                <a:gd name="T3" fmla="*/ 21 h 16"/>
                <a:gd name="T4" fmla="*/ 64 w 28"/>
                <a:gd name="T5" fmla="*/ 36 h 16"/>
                <a:gd name="T6" fmla="*/ 54 w 28"/>
                <a:gd name="T7" fmla="*/ 36 h 16"/>
                <a:gd name="T8" fmla="*/ 54 w 28"/>
                <a:gd name="T9" fmla="*/ 31 h 16"/>
                <a:gd name="T10" fmla="*/ 50 w 28"/>
                <a:gd name="T11" fmla="*/ 29 h 16"/>
                <a:gd name="T12" fmla="*/ 14 w 28"/>
                <a:gd name="T13" fmla="*/ 24 h 16"/>
                <a:gd name="T14" fmla="*/ 21 w 28"/>
                <a:gd name="T15" fmla="*/ 19 h 16"/>
                <a:gd name="T16" fmla="*/ 17 w 28"/>
                <a:gd name="T17" fmla="*/ 14 h 16"/>
                <a:gd name="T18" fmla="*/ 0 w 28"/>
                <a:gd name="T19" fmla="*/ 5 h 16"/>
                <a:gd name="T20" fmla="*/ 21 w 28"/>
                <a:gd name="T21" fmla="*/ 5 h 16"/>
                <a:gd name="T22" fmla="*/ 26 w 28"/>
                <a:gd name="T23" fmla="*/ 10 h 16"/>
                <a:gd name="T24" fmla="*/ 38 w 28"/>
                <a:gd name="T25" fmla="*/ 10 h 16"/>
                <a:gd name="T26" fmla="*/ 47 w 28"/>
                <a:gd name="T27" fmla="*/ 1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8" h="16">
                  <a:moveTo>
                    <a:pt x="20" y="4"/>
                  </a:moveTo>
                  <a:cubicBezTo>
                    <a:pt x="21" y="6"/>
                    <a:pt x="22" y="7"/>
                    <a:pt x="23" y="9"/>
                  </a:cubicBezTo>
                  <a:cubicBezTo>
                    <a:pt x="24" y="11"/>
                    <a:pt x="28" y="12"/>
                    <a:pt x="27" y="15"/>
                  </a:cubicBezTo>
                  <a:cubicBezTo>
                    <a:pt x="26" y="15"/>
                    <a:pt x="24" y="16"/>
                    <a:pt x="23" y="15"/>
                  </a:cubicBezTo>
                  <a:cubicBezTo>
                    <a:pt x="23" y="15"/>
                    <a:pt x="24" y="13"/>
                    <a:pt x="23" y="13"/>
                  </a:cubicBezTo>
                  <a:cubicBezTo>
                    <a:pt x="23" y="12"/>
                    <a:pt x="20" y="15"/>
                    <a:pt x="21" y="12"/>
                  </a:cubicBezTo>
                  <a:cubicBezTo>
                    <a:pt x="14" y="11"/>
                    <a:pt x="9" y="11"/>
                    <a:pt x="6" y="10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9" y="7"/>
                    <a:pt x="7" y="7"/>
                    <a:pt x="7" y="6"/>
                  </a:cubicBezTo>
                  <a:cubicBezTo>
                    <a:pt x="2" y="4"/>
                    <a:pt x="0" y="7"/>
                    <a:pt x="0" y="2"/>
                  </a:cubicBezTo>
                  <a:cubicBezTo>
                    <a:pt x="2" y="0"/>
                    <a:pt x="6" y="1"/>
                    <a:pt x="9" y="2"/>
                  </a:cubicBezTo>
                  <a:cubicBezTo>
                    <a:pt x="11" y="3"/>
                    <a:pt x="11" y="2"/>
                    <a:pt x="11" y="4"/>
                  </a:cubicBezTo>
                  <a:cubicBezTo>
                    <a:pt x="13" y="6"/>
                    <a:pt x="16" y="1"/>
                    <a:pt x="16" y="4"/>
                  </a:cubicBezTo>
                  <a:cubicBezTo>
                    <a:pt x="16" y="6"/>
                    <a:pt x="20" y="6"/>
                    <a:pt x="20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1" name="Freeform 16"/>
            <p:cNvSpPr/>
            <p:nvPr/>
          </p:nvSpPr>
          <p:spPr bwMode="auto">
            <a:xfrm>
              <a:off x="4271934" y="1309925"/>
              <a:ext cx="157041" cy="78520"/>
            </a:xfrm>
            <a:custGeom>
              <a:avLst/>
              <a:gdLst>
                <a:gd name="T0" fmla="*/ 28 w 28"/>
                <a:gd name="T1" fmla="*/ 0 h 14"/>
                <a:gd name="T2" fmla="*/ 38 w 28"/>
                <a:gd name="T3" fmla="*/ 7 h 14"/>
                <a:gd name="T4" fmla="*/ 40 w 28"/>
                <a:gd name="T5" fmla="*/ 2 h 14"/>
                <a:gd name="T6" fmla="*/ 47 w 28"/>
                <a:gd name="T7" fmla="*/ 7 h 14"/>
                <a:gd name="T8" fmla="*/ 52 w 28"/>
                <a:gd name="T9" fmla="*/ 7 h 14"/>
                <a:gd name="T10" fmla="*/ 52 w 28"/>
                <a:gd name="T11" fmla="*/ 12 h 14"/>
                <a:gd name="T12" fmla="*/ 64 w 28"/>
                <a:gd name="T13" fmla="*/ 14 h 14"/>
                <a:gd name="T14" fmla="*/ 45 w 28"/>
                <a:gd name="T15" fmla="*/ 19 h 14"/>
                <a:gd name="T16" fmla="*/ 40 w 28"/>
                <a:gd name="T17" fmla="*/ 26 h 14"/>
                <a:gd name="T18" fmla="*/ 17 w 28"/>
                <a:gd name="T19" fmla="*/ 26 h 14"/>
                <a:gd name="T20" fmla="*/ 14 w 28"/>
                <a:gd name="T21" fmla="*/ 31 h 14"/>
                <a:gd name="T22" fmla="*/ 2 w 28"/>
                <a:gd name="T23" fmla="*/ 28 h 14"/>
                <a:gd name="T24" fmla="*/ 2 w 28"/>
                <a:gd name="T25" fmla="*/ 19 h 14"/>
                <a:gd name="T26" fmla="*/ 7 w 28"/>
                <a:gd name="T27" fmla="*/ 19 h 14"/>
                <a:gd name="T28" fmla="*/ 9 w 28"/>
                <a:gd name="T29" fmla="*/ 12 h 14"/>
                <a:gd name="T30" fmla="*/ 17 w 28"/>
                <a:gd name="T31" fmla="*/ 12 h 14"/>
                <a:gd name="T32" fmla="*/ 28 w 28"/>
                <a:gd name="T33" fmla="*/ 0 h 1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" h="14">
                  <a:moveTo>
                    <a:pt x="12" y="0"/>
                  </a:moveTo>
                  <a:cubicBezTo>
                    <a:pt x="12" y="2"/>
                    <a:pt x="17" y="0"/>
                    <a:pt x="16" y="3"/>
                  </a:cubicBezTo>
                  <a:cubicBezTo>
                    <a:pt x="17" y="4"/>
                    <a:pt x="17" y="1"/>
                    <a:pt x="17" y="1"/>
                  </a:cubicBezTo>
                  <a:cubicBezTo>
                    <a:pt x="19" y="1"/>
                    <a:pt x="19" y="3"/>
                    <a:pt x="20" y="3"/>
                  </a:cubicBezTo>
                  <a:cubicBezTo>
                    <a:pt x="20" y="4"/>
                    <a:pt x="22" y="3"/>
                    <a:pt x="22" y="3"/>
                  </a:cubicBezTo>
                  <a:cubicBezTo>
                    <a:pt x="22" y="4"/>
                    <a:pt x="22" y="5"/>
                    <a:pt x="22" y="5"/>
                  </a:cubicBezTo>
                  <a:cubicBezTo>
                    <a:pt x="24" y="5"/>
                    <a:pt x="27" y="4"/>
                    <a:pt x="27" y="6"/>
                  </a:cubicBezTo>
                  <a:cubicBezTo>
                    <a:pt x="28" y="10"/>
                    <a:pt x="21" y="7"/>
                    <a:pt x="19" y="8"/>
                  </a:cubicBezTo>
                  <a:cubicBezTo>
                    <a:pt x="17" y="8"/>
                    <a:pt x="18" y="10"/>
                    <a:pt x="17" y="11"/>
                  </a:cubicBezTo>
                  <a:cubicBezTo>
                    <a:pt x="15" y="12"/>
                    <a:pt x="8" y="11"/>
                    <a:pt x="7" y="11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3" y="11"/>
                    <a:pt x="3" y="14"/>
                    <a:pt x="1" y="12"/>
                  </a:cubicBezTo>
                  <a:cubicBezTo>
                    <a:pt x="1" y="11"/>
                    <a:pt x="0" y="9"/>
                    <a:pt x="1" y="8"/>
                  </a:cubicBezTo>
                  <a:cubicBezTo>
                    <a:pt x="1" y="8"/>
                    <a:pt x="3" y="9"/>
                    <a:pt x="3" y="8"/>
                  </a:cubicBezTo>
                  <a:cubicBezTo>
                    <a:pt x="4" y="7"/>
                    <a:pt x="4" y="5"/>
                    <a:pt x="4" y="5"/>
                  </a:cubicBezTo>
                  <a:cubicBezTo>
                    <a:pt x="5" y="4"/>
                    <a:pt x="6" y="5"/>
                    <a:pt x="7" y="5"/>
                  </a:cubicBezTo>
                  <a:cubicBezTo>
                    <a:pt x="8" y="3"/>
                    <a:pt x="10" y="2"/>
                    <a:pt x="12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2" name="Freeform 17"/>
            <p:cNvSpPr/>
            <p:nvPr/>
          </p:nvSpPr>
          <p:spPr bwMode="auto">
            <a:xfrm>
              <a:off x="8463315" y="1370485"/>
              <a:ext cx="28553" cy="45208"/>
            </a:xfrm>
            <a:custGeom>
              <a:avLst/>
              <a:gdLst>
                <a:gd name="T0" fmla="*/ 12 w 5"/>
                <a:gd name="T1" fmla="*/ 10 h 8"/>
                <a:gd name="T2" fmla="*/ 12 w 5"/>
                <a:gd name="T3" fmla="*/ 10 h 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" h="8">
                  <a:moveTo>
                    <a:pt x="5" y="4"/>
                  </a:moveTo>
                  <a:cubicBezTo>
                    <a:pt x="2" y="8"/>
                    <a:pt x="0" y="0"/>
                    <a:pt x="5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3" name="Freeform 18"/>
            <p:cNvSpPr/>
            <p:nvPr/>
          </p:nvSpPr>
          <p:spPr bwMode="auto">
            <a:xfrm>
              <a:off x="8525179" y="1375244"/>
              <a:ext cx="83280" cy="57106"/>
            </a:xfrm>
            <a:custGeom>
              <a:avLst/>
              <a:gdLst>
                <a:gd name="T0" fmla="*/ 33 w 15"/>
                <a:gd name="T1" fmla="*/ 7 h 10"/>
                <a:gd name="T2" fmla="*/ 9 w 15"/>
                <a:gd name="T3" fmla="*/ 22 h 10"/>
                <a:gd name="T4" fmla="*/ 0 w 15"/>
                <a:gd name="T5" fmla="*/ 12 h 10"/>
                <a:gd name="T6" fmla="*/ 16 w 15"/>
                <a:gd name="T7" fmla="*/ 7 h 10"/>
                <a:gd name="T8" fmla="*/ 33 w 15"/>
                <a:gd name="T9" fmla="*/ 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10"/>
                    <a:pt x="6" y="6"/>
                    <a:pt x="4" y="9"/>
                  </a:cubicBezTo>
                  <a:cubicBezTo>
                    <a:pt x="1" y="9"/>
                    <a:pt x="3" y="5"/>
                    <a:pt x="0" y="5"/>
                  </a:cubicBezTo>
                  <a:cubicBezTo>
                    <a:pt x="0" y="2"/>
                    <a:pt x="7" y="7"/>
                    <a:pt x="7" y="3"/>
                  </a:cubicBezTo>
                  <a:cubicBezTo>
                    <a:pt x="7" y="0"/>
                    <a:pt x="10" y="4"/>
                    <a:pt x="14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4" name="Freeform 19"/>
            <p:cNvSpPr/>
            <p:nvPr/>
          </p:nvSpPr>
          <p:spPr bwMode="auto">
            <a:xfrm>
              <a:off x="8996302" y="1387141"/>
              <a:ext cx="73762" cy="38071"/>
            </a:xfrm>
            <a:custGeom>
              <a:avLst/>
              <a:gdLst>
                <a:gd name="T0" fmla="*/ 26 w 13"/>
                <a:gd name="T1" fmla="*/ 5 h 7"/>
                <a:gd name="T2" fmla="*/ 26 w 13"/>
                <a:gd name="T3" fmla="*/ 11 h 7"/>
                <a:gd name="T4" fmla="*/ 19 w 13"/>
                <a:gd name="T5" fmla="*/ 14 h 7"/>
                <a:gd name="T6" fmla="*/ 17 w 13"/>
                <a:gd name="T7" fmla="*/ 16 h 7"/>
                <a:gd name="T8" fmla="*/ 7 w 13"/>
                <a:gd name="T9" fmla="*/ 14 h 7"/>
                <a:gd name="T10" fmla="*/ 5 w 13"/>
                <a:gd name="T11" fmla="*/ 16 h 7"/>
                <a:gd name="T12" fmla="*/ 2 w 13"/>
                <a:gd name="T13" fmla="*/ 14 h 7"/>
                <a:gd name="T14" fmla="*/ 26 w 13"/>
                <a:gd name="T15" fmla="*/ 5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" h="7">
                  <a:moveTo>
                    <a:pt x="11" y="2"/>
                  </a:moveTo>
                  <a:cubicBezTo>
                    <a:pt x="13" y="3"/>
                    <a:pt x="12" y="4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6" y="7"/>
                    <a:pt x="5" y="6"/>
                    <a:pt x="3" y="6"/>
                  </a:cubicBezTo>
                  <a:cubicBezTo>
                    <a:pt x="3" y="6"/>
                    <a:pt x="3" y="7"/>
                    <a:pt x="2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0"/>
                    <a:pt x="10" y="6"/>
                    <a:pt x="11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5" name="Freeform 20"/>
            <p:cNvSpPr/>
            <p:nvPr/>
          </p:nvSpPr>
          <p:spPr bwMode="auto">
            <a:xfrm>
              <a:off x="8715532" y="1403797"/>
              <a:ext cx="45210" cy="21414"/>
            </a:xfrm>
            <a:custGeom>
              <a:avLst/>
              <a:gdLst>
                <a:gd name="T0" fmla="*/ 0 w 8"/>
                <a:gd name="T1" fmla="*/ 7 h 4"/>
                <a:gd name="T2" fmla="*/ 14 w 8"/>
                <a:gd name="T3" fmla="*/ 9 h 4"/>
                <a:gd name="T4" fmla="*/ 0 w 8"/>
                <a:gd name="T5" fmla="*/ 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4">
                  <a:moveTo>
                    <a:pt x="0" y="3"/>
                  </a:moveTo>
                  <a:cubicBezTo>
                    <a:pt x="0" y="1"/>
                    <a:pt x="8" y="0"/>
                    <a:pt x="6" y="4"/>
                  </a:cubicBezTo>
                  <a:cubicBezTo>
                    <a:pt x="3" y="2"/>
                    <a:pt x="4" y="4"/>
                    <a:pt x="0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6" name="Freeform 21"/>
            <p:cNvSpPr/>
            <p:nvPr/>
          </p:nvSpPr>
          <p:spPr bwMode="auto">
            <a:xfrm>
              <a:off x="9131928" y="1408556"/>
              <a:ext cx="21415" cy="23794"/>
            </a:xfrm>
            <a:custGeom>
              <a:avLst/>
              <a:gdLst>
                <a:gd name="T0" fmla="*/ 0 w 4"/>
                <a:gd name="T1" fmla="*/ 3 h 4"/>
                <a:gd name="T2" fmla="*/ 9 w 4"/>
                <a:gd name="T3" fmla="*/ 10 h 4"/>
                <a:gd name="T4" fmla="*/ 0 w 4"/>
                <a:gd name="T5" fmla="*/ 10 h 4"/>
                <a:gd name="T6" fmla="*/ 0 w 4"/>
                <a:gd name="T7" fmla="*/ 3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3" y="0"/>
                    <a:pt x="4" y="2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7" name="Freeform 22"/>
            <p:cNvSpPr/>
            <p:nvPr/>
          </p:nvSpPr>
          <p:spPr bwMode="auto">
            <a:xfrm>
              <a:off x="8958232" y="1441868"/>
              <a:ext cx="466364" cy="147523"/>
            </a:xfrm>
            <a:custGeom>
              <a:avLst/>
              <a:gdLst>
                <a:gd name="T0" fmla="*/ 196 w 83"/>
                <a:gd name="T1" fmla="*/ 36 h 26"/>
                <a:gd name="T2" fmla="*/ 196 w 83"/>
                <a:gd name="T3" fmla="*/ 48 h 26"/>
                <a:gd name="T4" fmla="*/ 189 w 83"/>
                <a:gd name="T5" fmla="*/ 55 h 26"/>
                <a:gd name="T6" fmla="*/ 153 w 83"/>
                <a:gd name="T7" fmla="*/ 55 h 26"/>
                <a:gd name="T8" fmla="*/ 144 w 83"/>
                <a:gd name="T9" fmla="*/ 60 h 26"/>
                <a:gd name="T10" fmla="*/ 135 w 83"/>
                <a:gd name="T11" fmla="*/ 57 h 26"/>
                <a:gd name="T12" fmla="*/ 132 w 83"/>
                <a:gd name="T13" fmla="*/ 60 h 26"/>
                <a:gd name="T14" fmla="*/ 120 w 83"/>
                <a:gd name="T15" fmla="*/ 60 h 26"/>
                <a:gd name="T16" fmla="*/ 120 w 83"/>
                <a:gd name="T17" fmla="*/ 57 h 26"/>
                <a:gd name="T18" fmla="*/ 116 w 83"/>
                <a:gd name="T19" fmla="*/ 60 h 26"/>
                <a:gd name="T20" fmla="*/ 104 w 83"/>
                <a:gd name="T21" fmla="*/ 55 h 26"/>
                <a:gd name="T22" fmla="*/ 64 w 83"/>
                <a:gd name="T23" fmla="*/ 55 h 26"/>
                <a:gd name="T24" fmla="*/ 66 w 83"/>
                <a:gd name="T25" fmla="*/ 48 h 26"/>
                <a:gd name="T26" fmla="*/ 59 w 83"/>
                <a:gd name="T27" fmla="*/ 45 h 26"/>
                <a:gd name="T28" fmla="*/ 54 w 83"/>
                <a:gd name="T29" fmla="*/ 36 h 26"/>
                <a:gd name="T30" fmla="*/ 59 w 83"/>
                <a:gd name="T31" fmla="*/ 29 h 26"/>
                <a:gd name="T32" fmla="*/ 54 w 83"/>
                <a:gd name="T33" fmla="*/ 19 h 26"/>
                <a:gd name="T34" fmla="*/ 28 w 83"/>
                <a:gd name="T35" fmla="*/ 21 h 26"/>
                <a:gd name="T36" fmla="*/ 24 w 83"/>
                <a:gd name="T37" fmla="*/ 14 h 26"/>
                <a:gd name="T38" fmla="*/ 19 w 83"/>
                <a:gd name="T39" fmla="*/ 12 h 26"/>
                <a:gd name="T40" fmla="*/ 7 w 83"/>
                <a:gd name="T41" fmla="*/ 14 h 26"/>
                <a:gd name="T42" fmla="*/ 2 w 83"/>
                <a:gd name="T43" fmla="*/ 5 h 26"/>
                <a:gd name="T44" fmla="*/ 33 w 83"/>
                <a:gd name="T45" fmla="*/ 0 h 26"/>
                <a:gd name="T46" fmla="*/ 38 w 83"/>
                <a:gd name="T47" fmla="*/ 5 h 26"/>
                <a:gd name="T48" fmla="*/ 38 w 83"/>
                <a:gd name="T49" fmla="*/ 10 h 26"/>
                <a:gd name="T50" fmla="*/ 47 w 83"/>
                <a:gd name="T51" fmla="*/ 14 h 26"/>
                <a:gd name="T52" fmla="*/ 71 w 83"/>
                <a:gd name="T53" fmla="*/ 14 h 26"/>
                <a:gd name="T54" fmla="*/ 71 w 83"/>
                <a:gd name="T55" fmla="*/ 29 h 26"/>
                <a:gd name="T56" fmla="*/ 90 w 83"/>
                <a:gd name="T57" fmla="*/ 31 h 26"/>
                <a:gd name="T58" fmla="*/ 90 w 83"/>
                <a:gd name="T59" fmla="*/ 38 h 26"/>
                <a:gd name="T60" fmla="*/ 97 w 83"/>
                <a:gd name="T61" fmla="*/ 36 h 26"/>
                <a:gd name="T62" fmla="*/ 130 w 83"/>
                <a:gd name="T63" fmla="*/ 36 h 26"/>
                <a:gd name="T64" fmla="*/ 135 w 83"/>
                <a:gd name="T65" fmla="*/ 38 h 26"/>
                <a:gd name="T66" fmla="*/ 144 w 83"/>
                <a:gd name="T67" fmla="*/ 31 h 26"/>
                <a:gd name="T68" fmla="*/ 151 w 83"/>
                <a:gd name="T69" fmla="*/ 31 h 26"/>
                <a:gd name="T70" fmla="*/ 196 w 83"/>
                <a:gd name="T71" fmla="*/ 36 h 2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3" h="26">
                  <a:moveTo>
                    <a:pt x="83" y="15"/>
                  </a:moveTo>
                  <a:cubicBezTo>
                    <a:pt x="83" y="17"/>
                    <a:pt x="83" y="19"/>
                    <a:pt x="83" y="20"/>
                  </a:cubicBezTo>
                  <a:cubicBezTo>
                    <a:pt x="81" y="20"/>
                    <a:pt x="80" y="21"/>
                    <a:pt x="80" y="23"/>
                  </a:cubicBezTo>
                  <a:cubicBezTo>
                    <a:pt x="74" y="23"/>
                    <a:pt x="70" y="22"/>
                    <a:pt x="65" y="23"/>
                  </a:cubicBezTo>
                  <a:cubicBezTo>
                    <a:pt x="64" y="23"/>
                    <a:pt x="62" y="25"/>
                    <a:pt x="61" y="25"/>
                  </a:cubicBezTo>
                  <a:cubicBezTo>
                    <a:pt x="59" y="26"/>
                    <a:pt x="59" y="24"/>
                    <a:pt x="57" y="24"/>
                  </a:cubicBezTo>
                  <a:cubicBezTo>
                    <a:pt x="58" y="24"/>
                    <a:pt x="56" y="25"/>
                    <a:pt x="56" y="25"/>
                  </a:cubicBezTo>
                  <a:cubicBezTo>
                    <a:pt x="56" y="25"/>
                    <a:pt x="52" y="25"/>
                    <a:pt x="51" y="25"/>
                  </a:cubicBezTo>
                  <a:cubicBezTo>
                    <a:pt x="51" y="25"/>
                    <a:pt x="51" y="24"/>
                    <a:pt x="51" y="24"/>
                  </a:cubicBezTo>
                  <a:cubicBezTo>
                    <a:pt x="50" y="24"/>
                    <a:pt x="49" y="25"/>
                    <a:pt x="49" y="25"/>
                  </a:cubicBezTo>
                  <a:cubicBezTo>
                    <a:pt x="46" y="25"/>
                    <a:pt x="46" y="23"/>
                    <a:pt x="44" y="23"/>
                  </a:cubicBezTo>
                  <a:cubicBezTo>
                    <a:pt x="39" y="23"/>
                    <a:pt x="34" y="26"/>
                    <a:pt x="27" y="23"/>
                  </a:cubicBezTo>
                  <a:cubicBezTo>
                    <a:pt x="27" y="22"/>
                    <a:pt x="28" y="22"/>
                    <a:pt x="28" y="20"/>
                  </a:cubicBezTo>
                  <a:cubicBezTo>
                    <a:pt x="27" y="19"/>
                    <a:pt x="26" y="20"/>
                    <a:pt x="25" y="19"/>
                  </a:cubicBezTo>
                  <a:cubicBezTo>
                    <a:pt x="24" y="18"/>
                    <a:pt x="26" y="15"/>
                    <a:pt x="23" y="15"/>
                  </a:cubicBezTo>
                  <a:cubicBezTo>
                    <a:pt x="23" y="13"/>
                    <a:pt x="25" y="14"/>
                    <a:pt x="25" y="12"/>
                  </a:cubicBezTo>
                  <a:cubicBezTo>
                    <a:pt x="25" y="10"/>
                    <a:pt x="22" y="11"/>
                    <a:pt x="23" y="8"/>
                  </a:cubicBezTo>
                  <a:cubicBezTo>
                    <a:pt x="21" y="9"/>
                    <a:pt x="16" y="8"/>
                    <a:pt x="12" y="9"/>
                  </a:cubicBezTo>
                  <a:cubicBezTo>
                    <a:pt x="10" y="10"/>
                    <a:pt x="11" y="7"/>
                    <a:pt x="10" y="6"/>
                  </a:cubicBezTo>
                  <a:cubicBezTo>
                    <a:pt x="9" y="6"/>
                    <a:pt x="7" y="7"/>
                    <a:pt x="8" y="5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7" y="3"/>
                    <a:pt x="0" y="6"/>
                    <a:pt x="1" y="2"/>
                  </a:cubicBezTo>
                  <a:cubicBezTo>
                    <a:pt x="6" y="2"/>
                    <a:pt x="10" y="1"/>
                    <a:pt x="14" y="0"/>
                  </a:cubicBezTo>
                  <a:cubicBezTo>
                    <a:pt x="13" y="2"/>
                    <a:pt x="16" y="1"/>
                    <a:pt x="16" y="2"/>
                  </a:cubicBezTo>
                  <a:cubicBezTo>
                    <a:pt x="16" y="2"/>
                    <a:pt x="16" y="4"/>
                    <a:pt x="16" y="4"/>
                  </a:cubicBezTo>
                  <a:cubicBezTo>
                    <a:pt x="17" y="5"/>
                    <a:pt x="21" y="3"/>
                    <a:pt x="20" y="6"/>
                  </a:cubicBezTo>
                  <a:cubicBezTo>
                    <a:pt x="23" y="3"/>
                    <a:pt x="26" y="7"/>
                    <a:pt x="30" y="6"/>
                  </a:cubicBezTo>
                  <a:cubicBezTo>
                    <a:pt x="29" y="10"/>
                    <a:pt x="32" y="10"/>
                    <a:pt x="30" y="12"/>
                  </a:cubicBezTo>
                  <a:cubicBezTo>
                    <a:pt x="32" y="13"/>
                    <a:pt x="35" y="12"/>
                    <a:pt x="38" y="13"/>
                  </a:cubicBezTo>
                  <a:cubicBezTo>
                    <a:pt x="39" y="14"/>
                    <a:pt x="33" y="16"/>
                    <a:pt x="38" y="16"/>
                  </a:cubicBezTo>
                  <a:cubicBezTo>
                    <a:pt x="39" y="16"/>
                    <a:pt x="40" y="15"/>
                    <a:pt x="41" y="15"/>
                  </a:cubicBezTo>
                  <a:cubicBezTo>
                    <a:pt x="44" y="14"/>
                    <a:pt x="50" y="14"/>
                    <a:pt x="55" y="15"/>
                  </a:cubicBezTo>
                  <a:cubicBezTo>
                    <a:pt x="56" y="15"/>
                    <a:pt x="58" y="16"/>
                    <a:pt x="57" y="16"/>
                  </a:cubicBezTo>
                  <a:cubicBezTo>
                    <a:pt x="60" y="16"/>
                    <a:pt x="55" y="14"/>
                    <a:pt x="61" y="13"/>
                  </a:cubicBezTo>
                  <a:cubicBezTo>
                    <a:pt x="62" y="13"/>
                    <a:pt x="63" y="14"/>
                    <a:pt x="64" y="13"/>
                  </a:cubicBezTo>
                  <a:cubicBezTo>
                    <a:pt x="69" y="13"/>
                    <a:pt x="76" y="13"/>
                    <a:pt x="83" y="1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8" name="Freeform 23"/>
            <p:cNvSpPr/>
            <p:nvPr/>
          </p:nvSpPr>
          <p:spPr bwMode="auto">
            <a:xfrm>
              <a:off x="2972776" y="1438413"/>
              <a:ext cx="478262" cy="337876"/>
            </a:xfrm>
            <a:custGeom>
              <a:avLst/>
              <a:gdLst>
                <a:gd name="T0" fmla="*/ 163 w 85"/>
                <a:gd name="T1" fmla="*/ 5 h 60"/>
                <a:gd name="T2" fmla="*/ 199 w 85"/>
                <a:gd name="T3" fmla="*/ 0 h 60"/>
                <a:gd name="T4" fmla="*/ 194 w 85"/>
                <a:gd name="T5" fmla="*/ 14 h 60"/>
                <a:gd name="T6" fmla="*/ 158 w 85"/>
                <a:gd name="T7" fmla="*/ 21 h 60"/>
                <a:gd name="T8" fmla="*/ 154 w 85"/>
                <a:gd name="T9" fmla="*/ 26 h 60"/>
                <a:gd name="T10" fmla="*/ 147 w 85"/>
                <a:gd name="T11" fmla="*/ 26 h 60"/>
                <a:gd name="T12" fmla="*/ 142 w 85"/>
                <a:gd name="T13" fmla="*/ 31 h 60"/>
                <a:gd name="T14" fmla="*/ 137 w 85"/>
                <a:gd name="T15" fmla="*/ 28 h 60"/>
                <a:gd name="T16" fmla="*/ 125 w 85"/>
                <a:gd name="T17" fmla="*/ 31 h 60"/>
                <a:gd name="T18" fmla="*/ 114 w 85"/>
                <a:gd name="T19" fmla="*/ 36 h 60"/>
                <a:gd name="T20" fmla="*/ 111 w 85"/>
                <a:gd name="T21" fmla="*/ 40 h 60"/>
                <a:gd name="T22" fmla="*/ 97 w 85"/>
                <a:gd name="T23" fmla="*/ 47 h 60"/>
                <a:gd name="T24" fmla="*/ 90 w 85"/>
                <a:gd name="T25" fmla="*/ 54 h 60"/>
                <a:gd name="T26" fmla="*/ 83 w 85"/>
                <a:gd name="T27" fmla="*/ 59 h 60"/>
                <a:gd name="T28" fmla="*/ 80 w 85"/>
                <a:gd name="T29" fmla="*/ 66 h 60"/>
                <a:gd name="T30" fmla="*/ 66 w 85"/>
                <a:gd name="T31" fmla="*/ 71 h 60"/>
                <a:gd name="T32" fmla="*/ 64 w 85"/>
                <a:gd name="T33" fmla="*/ 73 h 60"/>
                <a:gd name="T34" fmla="*/ 52 w 85"/>
                <a:gd name="T35" fmla="*/ 78 h 60"/>
                <a:gd name="T36" fmla="*/ 47 w 85"/>
                <a:gd name="T37" fmla="*/ 90 h 60"/>
                <a:gd name="T38" fmla="*/ 50 w 85"/>
                <a:gd name="T39" fmla="*/ 107 h 60"/>
                <a:gd name="T40" fmla="*/ 43 w 85"/>
                <a:gd name="T41" fmla="*/ 114 h 60"/>
                <a:gd name="T42" fmla="*/ 47 w 85"/>
                <a:gd name="T43" fmla="*/ 123 h 60"/>
                <a:gd name="T44" fmla="*/ 45 w 85"/>
                <a:gd name="T45" fmla="*/ 125 h 60"/>
                <a:gd name="T46" fmla="*/ 47 w 85"/>
                <a:gd name="T47" fmla="*/ 130 h 60"/>
                <a:gd name="T48" fmla="*/ 50 w 85"/>
                <a:gd name="T49" fmla="*/ 125 h 60"/>
                <a:gd name="T50" fmla="*/ 59 w 85"/>
                <a:gd name="T51" fmla="*/ 133 h 60"/>
                <a:gd name="T52" fmla="*/ 57 w 85"/>
                <a:gd name="T53" fmla="*/ 142 h 60"/>
                <a:gd name="T54" fmla="*/ 31 w 85"/>
                <a:gd name="T55" fmla="*/ 142 h 60"/>
                <a:gd name="T56" fmla="*/ 33 w 85"/>
                <a:gd name="T57" fmla="*/ 137 h 60"/>
                <a:gd name="T58" fmla="*/ 26 w 85"/>
                <a:gd name="T59" fmla="*/ 135 h 60"/>
                <a:gd name="T60" fmla="*/ 19 w 85"/>
                <a:gd name="T61" fmla="*/ 130 h 60"/>
                <a:gd name="T62" fmla="*/ 14 w 85"/>
                <a:gd name="T63" fmla="*/ 130 h 60"/>
                <a:gd name="T64" fmla="*/ 5 w 85"/>
                <a:gd name="T65" fmla="*/ 130 h 60"/>
                <a:gd name="T66" fmla="*/ 2 w 85"/>
                <a:gd name="T67" fmla="*/ 109 h 60"/>
                <a:gd name="T68" fmla="*/ 17 w 85"/>
                <a:gd name="T69" fmla="*/ 104 h 60"/>
                <a:gd name="T70" fmla="*/ 14 w 85"/>
                <a:gd name="T71" fmla="*/ 102 h 60"/>
                <a:gd name="T72" fmla="*/ 17 w 85"/>
                <a:gd name="T73" fmla="*/ 95 h 60"/>
                <a:gd name="T74" fmla="*/ 31 w 85"/>
                <a:gd name="T75" fmla="*/ 90 h 60"/>
                <a:gd name="T76" fmla="*/ 31 w 85"/>
                <a:gd name="T77" fmla="*/ 78 h 60"/>
                <a:gd name="T78" fmla="*/ 38 w 85"/>
                <a:gd name="T79" fmla="*/ 76 h 60"/>
                <a:gd name="T80" fmla="*/ 45 w 85"/>
                <a:gd name="T81" fmla="*/ 69 h 60"/>
                <a:gd name="T82" fmla="*/ 45 w 85"/>
                <a:gd name="T83" fmla="*/ 54 h 60"/>
                <a:gd name="T84" fmla="*/ 66 w 85"/>
                <a:gd name="T85" fmla="*/ 45 h 60"/>
                <a:gd name="T86" fmla="*/ 69 w 85"/>
                <a:gd name="T87" fmla="*/ 40 h 60"/>
                <a:gd name="T88" fmla="*/ 73 w 85"/>
                <a:gd name="T89" fmla="*/ 43 h 60"/>
                <a:gd name="T90" fmla="*/ 78 w 85"/>
                <a:gd name="T91" fmla="*/ 38 h 60"/>
                <a:gd name="T92" fmla="*/ 80 w 85"/>
                <a:gd name="T93" fmla="*/ 31 h 60"/>
                <a:gd name="T94" fmla="*/ 95 w 85"/>
                <a:gd name="T95" fmla="*/ 28 h 60"/>
                <a:gd name="T96" fmla="*/ 111 w 85"/>
                <a:gd name="T97" fmla="*/ 26 h 60"/>
                <a:gd name="T98" fmla="*/ 114 w 85"/>
                <a:gd name="T99" fmla="*/ 24 h 60"/>
                <a:gd name="T100" fmla="*/ 121 w 85"/>
                <a:gd name="T101" fmla="*/ 26 h 60"/>
                <a:gd name="T102" fmla="*/ 123 w 85"/>
                <a:gd name="T103" fmla="*/ 21 h 60"/>
                <a:gd name="T104" fmla="*/ 125 w 85"/>
                <a:gd name="T105" fmla="*/ 21 h 60"/>
                <a:gd name="T106" fmla="*/ 144 w 85"/>
                <a:gd name="T107" fmla="*/ 19 h 60"/>
                <a:gd name="T108" fmla="*/ 151 w 85"/>
                <a:gd name="T109" fmla="*/ 14 h 60"/>
                <a:gd name="T110" fmla="*/ 154 w 85"/>
                <a:gd name="T111" fmla="*/ 12 h 60"/>
                <a:gd name="T112" fmla="*/ 163 w 85"/>
                <a:gd name="T113" fmla="*/ 5 h 6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85" h="60">
                  <a:moveTo>
                    <a:pt x="69" y="2"/>
                  </a:moveTo>
                  <a:cubicBezTo>
                    <a:pt x="73" y="4"/>
                    <a:pt x="79" y="0"/>
                    <a:pt x="84" y="0"/>
                  </a:cubicBezTo>
                  <a:cubicBezTo>
                    <a:pt x="85" y="4"/>
                    <a:pt x="82" y="4"/>
                    <a:pt x="82" y="6"/>
                  </a:cubicBezTo>
                  <a:cubicBezTo>
                    <a:pt x="78" y="4"/>
                    <a:pt x="72" y="8"/>
                    <a:pt x="67" y="9"/>
                  </a:cubicBezTo>
                  <a:cubicBezTo>
                    <a:pt x="66" y="9"/>
                    <a:pt x="66" y="11"/>
                    <a:pt x="65" y="11"/>
                  </a:cubicBezTo>
                  <a:cubicBezTo>
                    <a:pt x="64" y="11"/>
                    <a:pt x="63" y="11"/>
                    <a:pt x="62" y="11"/>
                  </a:cubicBezTo>
                  <a:cubicBezTo>
                    <a:pt x="62" y="11"/>
                    <a:pt x="60" y="13"/>
                    <a:pt x="60" y="13"/>
                  </a:cubicBezTo>
                  <a:cubicBezTo>
                    <a:pt x="59" y="14"/>
                    <a:pt x="59" y="12"/>
                    <a:pt x="58" y="12"/>
                  </a:cubicBezTo>
                  <a:cubicBezTo>
                    <a:pt x="57" y="13"/>
                    <a:pt x="55" y="13"/>
                    <a:pt x="53" y="13"/>
                  </a:cubicBezTo>
                  <a:cubicBezTo>
                    <a:pt x="52" y="14"/>
                    <a:pt x="50" y="14"/>
                    <a:pt x="48" y="15"/>
                  </a:cubicBezTo>
                  <a:cubicBezTo>
                    <a:pt x="47" y="15"/>
                    <a:pt x="48" y="16"/>
                    <a:pt x="47" y="17"/>
                  </a:cubicBezTo>
                  <a:cubicBezTo>
                    <a:pt x="46" y="18"/>
                    <a:pt x="41" y="17"/>
                    <a:pt x="41" y="20"/>
                  </a:cubicBezTo>
                  <a:cubicBezTo>
                    <a:pt x="41" y="22"/>
                    <a:pt x="38" y="22"/>
                    <a:pt x="38" y="23"/>
                  </a:cubicBezTo>
                  <a:cubicBezTo>
                    <a:pt x="37" y="23"/>
                    <a:pt x="36" y="25"/>
                    <a:pt x="35" y="25"/>
                  </a:cubicBezTo>
                  <a:cubicBezTo>
                    <a:pt x="35" y="26"/>
                    <a:pt x="34" y="26"/>
                    <a:pt x="34" y="28"/>
                  </a:cubicBezTo>
                  <a:cubicBezTo>
                    <a:pt x="30" y="29"/>
                    <a:pt x="31" y="27"/>
                    <a:pt x="28" y="30"/>
                  </a:cubicBezTo>
                  <a:cubicBezTo>
                    <a:pt x="28" y="31"/>
                    <a:pt x="27" y="30"/>
                    <a:pt x="27" y="31"/>
                  </a:cubicBezTo>
                  <a:cubicBezTo>
                    <a:pt x="27" y="33"/>
                    <a:pt x="24" y="32"/>
                    <a:pt x="22" y="33"/>
                  </a:cubicBezTo>
                  <a:cubicBezTo>
                    <a:pt x="22" y="36"/>
                    <a:pt x="24" y="39"/>
                    <a:pt x="20" y="38"/>
                  </a:cubicBezTo>
                  <a:cubicBezTo>
                    <a:pt x="21" y="40"/>
                    <a:pt x="19" y="45"/>
                    <a:pt x="21" y="45"/>
                  </a:cubicBezTo>
                  <a:cubicBezTo>
                    <a:pt x="20" y="46"/>
                    <a:pt x="19" y="47"/>
                    <a:pt x="18" y="48"/>
                  </a:cubicBezTo>
                  <a:cubicBezTo>
                    <a:pt x="16" y="51"/>
                    <a:pt x="21" y="50"/>
                    <a:pt x="20" y="52"/>
                  </a:cubicBezTo>
                  <a:cubicBezTo>
                    <a:pt x="20" y="52"/>
                    <a:pt x="18" y="53"/>
                    <a:pt x="19" y="53"/>
                  </a:cubicBezTo>
                  <a:cubicBezTo>
                    <a:pt x="19" y="53"/>
                    <a:pt x="21" y="55"/>
                    <a:pt x="20" y="55"/>
                  </a:cubicBezTo>
                  <a:cubicBezTo>
                    <a:pt x="21" y="55"/>
                    <a:pt x="22" y="54"/>
                    <a:pt x="21" y="53"/>
                  </a:cubicBezTo>
                  <a:cubicBezTo>
                    <a:pt x="22" y="54"/>
                    <a:pt x="22" y="56"/>
                    <a:pt x="25" y="56"/>
                  </a:cubicBezTo>
                  <a:cubicBezTo>
                    <a:pt x="25" y="58"/>
                    <a:pt x="23" y="58"/>
                    <a:pt x="24" y="60"/>
                  </a:cubicBezTo>
                  <a:cubicBezTo>
                    <a:pt x="20" y="60"/>
                    <a:pt x="16" y="60"/>
                    <a:pt x="13" y="60"/>
                  </a:cubicBezTo>
                  <a:cubicBezTo>
                    <a:pt x="13" y="60"/>
                    <a:pt x="15" y="59"/>
                    <a:pt x="14" y="58"/>
                  </a:cubicBezTo>
                  <a:cubicBezTo>
                    <a:pt x="13" y="57"/>
                    <a:pt x="12" y="58"/>
                    <a:pt x="11" y="57"/>
                  </a:cubicBezTo>
                  <a:cubicBezTo>
                    <a:pt x="10" y="57"/>
                    <a:pt x="9" y="55"/>
                    <a:pt x="8" y="55"/>
                  </a:cubicBezTo>
                  <a:cubicBezTo>
                    <a:pt x="8" y="54"/>
                    <a:pt x="6" y="55"/>
                    <a:pt x="6" y="55"/>
                  </a:cubicBezTo>
                  <a:cubicBezTo>
                    <a:pt x="5" y="53"/>
                    <a:pt x="5" y="55"/>
                    <a:pt x="2" y="55"/>
                  </a:cubicBezTo>
                  <a:cubicBezTo>
                    <a:pt x="2" y="52"/>
                    <a:pt x="0" y="50"/>
                    <a:pt x="1" y="46"/>
                  </a:cubicBezTo>
                  <a:cubicBezTo>
                    <a:pt x="5" y="50"/>
                    <a:pt x="2" y="42"/>
                    <a:pt x="7" y="44"/>
                  </a:cubicBezTo>
                  <a:cubicBezTo>
                    <a:pt x="8" y="43"/>
                    <a:pt x="6" y="43"/>
                    <a:pt x="6" y="43"/>
                  </a:cubicBezTo>
                  <a:cubicBezTo>
                    <a:pt x="6" y="42"/>
                    <a:pt x="10" y="41"/>
                    <a:pt x="7" y="40"/>
                  </a:cubicBezTo>
                  <a:cubicBezTo>
                    <a:pt x="8" y="39"/>
                    <a:pt x="11" y="39"/>
                    <a:pt x="13" y="38"/>
                  </a:cubicBezTo>
                  <a:cubicBezTo>
                    <a:pt x="12" y="36"/>
                    <a:pt x="16" y="34"/>
                    <a:pt x="13" y="33"/>
                  </a:cubicBezTo>
                  <a:cubicBezTo>
                    <a:pt x="13" y="32"/>
                    <a:pt x="15" y="32"/>
                    <a:pt x="16" y="32"/>
                  </a:cubicBezTo>
                  <a:cubicBezTo>
                    <a:pt x="16" y="30"/>
                    <a:pt x="17" y="29"/>
                    <a:pt x="19" y="29"/>
                  </a:cubicBezTo>
                  <a:cubicBezTo>
                    <a:pt x="17" y="26"/>
                    <a:pt x="20" y="27"/>
                    <a:pt x="19" y="23"/>
                  </a:cubicBezTo>
                  <a:cubicBezTo>
                    <a:pt x="23" y="23"/>
                    <a:pt x="25" y="20"/>
                    <a:pt x="28" y="19"/>
                  </a:cubicBezTo>
                  <a:cubicBezTo>
                    <a:pt x="30" y="20"/>
                    <a:pt x="29" y="17"/>
                    <a:pt x="29" y="17"/>
                  </a:cubicBezTo>
                  <a:cubicBezTo>
                    <a:pt x="30" y="17"/>
                    <a:pt x="31" y="18"/>
                    <a:pt x="31" y="18"/>
                  </a:cubicBezTo>
                  <a:cubicBezTo>
                    <a:pt x="31" y="18"/>
                    <a:pt x="32" y="16"/>
                    <a:pt x="33" y="16"/>
                  </a:cubicBezTo>
                  <a:cubicBezTo>
                    <a:pt x="33" y="15"/>
                    <a:pt x="34" y="15"/>
                    <a:pt x="34" y="13"/>
                  </a:cubicBezTo>
                  <a:cubicBezTo>
                    <a:pt x="36" y="14"/>
                    <a:pt x="38" y="13"/>
                    <a:pt x="40" y="12"/>
                  </a:cubicBezTo>
                  <a:cubicBezTo>
                    <a:pt x="42" y="11"/>
                    <a:pt x="43" y="12"/>
                    <a:pt x="47" y="11"/>
                  </a:cubicBezTo>
                  <a:cubicBezTo>
                    <a:pt x="48" y="11"/>
                    <a:pt x="48" y="10"/>
                    <a:pt x="48" y="10"/>
                  </a:cubicBezTo>
                  <a:cubicBezTo>
                    <a:pt x="50" y="9"/>
                    <a:pt x="50" y="11"/>
                    <a:pt x="51" y="11"/>
                  </a:cubicBezTo>
                  <a:cubicBezTo>
                    <a:pt x="52" y="11"/>
                    <a:pt x="50" y="9"/>
                    <a:pt x="52" y="9"/>
                  </a:cubicBezTo>
                  <a:cubicBezTo>
                    <a:pt x="52" y="9"/>
                    <a:pt x="53" y="9"/>
                    <a:pt x="53" y="9"/>
                  </a:cubicBezTo>
                  <a:cubicBezTo>
                    <a:pt x="54" y="8"/>
                    <a:pt x="58" y="8"/>
                    <a:pt x="61" y="8"/>
                  </a:cubicBezTo>
                  <a:cubicBezTo>
                    <a:pt x="63" y="7"/>
                    <a:pt x="63" y="7"/>
                    <a:pt x="64" y="6"/>
                  </a:cubicBezTo>
                  <a:cubicBezTo>
                    <a:pt x="64" y="6"/>
                    <a:pt x="65" y="5"/>
                    <a:pt x="65" y="5"/>
                  </a:cubicBezTo>
                  <a:cubicBezTo>
                    <a:pt x="68" y="3"/>
                    <a:pt x="70" y="7"/>
                    <a:pt x="69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39" name="Freeform 24"/>
            <p:cNvSpPr/>
            <p:nvPr/>
          </p:nvSpPr>
          <p:spPr bwMode="auto">
            <a:xfrm>
              <a:off x="8834503" y="1465662"/>
              <a:ext cx="49968" cy="16655"/>
            </a:xfrm>
            <a:custGeom>
              <a:avLst/>
              <a:gdLst>
                <a:gd name="T0" fmla="*/ 14 w 9"/>
                <a:gd name="T1" fmla="*/ 0 h 3"/>
                <a:gd name="T2" fmla="*/ 21 w 9"/>
                <a:gd name="T3" fmla="*/ 0 h 3"/>
                <a:gd name="T4" fmla="*/ 14 w 9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3">
                  <a:moveTo>
                    <a:pt x="6" y="0"/>
                  </a:moveTo>
                  <a:cubicBezTo>
                    <a:pt x="7" y="0"/>
                    <a:pt x="8" y="0"/>
                    <a:pt x="9" y="0"/>
                  </a:cubicBezTo>
                  <a:cubicBezTo>
                    <a:pt x="9" y="3"/>
                    <a:pt x="0" y="0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0" name="Freeform 25"/>
            <p:cNvSpPr/>
            <p:nvPr/>
          </p:nvSpPr>
          <p:spPr bwMode="auto">
            <a:xfrm>
              <a:off x="5283183" y="1483621"/>
              <a:ext cx="147523" cy="114212"/>
            </a:xfrm>
            <a:custGeom>
              <a:avLst/>
              <a:gdLst>
                <a:gd name="T0" fmla="*/ 17 w 26"/>
                <a:gd name="T1" fmla="*/ 2 h 20"/>
                <a:gd name="T2" fmla="*/ 19 w 26"/>
                <a:gd name="T3" fmla="*/ 5 h 20"/>
                <a:gd name="T4" fmla="*/ 36 w 26"/>
                <a:gd name="T5" fmla="*/ 12 h 20"/>
                <a:gd name="T6" fmla="*/ 45 w 26"/>
                <a:gd name="T7" fmla="*/ 7 h 20"/>
                <a:gd name="T8" fmla="*/ 62 w 26"/>
                <a:gd name="T9" fmla="*/ 10 h 20"/>
                <a:gd name="T10" fmla="*/ 55 w 26"/>
                <a:gd name="T11" fmla="*/ 24 h 20"/>
                <a:gd name="T12" fmla="*/ 33 w 26"/>
                <a:gd name="T13" fmla="*/ 29 h 20"/>
                <a:gd name="T14" fmla="*/ 33 w 26"/>
                <a:gd name="T15" fmla="*/ 34 h 20"/>
                <a:gd name="T16" fmla="*/ 29 w 26"/>
                <a:gd name="T17" fmla="*/ 38 h 20"/>
                <a:gd name="T18" fmla="*/ 19 w 26"/>
                <a:gd name="T19" fmla="*/ 41 h 20"/>
                <a:gd name="T20" fmla="*/ 7 w 26"/>
                <a:gd name="T21" fmla="*/ 36 h 20"/>
                <a:gd name="T22" fmla="*/ 0 w 26"/>
                <a:gd name="T23" fmla="*/ 12 h 20"/>
                <a:gd name="T24" fmla="*/ 17 w 26"/>
                <a:gd name="T25" fmla="*/ 2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20">
                  <a:moveTo>
                    <a:pt x="7" y="1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9" y="4"/>
                    <a:pt x="13" y="4"/>
                    <a:pt x="15" y="5"/>
                  </a:cubicBezTo>
                  <a:cubicBezTo>
                    <a:pt x="17" y="6"/>
                    <a:pt x="18" y="3"/>
                    <a:pt x="19" y="3"/>
                  </a:cubicBezTo>
                  <a:cubicBezTo>
                    <a:pt x="20" y="3"/>
                    <a:pt x="22" y="5"/>
                    <a:pt x="26" y="4"/>
                  </a:cubicBezTo>
                  <a:cubicBezTo>
                    <a:pt x="25" y="5"/>
                    <a:pt x="20" y="8"/>
                    <a:pt x="23" y="10"/>
                  </a:cubicBezTo>
                  <a:cubicBezTo>
                    <a:pt x="22" y="13"/>
                    <a:pt x="18" y="13"/>
                    <a:pt x="14" y="12"/>
                  </a:cubicBezTo>
                  <a:cubicBezTo>
                    <a:pt x="13" y="13"/>
                    <a:pt x="13" y="14"/>
                    <a:pt x="14" y="14"/>
                  </a:cubicBezTo>
                  <a:cubicBezTo>
                    <a:pt x="15" y="16"/>
                    <a:pt x="7" y="14"/>
                    <a:pt x="12" y="16"/>
                  </a:cubicBezTo>
                  <a:cubicBezTo>
                    <a:pt x="12" y="20"/>
                    <a:pt x="8" y="14"/>
                    <a:pt x="8" y="17"/>
                  </a:cubicBezTo>
                  <a:cubicBezTo>
                    <a:pt x="6" y="17"/>
                    <a:pt x="7" y="13"/>
                    <a:pt x="3" y="15"/>
                  </a:cubicBezTo>
                  <a:cubicBezTo>
                    <a:pt x="3" y="11"/>
                    <a:pt x="3" y="7"/>
                    <a:pt x="0" y="5"/>
                  </a:cubicBezTo>
                  <a:cubicBezTo>
                    <a:pt x="1" y="3"/>
                    <a:pt x="8" y="5"/>
                    <a:pt x="7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1" name="Freeform 26"/>
            <p:cNvSpPr/>
            <p:nvPr/>
          </p:nvSpPr>
          <p:spPr bwMode="auto">
            <a:xfrm>
              <a:off x="8351481" y="1503732"/>
              <a:ext cx="38071" cy="28553"/>
            </a:xfrm>
            <a:custGeom>
              <a:avLst/>
              <a:gdLst>
                <a:gd name="T0" fmla="*/ 9 w 7"/>
                <a:gd name="T1" fmla="*/ 0 h 5"/>
                <a:gd name="T2" fmla="*/ 11 w 7"/>
                <a:gd name="T3" fmla="*/ 12 h 5"/>
                <a:gd name="T4" fmla="*/ 0 w 7"/>
                <a:gd name="T5" fmla="*/ 10 h 5"/>
                <a:gd name="T6" fmla="*/ 9 w 7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4" y="4"/>
                    <a:pt x="2" y="3"/>
                    <a:pt x="0" y="4"/>
                  </a:cubicBezTo>
                  <a:cubicBezTo>
                    <a:pt x="1" y="1"/>
                    <a:pt x="4" y="3"/>
                    <a:pt x="4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2" name="Freeform 27"/>
            <p:cNvSpPr/>
            <p:nvPr/>
          </p:nvSpPr>
          <p:spPr bwMode="auto">
            <a:xfrm>
              <a:off x="5440224" y="1500278"/>
              <a:ext cx="69004" cy="61865"/>
            </a:xfrm>
            <a:custGeom>
              <a:avLst/>
              <a:gdLst>
                <a:gd name="T0" fmla="*/ 0 w 12"/>
                <a:gd name="T1" fmla="*/ 9 h 11"/>
                <a:gd name="T2" fmla="*/ 29 w 12"/>
                <a:gd name="T3" fmla="*/ 14 h 11"/>
                <a:gd name="T4" fmla="*/ 17 w 12"/>
                <a:gd name="T5" fmla="*/ 26 h 11"/>
                <a:gd name="T6" fmla="*/ 12 w 12"/>
                <a:gd name="T7" fmla="*/ 19 h 11"/>
                <a:gd name="T8" fmla="*/ 5 w 12"/>
                <a:gd name="T9" fmla="*/ 19 h 11"/>
                <a:gd name="T10" fmla="*/ 0 w 12"/>
                <a:gd name="T11" fmla="*/ 9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11">
                  <a:moveTo>
                    <a:pt x="0" y="4"/>
                  </a:moveTo>
                  <a:cubicBezTo>
                    <a:pt x="4" y="0"/>
                    <a:pt x="10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3" name="Freeform 28"/>
            <p:cNvSpPr/>
            <p:nvPr/>
          </p:nvSpPr>
          <p:spPr bwMode="auto">
            <a:xfrm>
              <a:off x="5525883" y="1524072"/>
              <a:ext cx="99935" cy="49967"/>
            </a:xfrm>
            <a:custGeom>
              <a:avLst/>
              <a:gdLst>
                <a:gd name="T0" fmla="*/ 5 w 18"/>
                <a:gd name="T1" fmla="*/ 2 h 9"/>
                <a:gd name="T2" fmla="*/ 9 w 18"/>
                <a:gd name="T3" fmla="*/ 2 h 9"/>
                <a:gd name="T4" fmla="*/ 23 w 18"/>
                <a:gd name="T5" fmla="*/ 7 h 9"/>
                <a:gd name="T6" fmla="*/ 37 w 18"/>
                <a:gd name="T7" fmla="*/ 12 h 9"/>
                <a:gd name="T8" fmla="*/ 42 w 18"/>
                <a:gd name="T9" fmla="*/ 19 h 9"/>
                <a:gd name="T10" fmla="*/ 9 w 18"/>
                <a:gd name="T11" fmla="*/ 12 h 9"/>
                <a:gd name="T12" fmla="*/ 5 w 18"/>
                <a:gd name="T13" fmla="*/ 2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9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7" y="3"/>
                    <a:pt x="10" y="3"/>
                  </a:cubicBezTo>
                  <a:cubicBezTo>
                    <a:pt x="12" y="4"/>
                    <a:pt x="14" y="4"/>
                    <a:pt x="16" y="5"/>
                  </a:cubicBezTo>
                  <a:cubicBezTo>
                    <a:pt x="17" y="6"/>
                    <a:pt x="18" y="5"/>
                    <a:pt x="18" y="8"/>
                  </a:cubicBezTo>
                  <a:cubicBezTo>
                    <a:pt x="11" y="9"/>
                    <a:pt x="9" y="6"/>
                    <a:pt x="4" y="5"/>
                  </a:cubicBezTo>
                  <a:cubicBezTo>
                    <a:pt x="5" y="2"/>
                    <a:pt x="0" y="5"/>
                    <a:pt x="2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4" name="Freeform 29"/>
            <p:cNvSpPr/>
            <p:nvPr/>
          </p:nvSpPr>
          <p:spPr bwMode="auto">
            <a:xfrm>
              <a:off x="8801191" y="1610805"/>
              <a:ext cx="166559" cy="135626"/>
            </a:xfrm>
            <a:custGeom>
              <a:avLst/>
              <a:gdLst>
                <a:gd name="T0" fmla="*/ 23 w 30"/>
                <a:gd name="T1" fmla="*/ 12 h 24"/>
                <a:gd name="T2" fmla="*/ 23 w 30"/>
                <a:gd name="T3" fmla="*/ 7 h 24"/>
                <a:gd name="T4" fmla="*/ 54 w 30"/>
                <a:gd name="T5" fmla="*/ 0 h 24"/>
                <a:gd name="T6" fmla="*/ 58 w 30"/>
                <a:gd name="T7" fmla="*/ 12 h 24"/>
                <a:gd name="T8" fmla="*/ 54 w 30"/>
                <a:gd name="T9" fmla="*/ 19 h 24"/>
                <a:gd name="T10" fmla="*/ 68 w 30"/>
                <a:gd name="T11" fmla="*/ 21 h 24"/>
                <a:gd name="T12" fmla="*/ 70 w 30"/>
                <a:gd name="T13" fmla="*/ 45 h 24"/>
                <a:gd name="T14" fmla="*/ 61 w 30"/>
                <a:gd name="T15" fmla="*/ 45 h 24"/>
                <a:gd name="T16" fmla="*/ 61 w 30"/>
                <a:gd name="T17" fmla="*/ 50 h 24"/>
                <a:gd name="T18" fmla="*/ 54 w 30"/>
                <a:gd name="T19" fmla="*/ 50 h 24"/>
                <a:gd name="T20" fmla="*/ 44 w 30"/>
                <a:gd name="T21" fmla="*/ 55 h 24"/>
                <a:gd name="T22" fmla="*/ 37 w 30"/>
                <a:gd name="T23" fmla="*/ 48 h 24"/>
                <a:gd name="T24" fmla="*/ 28 w 30"/>
                <a:gd name="T25" fmla="*/ 38 h 24"/>
                <a:gd name="T26" fmla="*/ 23 w 30"/>
                <a:gd name="T27" fmla="*/ 33 h 24"/>
                <a:gd name="T28" fmla="*/ 9 w 30"/>
                <a:gd name="T29" fmla="*/ 31 h 24"/>
                <a:gd name="T30" fmla="*/ 0 w 30"/>
                <a:gd name="T31" fmla="*/ 24 h 24"/>
                <a:gd name="T32" fmla="*/ 28 w 30"/>
                <a:gd name="T33" fmla="*/ 29 h 24"/>
                <a:gd name="T34" fmla="*/ 30 w 30"/>
                <a:gd name="T35" fmla="*/ 17 h 24"/>
                <a:gd name="T36" fmla="*/ 21 w 30"/>
                <a:gd name="T37" fmla="*/ 7 h 24"/>
                <a:gd name="T38" fmla="*/ 23 w 30"/>
                <a:gd name="T39" fmla="*/ 12 h 2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0" h="24">
                  <a:moveTo>
                    <a:pt x="10" y="5"/>
                  </a:moveTo>
                  <a:cubicBezTo>
                    <a:pt x="11" y="4"/>
                    <a:pt x="11" y="3"/>
                    <a:pt x="10" y="3"/>
                  </a:cubicBezTo>
                  <a:cubicBezTo>
                    <a:pt x="13" y="1"/>
                    <a:pt x="21" y="4"/>
                    <a:pt x="23" y="0"/>
                  </a:cubicBezTo>
                  <a:cubicBezTo>
                    <a:pt x="24" y="1"/>
                    <a:pt x="25" y="2"/>
                    <a:pt x="25" y="5"/>
                  </a:cubicBezTo>
                  <a:cubicBezTo>
                    <a:pt x="26" y="7"/>
                    <a:pt x="23" y="6"/>
                    <a:pt x="23" y="8"/>
                  </a:cubicBezTo>
                  <a:cubicBezTo>
                    <a:pt x="24" y="12"/>
                    <a:pt x="26" y="10"/>
                    <a:pt x="29" y="9"/>
                  </a:cubicBezTo>
                  <a:cubicBezTo>
                    <a:pt x="30" y="14"/>
                    <a:pt x="29" y="14"/>
                    <a:pt x="30" y="19"/>
                  </a:cubicBezTo>
                  <a:cubicBezTo>
                    <a:pt x="29" y="19"/>
                    <a:pt x="27" y="18"/>
                    <a:pt x="26" y="19"/>
                  </a:cubicBezTo>
                  <a:cubicBezTo>
                    <a:pt x="26" y="19"/>
                    <a:pt x="27" y="21"/>
                    <a:pt x="26" y="21"/>
                  </a:cubicBezTo>
                  <a:cubicBezTo>
                    <a:pt x="25" y="22"/>
                    <a:pt x="24" y="21"/>
                    <a:pt x="23" y="21"/>
                  </a:cubicBezTo>
                  <a:cubicBezTo>
                    <a:pt x="21" y="21"/>
                    <a:pt x="21" y="23"/>
                    <a:pt x="19" y="23"/>
                  </a:cubicBezTo>
                  <a:cubicBezTo>
                    <a:pt x="17" y="24"/>
                    <a:pt x="17" y="21"/>
                    <a:pt x="16" y="20"/>
                  </a:cubicBezTo>
                  <a:cubicBezTo>
                    <a:pt x="15" y="19"/>
                    <a:pt x="11" y="19"/>
                    <a:pt x="12" y="16"/>
                  </a:cubicBezTo>
                  <a:cubicBezTo>
                    <a:pt x="10" y="17"/>
                    <a:pt x="10" y="15"/>
                    <a:pt x="10" y="14"/>
                  </a:cubicBezTo>
                  <a:cubicBezTo>
                    <a:pt x="8" y="15"/>
                    <a:pt x="6" y="14"/>
                    <a:pt x="4" y="13"/>
                  </a:cubicBezTo>
                  <a:cubicBezTo>
                    <a:pt x="2" y="12"/>
                    <a:pt x="0" y="13"/>
                    <a:pt x="0" y="10"/>
                  </a:cubicBezTo>
                  <a:cubicBezTo>
                    <a:pt x="6" y="10"/>
                    <a:pt x="7" y="12"/>
                    <a:pt x="12" y="12"/>
                  </a:cubicBezTo>
                  <a:cubicBezTo>
                    <a:pt x="14" y="11"/>
                    <a:pt x="13" y="9"/>
                    <a:pt x="13" y="7"/>
                  </a:cubicBezTo>
                  <a:cubicBezTo>
                    <a:pt x="14" y="4"/>
                    <a:pt x="7" y="8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5" name="Freeform 30"/>
            <p:cNvSpPr/>
            <p:nvPr/>
          </p:nvSpPr>
          <p:spPr bwMode="auto">
            <a:xfrm>
              <a:off x="9396043" y="1622703"/>
              <a:ext cx="102315" cy="45208"/>
            </a:xfrm>
            <a:custGeom>
              <a:avLst/>
              <a:gdLst>
                <a:gd name="T0" fmla="*/ 0 w 18"/>
                <a:gd name="T1" fmla="*/ 2 h 8"/>
                <a:gd name="T2" fmla="*/ 12 w 18"/>
                <a:gd name="T3" fmla="*/ 0 h 8"/>
                <a:gd name="T4" fmla="*/ 43 w 18"/>
                <a:gd name="T5" fmla="*/ 10 h 8"/>
                <a:gd name="T6" fmla="*/ 41 w 18"/>
                <a:gd name="T7" fmla="*/ 19 h 8"/>
                <a:gd name="T8" fmla="*/ 10 w 18"/>
                <a:gd name="T9" fmla="*/ 10 h 8"/>
                <a:gd name="T10" fmla="*/ 0 w 18"/>
                <a:gd name="T11" fmla="*/ 2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8">
                  <a:moveTo>
                    <a:pt x="0" y="1"/>
                  </a:moveTo>
                  <a:cubicBezTo>
                    <a:pt x="1" y="0"/>
                    <a:pt x="3" y="0"/>
                    <a:pt x="5" y="0"/>
                  </a:cubicBezTo>
                  <a:cubicBezTo>
                    <a:pt x="9" y="1"/>
                    <a:pt x="14" y="3"/>
                    <a:pt x="18" y="4"/>
                  </a:cubicBezTo>
                  <a:cubicBezTo>
                    <a:pt x="18" y="6"/>
                    <a:pt x="17" y="6"/>
                    <a:pt x="17" y="8"/>
                  </a:cubicBezTo>
                  <a:cubicBezTo>
                    <a:pt x="10" y="8"/>
                    <a:pt x="8" y="7"/>
                    <a:pt x="4" y="4"/>
                  </a:cubicBezTo>
                  <a:cubicBezTo>
                    <a:pt x="3" y="3"/>
                    <a:pt x="3" y="1"/>
                    <a:pt x="0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6" name="Freeform 31"/>
            <p:cNvSpPr/>
            <p:nvPr/>
          </p:nvSpPr>
          <p:spPr bwMode="auto">
            <a:xfrm>
              <a:off x="5373600" y="1619248"/>
              <a:ext cx="66623" cy="28553"/>
            </a:xfrm>
            <a:custGeom>
              <a:avLst/>
              <a:gdLst>
                <a:gd name="T0" fmla="*/ 28 w 12"/>
                <a:gd name="T1" fmla="*/ 10 h 5"/>
                <a:gd name="T2" fmla="*/ 0 w 12"/>
                <a:gd name="T3" fmla="*/ 7 h 5"/>
                <a:gd name="T4" fmla="*/ 9 w 12"/>
                <a:gd name="T5" fmla="*/ 0 h 5"/>
                <a:gd name="T6" fmla="*/ 28 w 12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5">
                  <a:moveTo>
                    <a:pt x="12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2" y="0"/>
                    <a:pt x="12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7" name="Freeform 32"/>
            <p:cNvSpPr/>
            <p:nvPr/>
          </p:nvSpPr>
          <p:spPr bwMode="auto">
            <a:xfrm>
              <a:off x="10126522" y="1767846"/>
              <a:ext cx="57106" cy="35690"/>
            </a:xfrm>
            <a:custGeom>
              <a:avLst/>
              <a:gdLst>
                <a:gd name="T0" fmla="*/ 22 w 10"/>
                <a:gd name="T1" fmla="*/ 13 h 6"/>
                <a:gd name="T2" fmla="*/ 0 w 10"/>
                <a:gd name="T3" fmla="*/ 5 h 6"/>
                <a:gd name="T4" fmla="*/ 22 w 10"/>
                <a:gd name="T5" fmla="*/ 13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6">
                  <a:moveTo>
                    <a:pt x="9" y="5"/>
                  </a:moveTo>
                  <a:cubicBezTo>
                    <a:pt x="4" y="6"/>
                    <a:pt x="5" y="2"/>
                    <a:pt x="0" y="2"/>
                  </a:cubicBezTo>
                  <a:cubicBezTo>
                    <a:pt x="2" y="0"/>
                    <a:pt x="10" y="1"/>
                    <a:pt x="9" y="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8" name="Freeform 33"/>
            <p:cNvSpPr/>
            <p:nvPr/>
          </p:nvSpPr>
          <p:spPr bwMode="auto">
            <a:xfrm>
              <a:off x="10088451" y="1808297"/>
              <a:ext cx="78521" cy="38071"/>
            </a:xfrm>
            <a:custGeom>
              <a:avLst/>
              <a:gdLst>
                <a:gd name="T0" fmla="*/ 33 w 14"/>
                <a:gd name="T1" fmla="*/ 9 h 7"/>
                <a:gd name="T2" fmla="*/ 5 w 14"/>
                <a:gd name="T3" fmla="*/ 9 h 7"/>
                <a:gd name="T4" fmla="*/ 14 w 14"/>
                <a:gd name="T5" fmla="*/ 0 h 7"/>
                <a:gd name="T6" fmla="*/ 33 w 14"/>
                <a:gd name="T7" fmla="*/ 9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7">
                  <a:moveTo>
                    <a:pt x="14" y="4"/>
                  </a:moveTo>
                  <a:cubicBezTo>
                    <a:pt x="13" y="7"/>
                    <a:pt x="4" y="7"/>
                    <a:pt x="2" y="4"/>
                  </a:cubicBezTo>
                  <a:cubicBezTo>
                    <a:pt x="0" y="0"/>
                    <a:pt x="6" y="3"/>
                    <a:pt x="6" y="0"/>
                  </a:cubicBezTo>
                  <a:cubicBezTo>
                    <a:pt x="8" y="2"/>
                    <a:pt x="10" y="3"/>
                    <a:pt x="14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49" name="Freeform 34"/>
            <p:cNvSpPr/>
            <p:nvPr/>
          </p:nvSpPr>
          <p:spPr bwMode="auto">
            <a:xfrm>
              <a:off x="2877600" y="1833395"/>
              <a:ext cx="49968" cy="38071"/>
            </a:xfrm>
            <a:custGeom>
              <a:avLst/>
              <a:gdLst>
                <a:gd name="T0" fmla="*/ 9 w 9"/>
                <a:gd name="T1" fmla="*/ 0 h 7"/>
                <a:gd name="T2" fmla="*/ 21 w 9"/>
                <a:gd name="T3" fmla="*/ 11 h 7"/>
                <a:gd name="T4" fmla="*/ 7 w 9"/>
                <a:gd name="T5" fmla="*/ 16 h 7"/>
                <a:gd name="T6" fmla="*/ 5 w 9"/>
                <a:gd name="T7" fmla="*/ 2 h 7"/>
                <a:gd name="T8" fmla="*/ 9 w 9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2"/>
                    <a:pt x="9" y="5"/>
                  </a:cubicBezTo>
                  <a:cubicBezTo>
                    <a:pt x="6" y="4"/>
                    <a:pt x="3" y="4"/>
                    <a:pt x="3" y="7"/>
                  </a:cubicBezTo>
                  <a:cubicBezTo>
                    <a:pt x="0" y="7"/>
                    <a:pt x="2" y="3"/>
                    <a:pt x="2" y="1"/>
                  </a:cubicBezTo>
                  <a:cubicBezTo>
                    <a:pt x="3" y="1"/>
                    <a:pt x="4" y="1"/>
                    <a:pt x="4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0" name="Freeform 35"/>
            <p:cNvSpPr/>
            <p:nvPr/>
          </p:nvSpPr>
          <p:spPr bwMode="auto">
            <a:xfrm>
              <a:off x="8648909" y="1858264"/>
              <a:ext cx="49968" cy="40449"/>
            </a:xfrm>
            <a:custGeom>
              <a:avLst/>
              <a:gdLst>
                <a:gd name="T0" fmla="*/ 21 w 9"/>
                <a:gd name="T1" fmla="*/ 12 h 7"/>
                <a:gd name="T2" fmla="*/ 0 w 9"/>
                <a:gd name="T3" fmla="*/ 17 h 7"/>
                <a:gd name="T4" fmla="*/ 21 w 9"/>
                <a:gd name="T5" fmla="*/ 12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7">
                  <a:moveTo>
                    <a:pt x="9" y="5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1" y="4"/>
                    <a:pt x="9" y="0"/>
                    <a:pt x="9" y="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1" name="Freeform 36"/>
            <p:cNvSpPr/>
            <p:nvPr/>
          </p:nvSpPr>
          <p:spPr bwMode="auto">
            <a:xfrm>
              <a:off x="9479322" y="1886817"/>
              <a:ext cx="85659" cy="49967"/>
            </a:xfrm>
            <a:custGeom>
              <a:avLst/>
              <a:gdLst>
                <a:gd name="T0" fmla="*/ 29 w 15"/>
                <a:gd name="T1" fmla="*/ 5 h 9"/>
                <a:gd name="T2" fmla="*/ 34 w 15"/>
                <a:gd name="T3" fmla="*/ 21 h 9"/>
                <a:gd name="T4" fmla="*/ 5 w 15"/>
                <a:gd name="T5" fmla="*/ 14 h 9"/>
                <a:gd name="T6" fmla="*/ 10 w 15"/>
                <a:gd name="T7" fmla="*/ 5 h 9"/>
                <a:gd name="T8" fmla="*/ 29 w 15"/>
                <a:gd name="T9" fmla="*/ 5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9">
                  <a:moveTo>
                    <a:pt x="12" y="2"/>
                  </a:moveTo>
                  <a:cubicBezTo>
                    <a:pt x="14" y="3"/>
                    <a:pt x="15" y="7"/>
                    <a:pt x="14" y="9"/>
                  </a:cubicBezTo>
                  <a:cubicBezTo>
                    <a:pt x="9" y="8"/>
                    <a:pt x="3" y="9"/>
                    <a:pt x="2" y="6"/>
                  </a:cubicBezTo>
                  <a:cubicBezTo>
                    <a:pt x="0" y="2"/>
                    <a:pt x="6" y="5"/>
                    <a:pt x="4" y="2"/>
                  </a:cubicBezTo>
                  <a:cubicBezTo>
                    <a:pt x="8" y="0"/>
                    <a:pt x="12" y="3"/>
                    <a:pt x="12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2" name="Freeform 37"/>
            <p:cNvSpPr/>
            <p:nvPr/>
          </p:nvSpPr>
          <p:spPr bwMode="auto">
            <a:xfrm>
              <a:off x="9453149" y="2027203"/>
              <a:ext cx="99935" cy="45208"/>
            </a:xfrm>
            <a:custGeom>
              <a:avLst/>
              <a:gdLst>
                <a:gd name="T0" fmla="*/ 37 w 18"/>
                <a:gd name="T1" fmla="*/ 10 h 8"/>
                <a:gd name="T2" fmla="*/ 28 w 18"/>
                <a:gd name="T3" fmla="*/ 14 h 8"/>
                <a:gd name="T4" fmla="*/ 16 w 18"/>
                <a:gd name="T5" fmla="*/ 17 h 8"/>
                <a:gd name="T6" fmla="*/ 5 w 18"/>
                <a:gd name="T7" fmla="*/ 14 h 8"/>
                <a:gd name="T8" fmla="*/ 7 w 18"/>
                <a:gd name="T9" fmla="*/ 5 h 8"/>
                <a:gd name="T10" fmla="*/ 16 w 18"/>
                <a:gd name="T11" fmla="*/ 0 h 8"/>
                <a:gd name="T12" fmla="*/ 37 w 18"/>
                <a:gd name="T13" fmla="*/ 1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8">
                  <a:moveTo>
                    <a:pt x="16" y="4"/>
                  </a:moveTo>
                  <a:cubicBezTo>
                    <a:pt x="18" y="7"/>
                    <a:pt x="13" y="6"/>
                    <a:pt x="12" y="6"/>
                  </a:cubicBezTo>
                  <a:cubicBezTo>
                    <a:pt x="11" y="6"/>
                    <a:pt x="8" y="8"/>
                    <a:pt x="7" y="7"/>
                  </a:cubicBezTo>
                  <a:cubicBezTo>
                    <a:pt x="6" y="6"/>
                    <a:pt x="4" y="7"/>
                    <a:pt x="2" y="6"/>
                  </a:cubicBezTo>
                  <a:cubicBezTo>
                    <a:pt x="0" y="3"/>
                    <a:pt x="7" y="4"/>
                    <a:pt x="3" y="2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0" y="1"/>
                    <a:pt x="14" y="2"/>
                    <a:pt x="16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3" name="Freeform 38"/>
            <p:cNvSpPr/>
            <p:nvPr/>
          </p:nvSpPr>
          <p:spPr bwMode="auto">
            <a:xfrm>
              <a:off x="9453149" y="2100964"/>
              <a:ext cx="49968" cy="21414"/>
            </a:xfrm>
            <a:custGeom>
              <a:avLst/>
              <a:gdLst>
                <a:gd name="T0" fmla="*/ 16 w 9"/>
                <a:gd name="T1" fmla="*/ 9 h 4"/>
                <a:gd name="T2" fmla="*/ 5 w 9"/>
                <a:gd name="T3" fmla="*/ 9 h 4"/>
                <a:gd name="T4" fmla="*/ 16 w 9"/>
                <a:gd name="T5" fmla="*/ 9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5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4" name="Freeform 39"/>
            <p:cNvSpPr/>
            <p:nvPr/>
          </p:nvSpPr>
          <p:spPr bwMode="auto">
            <a:xfrm>
              <a:off x="9305626" y="2129517"/>
              <a:ext cx="57106" cy="33312"/>
            </a:xfrm>
            <a:custGeom>
              <a:avLst/>
              <a:gdLst>
                <a:gd name="T0" fmla="*/ 19 w 10"/>
                <a:gd name="T1" fmla="*/ 2 h 6"/>
                <a:gd name="T2" fmla="*/ 22 w 10"/>
                <a:gd name="T3" fmla="*/ 7 h 6"/>
                <a:gd name="T4" fmla="*/ 12 w 10"/>
                <a:gd name="T5" fmla="*/ 9 h 6"/>
                <a:gd name="T6" fmla="*/ 0 w 10"/>
                <a:gd name="T7" fmla="*/ 9 h 6"/>
                <a:gd name="T8" fmla="*/ 19 w 10"/>
                <a:gd name="T9" fmla="*/ 2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6">
                  <a:moveTo>
                    <a:pt x="8" y="1"/>
                  </a:moveTo>
                  <a:cubicBezTo>
                    <a:pt x="8" y="2"/>
                    <a:pt x="8" y="3"/>
                    <a:pt x="9" y="3"/>
                  </a:cubicBezTo>
                  <a:cubicBezTo>
                    <a:pt x="10" y="5"/>
                    <a:pt x="5" y="3"/>
                    <a:pt x="5" y="4"/>
                  </a:cubicBezTo>
                  <a:cubicBezTo>
                    <a:pt x="3" y="6"/>
                    <a:pt x="4" y="4"/>
                    <a:pt x="0" y="4"/>
                  </a:cubicBezTo>
                  <a:cubicBezTo>
                    <a:pt x="2" y="3"/>
                    <a:pt x="4" y="0"/>
                    <a:pt x="8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5" name="Freeform 40"/>
            <p:cNvSpPr/>
            <p:nvPr/>
          </p:nvSpPr>
          <p:spPr bwMode="auto">
            <a:xfrm>
              <a:off x="9407940" y="2162829"/>
              <a:ext cx="16657" cy="33312"/>
            </a:xfrm>
            <a:custGeom>
              <a:avLst/>
              <a:gdLst>
                <a:gd name="T0" fmla="*/ 2 w 3"/>
                <a:gd name="T1" fmla="*/ 0 h 6"/>
                <a:gd name="T2" fmla="*/ 7 w 3"/>
                <a:gd name="T3" fmla="*/ 9 h 6"/>
                <a:gd name="T4" fmla="*/ 2 w 3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3" y="0"/>
                    <a:pt x="3" y="2"/>
                    <a:pt x="3" y="4"/>
                  </a:cubicBezTo>
                  <a:cubicBezTo>
                    <a:pt x="0" y="6"/>
                    <a:pt x="1" y="2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6" name="Freeform 41"/>
            <p:cNvSpPr/>
            <p:nvPr/>
          </p:nvSpPr>
          <p:spPr bwMode="auto">
            <a:xfrm>
              <a:off x="1309568" y="2433007"/>
              <a:ext cx="118971" cy="142765"/>
            </a:xfrm>
            <a:custGeom>
              <a:avLst/>
              <a:gdLst>
                <a:gd name="T0" fmla="*/ 19 w 21"/>
                <a:gd name="T1" fmla="*/ 0 h 25"/>
                <a:gd name="T2" fmla="*/ 21 w 21"/>
                <a:gd name="T3" fmla="*/ 2 h 25"/>
                <a:gd name="T4" fmla="*/ 40 w 21"/>
                <a:gd name="T5" fmla="*/ 2 h 25"/>
                <a:gd name="T6" fmla="*/ 50 w 21"/>
                <a:gd name="T7" fmla="*/ 10 h 25"/>
                <a:gd name="T8" fmla="*/ 45 w 21"/>
                <a:gd name="T9" fmla="*/ 14 h 25"/>
                <a:gd name="T10" fmla="*/ 40 w 21"/>
                <a:gd name="T11" fmla="*/ 17 h 25"/>
                <a:gd name="T12" fmla="*/ 45 w 21"/>
                <a:gd name="T13" fmla="*/ 31 h 25"/>
                <a:gd name="T14" fmla="*/ 43 w 21"/>
                <a:gd name="T15" fmla="*/ 46 h 25"/>
                <a:gd name="T16" fmla="*/ 29 w 21"/>
                <a:gd name="T17" fmla="*/ 46 h 25"/>
                <a:gd name="T18" fmla="*/ 26 w 21"/>
                <a:gd name="T19" fmla="*/ 53 h 25"/>
                <a:gd name="T20" fmla="*/ 21 w 21"/>
                <a:gd name="T21" fmla="*/ 60 h 25"/>
                <a:gd name="T22" fmla="*/ 5 w 21"/>
                <a:gd name="T23" fmla="*/ 60 h 25"/>
                <a:gd name="T24" fmla="*/ 10 w 21"/>
                <a:gd name="T25" fmla="*/ 43 h 25"/>
                <a:gd name="T26" fmla="*/ 10 w 21"/>
                <a:gd name="T27" fmla="*/ 31 h 25"/>
                <a:gd name="T28" fmla="*/ 5 w 21"/>
                <a:gd name="T29" fmla="*/ 17 h 25"/>
                <a:gd name="T30" fmla="*/ 14 w 21"/>
                <a:gd name="T31" fmla="*/ 19 h 25"/>
                <a:gd name="T32" fmla="*/ 19 w 21"/>
                <a:gd name="T33" fmla="*/ 0 h 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" h="25">
                  <a:moveTo>
                    <a:pt x="8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3"/>
                    <a:pt x="14" y="0"/>
                    <a:pt x="17" y="1"/>
                  </a:cubicBezTo>
                  <a:cubicBezTo>
                    <a:pt x="17" y="3"/>
                    <a:pt x="18" y="4"/>
                    <a:pt x="21" y="4"/>
                  </a:cubicBezTo>
                  <a:cubicBezTo>
                    <a:pt x="21" y="5"/>
                    <a:pt x="20" y="6"/>
                    <a:pt x="19" y="6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7" y="10"/>
                    <a:pt x="19" y="10"/>
                    <a:pt x="19" y="13"/>
                  </a:cubicBezTo>
                  <a:cubicBezTo>
                    <a:pt x="19" y="15"/>
                    <a:pt x="18" y="16"/>
                    <a:pt x="18" y="19"/>
                  </a:cubicBezTo>
                  <a:cubicBezTo>
                    <a:pt x="16" y="19"/>
                    <a:pt x="14" y="19"/>
                    <a:pt x="12" y="19"/>
                  </a:cubicBezTo>
                  <a:cubicBezTo>
                    <a:pt x="11" y="19"/>
                    <a:pt x="12" y="21"/>
                    <a:pt x="11" y="22"/>
                  </a:cubicBezTo>
                  <a:cubicBezTo>
                    <a:pt x="11" y="23"/>
                    <a:pt x="8" y="23"/>
                    <a:pt x="9" y="25"/>
                  </a:cubicBezTo>
                  <a:cubicBezTo>
                    <a:pt x="6" y="25"/>
                    <a:pt x="4" y="25"/>
                    <a:pt x="2" y="25"/>
                  </a:cubicBezTo>
                  <a:cubicBezTo>
                    <a:pt x="2" y="22"/>
                    <a:pt x="0" y="17"/>
                    <a:pt x="4" y="18"/>
                  </a:cubicBezTo>
                  <a:cubicBezTo>
                    <a:pt x="4" y="14"/>
                    <a:pt x="2" y="15"/>
                    <a:pt x="4" y="13"/>
                  </a:cubicBezTo>
                  <a:cubicBezTo>
                    <a:pt x="5" y="9"/>
                    <a:pt x="1" y="11"/>
                    <a:pt x="2" y="7"/>
                  </a:cubicBezTo>
                  <a:cubicBezTo>
                    <a:pt x="4" y="7"/>
                    <a:pt x="5" y="8"/>
                    <a:pt x="6" y="8"/>
                  </a:cubicBezTo>
                  <a:cubicBezTo>
                    <a:pt x="9" y="8"/>
                    <a:pt x="7" y="2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7" name="Freeform 42"/>
            <p:cNvSpPr/>
            <p:nvPr/>
          </p:nvSpPr>
          <p:spPr bwMode="auto">
            <a:xfrm>
              <a:off x="7130845" y="2443599"/>
              <a:ext cx="33312" cy="33312"/>
            </a:xfrm>
            <a:custGeom>
              <a:avLst/>
              <a:gdLst>
                <a:gd name="T0" fmla="*/ 12 w 6"/>
                <a:gd name="T1" fmla="*/ 0 h 6"/>
                <a:gd name="T2" fmla="*/ 9 w 6"/>
                <a:gd name="T3" fmla="*/ 7 h 6"/>
                <a:gd name="T4" fmla="*/ 0 w 6"/>
                <a:gd name="T5" fmla="*/ 9 h 6"/>
                <a:gd name="T6" fmla="*/ 12 w 6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6" y="2"/>
                    <a:pt x="5" y="2"/>
                    <a:pt x="4" y="3"/>
                  </a:cubicBezTo>
                  <a:cubicBezTo>
                    <a:pt x="3" y="5"/>
                    <a:pt x="2" y="6"/>
                    <a:pt x="0" y="4"/>
                  </a:cubicBezTo>
                  <a:cubicBezTo>
                    <a:pt x="0" y="1"/>
                    <a:pt x="3" y="1"/>
                    <a:pt x="5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8" name="Freeform 43"/>
            <p:cNvSpPr/>
            <p:nvPr/>
          </p:nvSpPr>
          <p:spPr bwMode="auto">
            <a:xfrm>
              <a:off x="7989811" y="2472152"/>
              <a:ext cx="45210" cy="66624"/>
            </a:xfrm>
            <a:custGeom>
              <a:avLst/>
              <a:gdLst>
                <a:gd name="T0" fmla="*/ 5 w 8"/>
                <a:gd name="T1" fmla="*/ 0 h 12"/>
                <a:gd name="T2" fmla="*/ 19 w 8"/>
                <a:gd name="T3" fmla="*/ 19 h 12"/>
                <a:gd name="T4" fmla="*/ 7 w 8"/>
                <a:gd name="T5" fmla="*/ 14 h 12"/>
                <a:gd name="T6" fmla="*/ 5 w 8"/>
                <a:gd name="T7" fmla="*/ 0 h 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12">
                  <a:moveTo>
                    <a:pt x="2" y="0"/>
                  </a:moveTo>
                  <a:cubicBezTo>
                    <a:pt x="4" y="2"/>
                    <a:pt x="5" y="7"/>
                    <a:pt x="8" y="8"/>
                  </a:cubicBezTo>
                  <a:cubicBezTo>
                    <a:pt x="6" y="12"/>
                    <a:pt x="3" y="8"/>
                    <a:pt x="3" y="6"/>
                  </a:cubicBezTo>
                  <a:cubicBezTo>
                    <a:pt x="0" y="6"/>
                    <a:pt x="0" y="1"/>
                    <a:pt x="2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59" name="Freeform 44"/>
            <p:cNvSpPr/>
            <p:nvPr/>
          </p:nvSpPr>
          <p:spPr bwMode="auto">
            <a:xfrm>
              <a:off x="5406912" y="2440144"/>
              <a:ext cx="69004" cy="309323"/>
            </a:xfrm>
            <a:custGeom>
              <a:avLst/>
              <a:gdLst>
                <a:gd name="T0" fmla="*/ 10 w 12"/>
                <a:gd name="T1" fmla="*/ 14 h 55"/>
                <a:gd name="T2" fmla="*/ 15 w 12"/>
                <a:gd name="T3" fmla="*/ 33 h 55"/>
                <a:gd name="T4" fmla="*/ 17 w 12"/>
                <a:gd name="T5" fmla="*/ 45 h 55"/>
                <a:gd name="T6" fmla="*/ 17 w 12"/>
                <a:gd name="T7" fmla="*/ 54 h 55"/>
                <a:gd name="T8" fmla="*/ 19 w 12"/>
                <a:gd name="T9" fmla="*/ 76 h 55"/>
                <a:gd name="T10" fmla="*/ 29 w 12"/>
                <a:gd name="T11" fmla="*/ 87 h 55"/>
                <a:gd name="T12" fmla="*/ 17 w 12"/>
                <a:gd name="T13" fmla="*/ 90 h 55"/>
                <a:gd name="T14" fmla="*/ 17 w 12"/>
                <a:gd name="T15" fmla="*/ 109 h 55"/>
                <a:gd name="T16" fmla="*/ 12 w 12"/>
                <a:gd name="T17" fmla="*/ 109 h 55"/>
                <a:gd name="T18" fmla="*/ 17 w 12"/>
                <a:gd name="T19" fmla="*/ 128 h 55"/>
                <a:gd name="T20" fmla="*/ 2 w 12"/>
                <a:gd name="T21" fmla="*/ 125 h 55"/>
                <a:gd name="T22" fmla="*/ 7 w 12"/>
                <a:gd name="T23" fmla="*/ 109 h 55"/>
                <a:gd name="T24" fmla="*/ 0 w 12"/>
                <a:gd name="T25" fmla="*/ 102 h 55"/>
                <a:gd name="T26" fmla="*/ 7 w 12"/>
                <a:gd name="T27" fmla="*/ 66 h 55"/>
                <a:gd name="T28" fmla="*/ 0 w 12"/>
                <a:gd name="T29" fmla="*/ 54 h 55"/>
                <a:gd name="T30" fmla="*/ 0 w 12"/>
                <a:gd name="T31" fmla="*/ 33 h 55"/>
                <a:gd name="T32" fmla="*/ 10 w 12"/>
                <a:gd name="T33" fmla="*/ 26 h 55"/>
                <a:gd name="T34" fmla="*/ 12 w 12"/>
                <a:gd name="T35" fmla="*/ 17 h 55"/>
                <a:gd name="T36" fmla="*/ 10 w 12"/>
                <a:gd name="T37" fmla="*/ 14 h 5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2" h="55">
                  <a:moveTo>
                    <a:pt x="4" y="6"/>
                  </a:moveTo>
                  <a:cubicBezTo>
                    <a:pt x="9" y="0"/>
                    <a:pt x="4" y="13"/>
                    <a:pt x="6" y="14"/>
                  </a:cubicBezTo>
                  <a:cubicBezTo>
                    <a:pt x="8" y="16"/>
                    <a:pt x="5" y="16"/>
                    <a:pt x="7" y="19"/>
                  </a:cubicBezTo>
                  <a:cubicBezTo>
                    <a:pt x="9" y="21"/>
                    <a:pt x="7" y="21"/>
                    <a:pt x="7" y="23"/>
                  </a:cubicBezTo>
                  <a:cubicBezTo>
                    <a:pt x="7" y="24"/>
                    <a:pt x="10" y="28"/>
                    <a:pt x="8" y="32"/>
                  </a:cubicBezTo>
                  <a:cubicBezTo>
                    <a:pt x="8" y="35"/>
                    <a:pt x="10" y="36"/>
                    <a:pt x="12" y="37"/>
                  </a:cubicBezTo>
                  <a:cubicBezTo>
                    <a:pt x="12" y="39"/>
                    <a:pt x="9" y="39"/>
                    <a:pt x="7" y="38"/>
                  </a:cubicBezTo>
                  <a:cubicBezTo>
                    <a:pt x="7" y="41"/>
                    <a:pt x="7" y="46"/>
                    <a:pt x="7" y="46"/>
                  </a:cubicBezTo>
                  <a:cubicBezTo>
                    <a:pt x="7" y="46"/>
                    <a:pt x="5" y="46"/>
                    <a:pt x="5" y="46"/>
                  </a:cubicBezTo>
                  <a:cubicBezTo>
                    <a:pt x="5" y="49"/>
                    <a:pt x="8" y="50"/>
                    <a:pt x="7" y="54"/>
                  </a:cubicBezTo>
                  <a:cubicBezTo>
                    <a:pt x="4" y="53"/>
                    <a:pt x="4" y="55"/>
                    <a:pt x="1" y="53"/>
                  </a:cubicBezTo>
                  <a:cubicBezTo>
                    <a:pt x="4" y="50"/>
                    <a:pt x="1" y="50"/>
                    <a:pt x="3" y="46"/>
                  </a:cubicBezTo>
                  <a:cubicBezTo>
                    <a:pt x="3" y="44"/>
                    <a:pt x="2" y="43"/>
                    <a:pt x="0" y="43"/>
                  </a:cubicBezTo>
                  <a:cubicBezTo>
                    <a:pt x="1" y="40"/>
                    <a:pt x="4" y="35"/>
                    <a:pt x="3" y="28"/>
                  </a:cubicBezTo>
                  <a:cubicBezTo>
                    <a:pt x="2" y="26"/>
                    <a:pt x="0" y="25"/>
                    <a:pt x="0" y="23"/>
                  </a:cubicBezTo>
                  <a:cubicBezTo>
                    <a:pt x="0" y="19"/>
                    <a:pt x="3" y="17"/>
                    <a:pt x="0" y="14"/>
                  </a:cubicBezTo>
                  <a:cubicBezTo>
                    <a:pt x="1" y="13"/>
                    <a:pt x="2" y="11"/>
                    <a:pt x="4" y="11"/>
                  </a:cubicBezTo>
                  <a:cubicBezTo>
                    <a:pt x="4" y="9"/>
                    <a:pt x="4" y="7"/>
                    <a:pt x="5" y="7"/>
                  </a:cubicBezTo>
                  <a:cubicBezTo>
                    <a:pt x="5" y="6"/>
                    <a:pt x="4" y="6"/>
                    <a:pt x="4" y="6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0" name="Freeform 45"/>
            <p:cNvSpPr/>
            <p:nvPr/>
          </p:nvSpPr>
          <p:spPr bwMode="auto">
            <a:xfrm>
              <a:off x="7073739" y="2476911"/>
              <a:ext cx="23794" cy="28553"/>
            </a:xfrm>
            <a:custGeom>
              <a:avLst/>
              <a:gdLst>
                <a:gd name="T0" fmla="*/ 3 w 4"/>
                <a:gd name="T1" fmla="*/ 0 h 5"/>
                <a:gd name="T2" fmla="*/ 0 w 4"/>
                <a:gd name="T3" fmla="*/ 10 h 5"/>
                <a:gd name="T4" fmla="*/ 0 w 4"/>
                <a:gd name="T5" fmla="*/ 2 h 5"/>
                <a:gd name="T6" fmla="*/ 3 w 4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4" y="0"/>
                    <a:pt x="3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1" name="Freeform 46"/>
            <p:cNvSpPr/>
            <p:nvPr/>
          </p:nvSpPr>
          <p:spPr bwMode="auto">
            <a:xfrm>
              <a:off x="9969480" y="2583985"/>
              <a:ext cx="197492" cy="168937"/>
            </a:xfrm>
            <a:custGeom>
              <a:avLst/>
              <a:gdLst>
                <a:gd name="T0" fmla="*/ 36 w 35"/>
                <a:gd name="T1" fmla="*/ 0 h 30"/>
                <a:gd name="T2" fmla="*/ 45 w 35"/>
                <a:gd name="T3" fmla="*/ 5 h 30"/>
                <a:gd name="T4" fmla="*/ 40 w 35"/>
                <a:gd name="T5" fmla="*/ 17 h 30"/>
                <a:gd name="T6" fmla="*/ 52 w 35"/>
                <a:gd name="T7" fmla="*/ 21 h 30"/>
                <a:gd name="T8" fmla="*/ 69 w 35"/>
                <a:gd name="T9" fmla="*/ 28 h 30"/>
                <a:gd name="T10" fmla="*/ 66 w 35"/>
                <a:gd name="T11" fmla="*/ 38 h 30"/>
                <a:gd name="T12" fmla="*/ 74 w 35"/>
                <a:gd name="T13" fmla="*/ 43 h 30"/>
                <a:gd name="T14" fmla="*/ 81 w 35"/>
                <a:gd name="T15" fmla="*/ 50 h 30"/>
                <a:gd name="T16" fmla="*/ 74 w 35"/>
                <a:gd name="T17" fmla="*/ 64 h 30"/>
                <a:gd name="T18" fmla="*/ 71 w 35"/>
                <a:gd name="T19" fmla="*/ 59 h 30"/>
                <a:gd name="T20" fmla="*/ 55 w 35"/>
                <a:gd name="T21" fmla="*/ 59 h 30"/>
                <a:gd name="T22" fmla="*/ 45 w 35"/>
                <a:gd name="T23" fmla="*/ 69 h 30"/>
                <a:gd name="T24" fmla="*/ 38 w 35"/>
                <a:gd name="T25" fmla="*/ 62 h 30"/>
                <a:gd name="T26" fmla="*/ 31 w 35"/>
                <a:gd name="T27" fmla="*/ 59 h 30"/>
                <a:gd name="T28" fmla="*/ 19 w 35"/>
                <a:gd name="T29" fmla="*/ 50 h 30"/>
                <a:gd name="T30" fmla="*/ 0 w 35"/>
                <a:gd name="T31" fmla="*/ 52 h 30"/>
                <a:gd name="T32" fmla="*/ 2 w 35"/>
                <a:gd name="T33" fmla="*/ 43 h 30"/>
                <a:gd name="T34" fmla="*/ 14 w 35"/>
                <a:gd name="T35" fmla="*/ 36 h 30"/>
                <a:gd name="T36" fmla="*/ 19 w 35"/>
                <a:gd name="T37" fmla="*/ 26 h 30"/>
                <a:gd name="T38" fmla="*/ 21 w 35"/>
                <a:gd name="T39" fmla="*/ 12 h 30"/>
                <a:gd name="T40" fmla="*/ 26 w 35"/>
                <a:gd name="T41" fmla="*/ 12 h 30"/>
                <a:gd name="T42" fmla="*/ 26 w 35"/>
                <a:gd name="T43" fmla="*/ 5 h 30"/>
                <a:gd name="T44" fmla="*/ 36 w 35"/>
                <a:gd name="T45" fmla="*/ 0 h 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" h="30">
                  <a:moveTo>
                    <a:pt x="15" y="0"/>
                  </a:moveTo>
                  <a:cubicBezTo>
                    <a:pt x="17" y="0"/>
                    <a:pt x="17" y="2"/>
                    <a:pt x="19" y="2"/>
                  </a:cubicBezTo>
                  <a:cubicBezTo>
                    <a:pt x="18" y="5"/>
                    <a:pt x="15" y="5"/>
                    <a:pt x="17" y="7"/>
                  </a:cubicBezTo>
                  <a:cubicBezTo>
                    <a:pt x="17" y="10"/>
                    <a:pt x="20" y="8"/>
                    <a:pt x="22" y="9"/>
                  </a:cubicBezTo>
                  <a:cubicBezTo>
                    <a:pt x="23" y="10"/>
                    <a:pt x="24" y="13"/>
                    <a:pt x="29" y="12"/>
                  </a:cubicBezTo>
                  <a:cubicBezTo>
                    <a:pt x="29" y="15"/>
                    <a:pt x="31" y="15"/>
                    <a:pt x="28" y="16"/>
                  </a:cubicBezTo>
                  <a:cubicBezTo>
                    <a:pt x="28" y="18"/>
                    <a:pt x="31" y="17"/>
                    <a:pt x="31" y="18"/>
                  </a:cubicBezTo>
                  <a:cubicBezTo>
                    <a:pt x="32" y="18"/>
                    <a:pt x="31" y="22"/>
                    <a:pt x="34" y="21"/>
                  </a:cubicBezTo>
                  <a:cubicBezTo>
                    <a:pt x="35" y="25"/>
                    <a:pt x="31" y="23"/>
                    <a:pt x="31" y="27"/>
                  </a:cubicBezTo>
                  <a:cubicBezTo>
                    <a:pt x="30" y="27"/>
                    <a:pt x="31" y="26"/>
                    <a:pt x="30" y="25"/>
                  </a:cubicBezTo>
                  <a:cubicBezTo>
                    <a:pt x="26" y="25"/>
                    <a:pt x="27" y="26"/>
                    <a:pt x="23" y="25"/>
                  </a:cubicBezTo>
                  <a:cubicBezTo>
                    <a:pt x="22" y="26"/>
                    <a:pt x="18" y="26"/>
                    <a:pt x="19" y="29"/>
                  </a:cubicBezTo>
                  <a:cubicBezTo>
                    <a:pt x="16" y="30"/>
                    <a:pt x="17" y="27"/>
                    <a:pt x="16" y="26"/>
                  </a:cubicBezTo>
                  <a:cubicBezTo>
                    <a:pt x="15" y="25"/>
                    <a:pt x="13" y="25"/>
                    <a:pt x="13" y="25"/>
                  </a:cubicBezTo>
                  <a:cubicBezTo>
                    <a:pt x="12" y="24"/>
                    <a:pt x="11" y="22"/>
                    <a:pt x="8" y="21"/>
                  </a:cubicBezTo>
                  <a:cubicBezTo>
                    <a:pt x="4" y="21"/>
                    <a:pt x="4" y="23"/>
                    <a:pt x="0" y="22"/>
                  </a:cubicBezTo>
                  <a:cubicBezTo>
                    <a:pt x="1" y="21"/>
                    <a:pt x="1" y="20"/>
                    <a:pt x="1" y="18"/>
                  </a:cubicBezTo>
                  <a:cubicBezTo>
                    <a:pt x="5" y="19"/>
                    <a:pt x="2" y="14"/>
                    <a:pt x="6" y="15"/>
                  </a:cubicBezTo>
                  <a:cubicBezTo>
                    <a:pt x="4" y="12"/>
                    <a:pt x="7" y="12"/>
                    <a:pt x="8" y="11"/>
                  </a:cubicBezTo>
                  <a:cubicBezTo>
                    <a:pt x="9" y="9"/>
                    <a:pt x="8" y="7"/>
                    <a:pt x="9" y="5"/>
                  </a:cubicBezTo>
                  <a:cubicBezTo>
                    <a:pt x="9" y="4"/>
                    <a:pt x="11" y="5"/>
                    <a:pt x="11" y="5"/>
                  </a:cubicBezTo>
                  <a:cubicBezTo>
                    <a:pt x="12" y="4"/>
                    <a:pt x="11" y="3"/>
                    <a:pt x="11" y="2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2" name="Freeform 47"/>
            <p:cNvSpPr/>
            <p:nvPr/>
          </p:nvSpPr>
          <p:spPr bwMode="auto">
            <a:xfrm>
              <a:off x="9862408" y="2633952"/>
              <a:ext cx="45210" cy="45208"/>
            </a:xfrm>
            <a:custGeom>
              <a:avLst/>
              <a:gdLst>
                <a:gd name="T0" fmla="*/ 0 w 8"/>
                <a:gd name="T1" fmla="*/ 0 h 8"/>
                <a:gd name="T2" fmla="*/ 19 w 8"/>
                <a:gd name="T3" fmla="*/ 10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4" y="0"/>
                    <a:pt x="4" y="4"/>
                    <a:pt x="8" y="4"/>
                  </a:cubicBezTo>
                  <a:cubicBezTo>
                    <a:pt x="7" y="8"/>
                    <a:pt x="0" y="4"/>
                    <a:pt x="0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3" name="Freeform 48"/>
            <p:cNvSpPr/>
            <p:nvPr/>
          </p:nvSpPr>
          <p:spPr bwMode="auto">
            <a:xfrm>
              <a:off x="5385498" y="2799436"/>
              <a:ext cx="133247" cy="95176"/>
            </a:xfrm>
            <a:custGeom>
              <a:avLst/>
              <a:gdLst>
                <a:gd name="T0" fmla="*/ 16 w 24"/>
                <a:gd name="T1" fmla="*/ 0 h 17"/>
                <a:gd name="T2" fmla="*/ 19 w 24"/>
                <a:gd name="T3" fmla="*/ 2 h 17"/>
                <a:gd name="T4" fmla="*/ 28 w 24"/>
                <a:gd name="T5" fmla="*/ 14 h 17"/>
                <a:gd name="T6" fmla="*/ 56 w 24"/>
                <a:gd name="T7" fmla="*/ 12 h 17"/>
                <a:gd name="T8" fmla="*/ 47 w 24"/>
                <a:gd name="T9" fmla="*/ 28 h 17"/>
                <a:gd name="T10" fmla="*/ 37 w 24"/>
                <a:gd name="T11" fmla="*/ 24 h 17"/>
                <a:gd name="T12" fmla="*/ 26 w 24"/>
                <a:gd name="T13" fmla="*/ 31 h 17"/>
                <a:gd name="T14" fmla="*/ 23 w 24"/>
                <a:gd name="T15" fmla="*/ 38 h 17"/>
                <a:gd name="T16" fmla="*/ 9 w 24"/>
                <a:gd name="T17" fmla="*/ 33 h 17"/>
                <a:gd name="T18" fmla="*/ 16 w 24"/>
                <a:gd name="T19" fmla="*/ 0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4" h="17">
                  <a:moveTo>
                    <a:pt x="7" y="0"/>
                  </a:moveTo>
                  <a:cubicBezTo>
                    <a:pt x="8" y="0"/>
                    <a:pt x="8" y="0"/>
                    <a:pt x="8" y="1"/>
                  </a:cubicBezTo>
                  <a:cubicBezTo>
                    <a:pt x="8" y="4"/>
                    <a:pt x="12" y="3"/>
                    <a:pt x="12" y="6"/>
                  </a:cubicBezTo>
                  <a:cubicBezTo>
                    <a:pt x="16" y="4"/>
                    <a:pt x="20" y="6"/>
                    <a:pt x="24" y="5"/>
                  </a:cubicBezTo>
                  <a:cubicBezTo>
                    <a:pt x="24" y="8"/>
                    <a:pt x="20" y="8"/>
                    <a:pt x="20" y="12"/>
                  </a:cubicBezTo>
                  <a:cubicBezTo>
                    <a:pt x="18" y="12"/>
                    <a:pt x="18" y="10"/>
                    <a:pt x="16" y="10"/>
                  </a:cubicBezTo>
                  <a:cubicBezTo>
                    <a:pt x="14" y="10"/>
                    <a:pt x="12" y="16"/>
                    <a:pt x="11" y="13"/>
                  </a:cubicBezTo>
                  <a:cubicBezTo>
                    <a:pt x="10" y="13"/>
                    <a:pt x="10" y="15"/>
                    <a:pt x="10" y="16"/>
                  </a:cubicBezTo>
                  <a:cubicBezTo>
                    <a:pt x="7" y="17"/>
                    <a:pt x="7" y="10"/>
                    <a:pt x="4" y="14"/>
                  </a:cubicBezTo>
                  <a:cubicBezTo>
                    <a:pt x="0" y="11"/>
                    <a:pt x="3" y="2"/>
                    <a:pt x="7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4" name="Freeform 49"/>
            <p:cNvSpPr/>
            <p:nvPr/>
          </p:nvSpPr>
          <p:spPr bwMode="auto">
            <a:xfrm>
              <a:off x="5138040" y="2918407"/>
              <a:ext cx="268874" cy="228423"/>
            </a:xfrm>
            <a:custGeom>
              <a:avLst/>
              <a:gdLst>
                <a:gd name="T0" fmla="*/ 99 w 48"/>
                <a:gd name="T1" fmla="*/ 0 h 41"/>
                <a:gd name="T2" fmla="*/ 108 w 48"/>
                <a:gd name="T3" fmla="*/ 2 h 41"/>
                <a:gd name="T4" fmla="*/ 108 w 48"/>
                <a:gd name="T5" fmla="*/ 44 h 41"/>
                <a:gd name="T6" fmla="*/ 106 w 48"/>
                <a:gd name="T7" fmla="*/ 37 h 41"/>
                <a:gd name="T8" fmla="*/ 106 w 48"/>
                <a:gd name="T9" fmla="*/ 56 h 41"/>
                <a:gd name="T10" fmla="*/ 99 w 48"/>
                <a:gd name="T11" fmla="*/ 52 h 41"/>
                <a:gd name="T12" fmla="*/ 99 w 48"/>
                <a:gd name="T13" fmla="*/ 80 h 41"/>
                <a:gd name="T14" fmla="*/ 94 w 48"/>
                <a:gd name="T15" fmla="*/ 77 h 41"/>
                <a:gd name="T16" fmla="*/ 85 w 48"/>
                <a:gd name="T17" fmla="*/ 82 h 41"/>
                <a:gd name="T18" fmla="*/ 80 w 48"/>
                <a:gd name="T19" fmla="*/ 80 h 41"/>
                <a:gd name="T20" fmla="*/ 68 w 48"/>
                <a:gd name="T21" fmla="*/ 82 h 41"/>
                <a:gd name="T22" fmla="*/ 57 w 48"/>
                <a:gd name="T23" fmla="*/ 84 h 41"/>
                <a:gd name="T24" fmla="*/ 49 w 48"/>
                <a:gd name="T25" fmla="*/ 96 h 41"/>
                <a:gd name="T26" fmla="*/ 38 w 48"/>
                <a:gd name="T27" fmla="*/ 82 h 41"/>
                <a:gd name="T28" fmla="*/ 33 w 48"/>
                <a:gd name="T29" fmla="*/ 89 h 41"/>
                <a:gd name="T30" fmla="*/ 28 w 48"/>
                <a:gd name="T31" fmla="*/ 84 h 41"/>
                <a:gd name="T32" fmla="*/ 0 w 48"/>
                <a:gd name="T33" fmla="*/ 91 h 41"/>
                <a:gd name="T34" fmla="*/ 2 w 48"/>
                <a:gd name="T35" fmla="*/ 80 h 41"/>
                <a:gd name="T36" fmla="*/ 9 w 48"/>
                <a:gd name="T37" fmla="*/ 82 h 41"/>
                <a:gd name="T38" fmla="*/ 12 w 48"/>
                <a:gd name="T39" fmla="*/ 77 h 41"/>
                <a:gd name="T40" fmla="*/ 49 w 48"/>
                <a:gd name="T41" fmla="*/ 75 h 41"/>
                <a:gd name="T42" fmla="*/ 57 w 48"/>
                <a:gd name="T43" fmla="*/ 56 h 41"/>
                <a:gd name="T44" fmla="*/ 61 w 48"/>
                <a:gd name="T45" fmla="*/ 49 h 41"/>
                <a:gd name="T46" fmla="*/ 78 w 48"/>
                <a:gd name="T47" fmla="*/ 52 h 41"/>
                <a:gd name="T48" fmla="*/ 78 w 48"/>
                <a:gd name="T49" fmla="*/ 42 h 41"/>
                <a:gd name="T50" fmla="*/ 80 w 48"/>
                <a:gd name="T51" fmla="*/ 47 h 41"/>
                <a:gd name="T52" fmla="*/ 82 w 48"/>
                <a:gd name="T53" fmla="*/ 33 h 41"/>
                <a:gd name="T54" fmla="*/ 92 w 48"/>
                <a:gd name="T55" fmla="*/ 12 h 41"/>
                <a:gd name="T56" fmla="*/ 99 w 48"/>
                <a:gd name="T57" fmla="*/ 0 h 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8" h="41">
                  <a:moveTo>
                    <a:pt x="42" y="0"/>
                  </a:moveTo>
                  <a:cubicBezTo>
                    <a:pt x="44" y="0"/>
                    <a:pt x="44" y="1"/>
                    <a:pt x="46" y="1"/>
                  </a:cubicBezTo>
                  <a:cubicBezTo>
                    <a:pt x="46" y="10"/>
                    <a:pt x="48" y="14"/>
                    <a:pt x="46" y="19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1" y="18"/>
                    <a:pt x="45" y="21"/>
                    <a:pt x="45" y="24"/>
                  </a:cubicBezTo>
                  <a:cubicBezTo>
                    <a:pt x="44" y="23"/>
                    <a:pt x="44" y="22"/>
                    <a:pt x="42" y="22"/>
                  </a:cubicBezTo>
                  <a:cubicBezTo>
                    <a:pt x="42" y="26"/>
                    <a:pt x="42" y="30"/>
                    <a:pt x="42" y="34"/>
                  </a:cubicBezTo>
                  <a:cubicBezTo>
                    <a:pt x="41" y="34"/>
                    <a:pt x="41" y="33"/>
                    <a:pt x="40" y="33"/>
                  </a:cubicBezTo>
                  <a:cubicBezTo>
                    <a:pt x="38" y="32"/>
                    <a:pt x="37" y="35"/>
                    <a:pt x="36" y="35"/>
                  </a:cubicBezTo>
                  <a:cubicBezTo>
                    <a:pt x="36" y="35"/>
                    <a:pt x="35" y="34"/>
                    <a:pt x="34" y="34"/>
                  </a:cubicBezTo>
                  <a:cubicBezTo>
                    <a:pt x="34" y="34"/>
                    <a:pt x="31" y="35"/>
                    <a:pt x="29" y="35"/>
                  </a:cubicBezTo>
                  <a:cubicBezTo>
                    <a:pt x="29" y="35"/>
                    <a:pt x="27" y="37"/>
                    <a:pt x="24" y="36"/>
                  </a:cubicBezTo>
                  <a:cubicBezTo>
                    <a:pt x="21" y="37"/>
                    <a:pt x="23" y="40"/>
                    <a:pt x="21" y="41"/>
                  </a:cubicBezTo>
                  <a:cubicBezTo>
                    <a:pt x="19" y="40"/>
                    <a:pt x="16" y="39"/>
                    <a:pt x="16" y="35"/>
                  </a:cubicBezTo>
                  <a:cubicBezTo>
                    <a:pt x="14" y="34"/>
                    <a:pt x="15" y="37"/>
                    <a:pt x="14" y="38"/>
                  </a:cubicBezTo>
                  <a:cubicBezTo>
                    <a:pt x="13" y="38"/>
                    <a:pt x="12" y="36"/>
                    <a:pt x="12" y="36"/>
                  </a:cubicBezTo>
                  <a:cubicBezTo>
                    <a:pt x="8" y="37"/>
                    <a:pt x="3" y="41"/>
                    <a:pt x="0" y="39"/>
                  </a:cubicBezTo>
                  <a:cubicBezTo>
                    <a:pt x="1" y="38"/>
                    <a:pt x="1" y="36"/>
                    <a:pt x="1" y="34"/>
                  </a:cubicBezTo>
                  <a:cubicBezTo>
                    <a:pt x="2" y="33"/>
                    <a:pt x="3" y="35"/>
                    <a:pt x="4" y="35"/>
                  </a:cubicBezTo>
                  <a:cubicBezTo>
                    <a:pt x="5" y="35"/>
                    <a:pt x="4" y="33"/>
                    <a:pt x="5" y="33"/>
                  </a:cubicBezTo>
                  <a:cubicBezTo>
                    <a:pt x="9" y="32"/>
                    <a:pt x="16" y="34"/>
                    <a:pt x="21" y="32"/>
                  </a:cubicBezTo>
                  <a:cubicBezTo>
                    <a:pt x="19" y="27"/>
                    <a:pt x="25" y="28"/>
                    <a:pt x="24" y="24"/>
                  </a:cubicBezTo>
                  <a:cubicBezTo>
                    <a:pt x="26" y="25"/>
                    <a:pt x="26" y="25"/>
                    <a:pt x="26" y="21"/>
                  </a:cubicBezTo>
                  <a:cubicBezTo>
                    <a:pt x="28" y="24"/>
                    <a:pt x="31" y="20"/>
                    <a:pt x="33" y="22"/>
                  </a:cubicBezTo>
                  <a:cubicBezTo>
                    <a:pt x="34" y="22"/>
                    <a:pt x="32" y="18"/>
                    <a:pt x="33" y="18"/>
                  </a:cubicBezTo>
                  <a:cubicBezTo>
                    <a:pt x="34" y="17"/>
                    <a:pt x="34" y="20"/>
                    <a:pt x="34" y="20"/>
                  </a:cubicBezTo>
                  <a:cubicBezTo>
                    <a:pt x="35" y="20"/>
                    <a:pt x="38" y="19"/>
                    <a:pt x="35" y="14"/>
                  </a:cubicBezTo>
                  <a:cubicBezTo>
                    <a:pt x="40" y="13"/>
                    <a:pt x="37" y="8"/>
                    <a:pt x="39" y="5"/>
                  </a:cubicBezTo>
                  <a:cubicBezTo>
                    <a:pt x="40" y="3"/>
                    <a:pt x="44" y="3"/>
                    <a:pt x="42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5" name="Freeform 50"/>
            <p:cNvSpPr/>
            <p:nvPr/>
          </p:nvSpPr>
          <p:spPr bwMode="auto">
            <a:xfrm>
              <a:off x="1816383" y="2927924"/>
              <a:ext cx="42829" cy="57106"/>
            </a:xfrm>
            <a:custGeom>
              <a:avLst/>
              <a:gdLst>
                <a:gd name="T0" fmla="*/ 5 w 8"/>
                <a:gd name="T1" fmla="*/ 0 h 10"/>
                <a:gd name="T2" fmla="*/ 0 w 8"/>
                <a:gd name="T3" fmla="*/ 22 h 10"/>
                <a:gd name="T4" fmla="*/ 5 w 8"/>
                <a:gd name="T5" fmla="*/ 0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10">
                  <a:moveTo>
                    <a:pt x="2" y="0"/>
                  </a:moveTo>
                  <a:cubicBezTo>
                    <a:pt x="8" y="0"/>
                    <a:pt x="6" y="10"/>
                    <a:pt x="0" y="9"/>
                  </a:cubicBezTo>
                  <a:cubicBezTo>
                    <a:pt x="3" y="8"/>
                    <a:pt x="0" y="1"/>
                    <a:pt x="2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6" name="Freeform 51"/>
            <p:cNvSpPr/>
            <p:nvPr/>
          </p:nvSpPr>
          <p:spPr bwMode="auto">
            <a:xfrm>
              <a:off x="1928214" y="3006444"/>
              <a:ext cx="66623" cy="52347"/>
            </a:xfrm>
            <a:custGeom>
              <a:avLst/>
              <a:gdLst>
                <a:gd name="T0" fmla="*/ 21 w 12"/>
                <a:gd name="T1" fmla="*/ 5 h 9"/>
                <a:gd name="T2" fmla="*/ 28 w 12"/>
                <a:gd name="T3" fmla="*/ 20 h 9"/>
                <a:gd name="T4" fmla="*/ 14 w 12"/>
                <a:gd name="T5" fmla="*/ 20 h 9"/>
                <a:gd name="T6" fmla="*/ 14 w 12"/>
                <a:gd name="T7" fmla="*/ 15 h 9"/>
                <a:gd name="T8" fmla="*/ 2 w 12"/>
                <a:gd name="T9" fmla="*/ 12 h 9"/>
                <a:gd name="T10" fmla="*/ 21 w 12"/>
                <a:gd name="T11" fmla="*/ 5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9">
                  <a:moveTo>
                    <a:pt x="9" y="2"/>
                  </a:moveTo>
                  <a:cubicBezTo>
                    <a:pt x="11" y="3"/>
                    <a:pt x="12" y="5"/>
                    <a:pt x="12" y="8"/>
                  </a:cubicBezTo>
                  <a:cubicBezTo>
                    <a:pt x="11" y="7"/>
                    <a:pt x="7" y="9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4" y="6"/>
                    <a:pt x="1" y="7"/>
                    <a:pt x="1" y="5"/>
                  </a:cubicBezTo>
                  <a:cubicBezTo>
                    <a:pt x="0" y="0"/>
                    <a:pt x="9" y="5"/>
                    <a:pt x="9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7" name="Freeform 52"/>
            <p:cNvSpPr/>
            <p:nvPr/>
          </p:nvSpPr>
          <p:spPr bwMode="auto">
            <a:xfrm>
              <a:off x="2461202" y="3096862"/>
              <a:ext cx="49968" cy="28553"/>
            </a:xfrm>
            <a:custGeom>
              <a:avLst/>
              <a:gdLst>
                <a:gd name="T0" fmla="*/ 0 w 9"/>
                <a:gd name="T1" fmla="*/ 10 h 5"/>
                <a:gd name="T2" fmla="*/ 12 w 9"/>
                <a:gd name="T3" fmla="*/ 2 h 5"/>
                <a:gd name="T4" fmla="*/ 9 w 9"/>
                <a:gd name="T5" fmla="*/ 5 h 5"/>
                <a:gd name="T6" fmla="*/ 0 w 9"/>
                <a:gd name="T7" fmla="*/ 1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1"/>
                    <a:pt x="2" y="1"/>
                    <a:pt x="5" y="1"/>
                  </a:cubicBezTo>
                  <a:cubicBezTo>
                    <a:pt x="9" y="0"/>
                    <a:pt x="7" y="3"/>
                    <a:pt x="4" y="2"/>
                  </a:cubicBezTo>
                  <a:cubicBezTo>
                    <a:pt x="3" y="3"/>
                    <a:pt x="3" y="5"/>
                    <a:pt x="0" y="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8" name="Freeform 53"/>
            <p:cNvSpPr/>
            <p:nvPr/>
          </p:nvSpPr>
          <p:spPr bwMode="auto">
            <a:xfrm>
              <a:off x="5159454" y="3142071"/>
              <a:ext cx="49968" cy="28553"/>
            </a:xfrm>
            <a:custGeom>
              <a:avLst/>
              <a:gdLst>
                <a:gd name="T0" fmla="*/ 19 w 9"/>
                <a:gd name="T1" fmla="*/ 0 h 5"/>
                <a:gd name="T2" fmla="*/ 12 w 9"/>
                <a:gd name="T3" fmla="*/ 12 h 5"/>
                <a:gd name="T4" fmla="*/ 2 w 9"/>
                <a:gd name="T5" fmla="*/ 2 h 5"/>
                <a:gd name="T6" fmla="*/ 19 w 9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5">
                  <a:moveTo>
                    <a:pt x="8" y="0"/>
                  </a:moveTo>
                  <a:cubicBezTo>
                    <a:pt x="9" y="4"/>
                    <a:pt x="4" y="1"/>
                    <a:pt x="5" y="5"/>
                  </a:cubicBezTo>
                  <a:cubicBezTo>
                    <a:pt x="2" y="5"/>
                    <a:pt x="0" y="4"/>
                    <a:pt x="1" y="1"/>
                  </a:cubicBezTo>
                  <a:cubicBezTo>
                    <a:pt x="4" y="4"/>
                    <a:pt x="4" y="0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69" name="Freeform 54"/>
            <p:cNvSpPr/>
            <p:nvPr/>
          </p:nvSpPr>
          <p:spPr bwMode="auto">
            <a:xfrm>
              <a:off x="5076175" y="3142071"/>
              <a:ext cx="71382" cy="73761"/>
            </a:xfrm>
            <a:custGeom>
              <a:avLst/>
              <a:gdLst>
                <a:gd name="T0" fmla="*/ 25 w 13"/>
                <a:gd name="T1" fmla="*/ 5 h 13"/>
                <a:gd name="T2" fmla="*/ 25 w 13"/>
                <a:gd name="T3" fmla="*/ 26 h 13"/>
                <a:gd name="T4" fmla="*/ 9 w 13"/>
                <a:gd name="T5" fmla="*/ 29 h 13"/>
                <a:gd name="T6" fmla="*/ 0 w 13"/>
                <a:gd name="T7" fmla="*/ 17 h 13"/>
                <a:gd name="T8" fmla="*/ 25 w 13"/>
                <a:gd name="T9" fmla="*/ 5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3">
                  <a:moveTo>
                    <a:pt x="11" y="2"/>
                  </a:moveTo>
                  <a:cubicBezTo>
                    <a:pt x="13" y="6"/>
                    <a:pt x="7" y="9"/>
                    <a:pt x="11" y="11"/>
                  </a:cubicBezTo>
                  <a:cubicBezTo>
                    <a:pt x="11" y="13"/>
                    <a:pt x="6" y="11"/>
                    <a:pt x="4" y="12"/>
                  </a:cubicBezTo>
                  <a:cubicBezTo>
                    <a:pt x="4" y="7"/>
                    <a:pt x="5" y="5"/>
                    <a:pt x="0" y="7"/>
                  </a:cubicBezTo>
                  <a:cubicBezTo>
                    <a:pt x="0" y="1"/>
                    <a:pt x="6" y="0"/>
                    <a:pt x="11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0" name="Freeform 55"/>
            <p:cNvSpPr/>
            <p:nvPr/>
          </p:nvSpPr>
          <p:spPr bwMode="auto">
            <a:xfrm>
              <a:off x="4828716" y="3406185"/>
              <a:ext cx="38071" cy="66624"/>
            </a:xfrm>
            <a:custGeom>
              <a:avLst/>
              <a:gdLst>
                <a:gd name="T0" fmla="*/ 16 w 7"/>
                <a:gd name="T1" fmla="*/ 12 h 12"/>
                <a:gd name="T2" fmla="*/ 9 w 7"/>
                <a:gd name="T3" fmla="*/ 28 h 12"/>
                <a:gd name="T4" fmla="*/ 0 w 7"/>
                <a:gd name="T5" fmla="*/ 28 h 12"/>
                <a:gd name="T6" fmla="*/ 2 w 7"/>
                <a:gd name="T7" fmla="*/ 9 h 12"/>
                <a:gd name="T8" fmla="*/ 16 w 7"/>
                <a:gd name="T9" fmla="*/ 12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2">
                  <a:moveTo>
                    <a:pt x="7" y="5"/>
                  </a:moveTo>
                  <a:cubicBezTo>
                    <a:pt x="7" y="8"/>
                    <a:pt x="3" y="7"/>
                    <a:pt x="4" y="12"/>
                  </a:cubicBezTo>
                  <a:cubicBezTo>
                    <a:pt x="3" y="12"/>
                    <a:pt x="1" y="12"/>
                    <a:pt x="0" y="12"/>
                  </a:cubicBezTo>
                  <a:cubicBezTo>
                    <a:pt x="0" y="10"/>
                    <a:pt x="4" y="5"/>
                    <a:pt x="1" y="4"/>
                  </a:cubicBezTo>
                  <a:cubicBezTo>
                    <a:pt x="2" y="1"/>
                    <a:pt x="7" y="0"/>
                    <a:pt x="7" y="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1" name="Freeform 56"/>
            <p:cNvSpPr/>
            <p:nvPr/>
          </p:nvSpPr>
          <p:spPr bwMode="auto">
            <a:xfrm>
              <a:off x="8591803" y="3442952"/>
              <a:ext cx="28553" cy="23794"/>
            </a:xfrm>
            <a:custGeom>
              <a:avLst/>
              <a:gdLst>
                <a:gd name="T0" fmla="*/ 0 w 5"/>
                <a:gd name="T1" fmla="*/ 3 h 4"/>
                <a:gd name="T2" fmla="*/ 12 w 5"/>
                <a:gd name="T3" fmla="*/ 0 h 4"/>
                <a:gd name="T4" fmla="*/ 7 w 5"/>
                <a:gd name="T5" fmla="*/ 10 h 4"/>
                <a:gd name="T6" fmla="*/ 2 w 5"/>
                <a:gd name="T7" fmla="*/ 10 h 4"/>
                <a:gd name="T8" fmla="*/ 0 w 5"/>
                <a:gd name="T9" fmla="*/ 3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5" y="2"/>
                    <a:pt x="3" y="2"/>
                    <a:pt x="3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2"/>
                    <a:pt x="1" y="1"/>
                    <a:pt x="0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2" name="Freeform 57"/>
            <p:cNvSpPr/>
            <p:nvPr/>
          </p:nvSpPr>
          <p:spPr bwMode="auto">
            <a:xfrm>
              <a:off x="9296108" y="3466746"/>
              <a:ext cx="268874" cy="99935"/>
            </a:xfrm>
            <a:custGeom>
              <a:avLst/>
              <a:gdLst>
                <a:gd name="T0" fmla="*/ 111 w 48"/>
                <a:gd name="T1" fmla="*/ 28 h 18"/>
                <a:gd name="T2" fmla="*/ 85 w 48"/>
                <a:gd name="T3" fmla="*/ 37 h 18"/>
                <a:gd name="T4" fmla="*/ 80 w 48"/>
                <a:gd name="T5" fmla="*/ 23 h 18"/>
                <a:gd name="T6" fmla="*/ 49 w 48"/>
                <a:gd name="T7" fmla="*/ 19 h 18"/>
                <a:gd name="T8" fmla="*/ 47 w 48"/>
                <a:gd name="T9" fmla="*/ 9 h 18"/>
                <a:gd name="T10" fmla="*/ 19 w 48"/>
                <a:gd name="T11" fmla="*/ 9 h 18"/>
                <a:gd name="T12" fmla="*/ 0 w 48"/>
                <a:gd name="T13" fmla="*/ 16 h 18"/>
                <a:gd name="T14" fmla="*/ 9 w 48"/>
                <a:gd name="T15" fmla="*/ 2 h 18"/>
                <a:gd name="T16" fmla="*/ 35 w 48"/>
                <a:gd name="T17" fmla="*/ 0 h 18"/>
                <a:gd name="T18" fmla="*/ 42 w 48"/>
                <a:gd name="T19" fmla="*/ 5 h 18"/>
                <a:gd name="T20" fmla="*/ 52 w 48"/>
                <a:gd name="T21" fmla="*/ 7 h 18"/>
                <a:gd name="T22" fmla="*/ 73 w 48"/>
                <a:gd name="T23" fmla="*/ 9 h 18"/>
                <a:gd name="T24" fmla="*/ 82 w 48"/>
                <a:gd name="T25" fmla="*/ 23 h 18"/>
                <a:gd name="T26" fmla="*/ 89 w 48"/>
                <a:gd name="T27" fmla="*/ 26 h 18"/>
                <a:gd name="T28" fmla="*/ 111 w 48"/>
                <a:gd name="T29" fmla="*/ 28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" h="18">
                  <a:moveTo>
                    <a:pt x="47" y="12"/>
                  </a:moveTo>
                  <a:cubicBezTo>
                    <a:pt x="48" y="18"/>
                    <a:pt x="37" y="12"/>
                    <a:pt x="36" y="16"/>
                  </a:cubicBezTo>
                  <a:cubicBezTo>
                    <a:pt x="34" y="16"/>
                    <a:pt x="36" y="11"/>
                    <a:pt x="34" y="10"/>
                  </a:cubicBezTo>
                  <a:cubicBezTo>
                    <a:pt x="30" y="9"/>
                    <a:pt x="25" y="9"/>
                    <a:pt x="21" y="8"/>
                  </a:cubicBezTo>
                  <a:cubicBezTo>
                    <a:pt x="20" y="7"/>
                    <a:pt x="20" y="6"/>
                    <a:pt x="20" y="4"/>
                  </a:cubicBezTo>
                  <a:cubicBezTo>
                    <a:pt x="15" y="5"/>
                    <a:pt x="11" y="4"/>
                    <a:pt x="8" y="4"/>
                  </a:cubicBezTo>
                  <a:cubicBezTo>
                    <a:pt x="5" y="5"/>
                    <a:pt x="3" y="8"/>
                    <a:pt x="0" y="7"/>
                  </a:cubicBezTo>
                  <a:cubicBezTo>
                    <a:pt x="0" y="3"/>
                    <a:pt x="5" y="5"/>
                    <a:pt x="4" y="1"/>
                  </a:cubicBezTo>
                  <a:cubicBezTo>
                    <a:pt x="7" y="0"/>
                    <a:pt x="14" y="2"/>
                    <a:pt x="15" y="0"/>
                  </a:cubicBezTo>
                  <a:cubicBezTo>
                    <a:pt x="20" y="0"/>
                    <a:pt x="13" y="1"/>
                    <a:pt x="18" y="2"/>
                  </a:cubicBezTo>
                  <a:cubicBezTo>
                    <a:pt x="18" y="2"/>
                    <a:pt x="22" y="3"/>
                    <a:pt x="22" y="3"/>
                  </a:cubicBezTo>
                  <a:cubicBezTo>
                    <a:pt x="23" y="4"/>
                    <a:pt x="27" y="5"/>
                    <a:pt x="31" y="4"/>
                  </a:cubicBezTo>
                  <a:cubicBezTo>
                    <a:pt x="30" y="9"/>
                    <a:pt x="37" y="5"/>
                    <a:pt x="35" y="10"/>
                  </a:cubicBezTo>
                  <a:cubicBezTo>
                    <a:pt x="37" y="9"/>
                    <a:pt x="38" y="9"/>
                    <a:pt x="38" y="11"/>
                  </a:cubicBezTo>
                  <a:cubicBezTo>
                    <a:pt x="41" y="12"/>
                    <a:pt x="46" y="10"/>
                    <a:pt x="47" y="1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3" name="Freeform 58"/>
            <p:cNvSpPr/>
            <p:nvPr/>
          </p:nvSpPr>
          <p:spPr bwMode="auto">
            <a:xfrm>
              <a:off x="9610190" y="3554785"/>
              <a:ext cx="111833" cy="61865"/>
            </a:xfrm>
            <a:custGeom>
              <a:avLst/>
              <a:gdLst>
                <a:gd name="T0" fmla="*/ 2 w 20"/>
                <a:gd name="T1" fmla="*/ 0 h 11"/>
                <a:gd name="T2" fmla="*/ 26 w 20"/>
                <a:gd name="T3" fmla="*/ 2 h 11"/>
                <a:gd name="T4" fmla="*/ 35 w 20"/>
                <a:gd name="T5" fmla="*/ 5 h 11"/>
                <a:gd name="T6" fmla="*/ 47 w 20"/>
                <a:gd name="T7" fmla="*/ 12 h 11"/>
                <a:gd name="T8" fmla="*/ 9 w 20"/>
                <a:gd name="T9" fmla="*/ 17 h 11"/>
                <a:gd name="T10" fmla="*/ 14 w 20"/>
                <a:gd name="T11" fmla="*/ 14 h 11"/>
                <a:gd name="T12" fmla="*/ 2 w 20"/>
                <a:gd name="T13" fmla="*/ 0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4" y="2"/>
                    <a:pt x="8" y="0"/>
                    <a:pt x="11" y="1"/>
                  </a:cubicBezTo>
                  <a:cubicBezTo>
                    <a:pt x="11" y="1"/>
                    <a:pt x="14" y="6"/>
                    <a:pt x="15" y="2"/>
                  </a:cubicBezTo>
                  <a:cubicBezTo>
                    <a:pt x="17" y="3"/>
                    <a:pt x="16" y="6"/>
                    <a:pt x="20" y="5"/>
                  </a:cubicBezTo>
                  <a:cubicBezTo>
                    <a:pt x="20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6" y="4"/>
                    <a:pt x="0" y="4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4" name="Freeform 59"/>
            <p:cNvSpPr/>
            <p:nvPr/>
          </p:nvSpPr>
          <p:spPr bwMode="auto">
            <a:xfrm>
              <a:off x="4514634" y="3558468"/>
              <a:ext cx="54727" cy="38071"/>
            </a:xfrm>
            <a:custGeom>
              <a:avLst/>
              <a:gdLst>
                <a:gd name="T0" fmla="*/ 21 w 10"/>
                <a:gd name="T1" fmla="*/ 0 h 7"/>
                <a:gd name="T2" fmla="*/ 14 w 10"/>
                <a:gd name="T3" fmla="*/ 16 h 7"/>
                <a:gd name="T4" fmla="*/ 0 w 10"/>
                <a:gd name="T5" fmla="*/ 7 h 7"/>
                <a:gd name="T6" fmla="*/ 7 w 10"/>
                <a:gd name="T7" fmla="*/ 0 h 7"/>
                <a:gd name="T8" fmla="*/ 21 w 10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10" y="5"/>
                    <a:pt x="6" y="4"/>
                    <a:pt x="6" y="7"/>
                  </a:cubicBezTo>
                  <a:cubicBezTo>
                    <a:pt x="3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5" name="Freeform 60"/>
            <p:cNvSpPr/>
            <p:nvPr/>
          </p:nvSpPr>
          <p:spPr bwMode="auto">
            <a:xfrm>
              <a:off x="9569740" y="3578579"/>
              <a:ext cx="45210" cy="28553"/>
            </a:xfrm>
            <a:custGeom>
              <a:avLst/>
              <a:gdLst>
                <a:gd name="T0" fmla="*/ 14 w 8"/>
                <a:gd name="T1" fmla="*/ 12 h 5"/>
                <a:gd name="T2" fmla="*/ 0 w 8"/>
                <a:gd name="T3" fmla="*/ 10 h 5"/>
                <a:gd name="T4" fmla="*/ 14 w 8"/>
                <a:gd name="T5" fmla="*/ 12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5">
                  <a:moveTo>
                    <a:pt x="6" y="5"/>
                  </a:moveTo>
                  <a:cubicBezTo>
                    <a:pt x="5" y="4"/>
                    <a:pt x="3" y="4"/>
                    <a:pt x="0" y="4"/>
                  </a:cubicBezTo>
                  <a:cubicBezTo>
                    <a:pt x="1" y="2"/>
                    <a:pt x="8" y="0"/>
                    <a:pt x="6" y="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6" name="Freeform 61"/>
            <p:cNvSpPr/>
            <p:nvPr/>
          </p:nvSpPr>
          <p:spPr bwMode="auto">
            <a:xfrm>
              <a:off x="9457908" y="3583338"/>
              <a:ext cx="49968" cy="33312"/>
            </a:xfrm>
            <a:custGeom>
              <a:avLst/>
              <a:gdLst>
                <a:gd name="T0" fmla="*/ 2 w 9"/>
                <a:gd name="T1" fmla="*/ 5 h 6"/>
                <a:gd name="T2" fmla="*/ 19 w 9"/>
                <a:gd name="T3" fmla="*/ 9 h 6"/>
                <a:gd name="T4" fmla="*/ 2 w 9"/>
                <a:gd name="T5" fmla="*/ 5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6">
                  <a:moveTo>
                    <a:pt x="1" y="2"/>
                  </a:moveTo>
                  <a:cubicBezTo>
                    <a:pt x="4" y="3"/>
                    <a:pt x="9" y="0"/>
                    <a:pt x="8" y="4"/>
                  </a:cubicBezTo>
                  <a:cubicBezTo>
                    <a:pt x="6" y="4"/>
                    <a:pt x="0" y="6"/>
                    <a:pt x="1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7" name="Freeform 62"/>
            <p:cNvSpPr/>
            <p:nvPr/>
          </p:nvSpPr>
          <p:spPr bwMode="auto">
            <a:xfrm>
              <a:off x="4812060" y="3596538"/>
              <a:ext cx="71382" cy="130867"/>
            </a:xfrm>
            <a:custGeom>
              <a:avLst/>
              <a:gdLst>
                <a:gd name="T0" fmla="*/ 14 w 13"/>
                <a:gd name="T1" fmla="*/ 0 h 23"/>
                <a:gd name="T2" fmla="*/ 25 w 13"/>
                <a:gd name="T3" fmla="*/ 0 h 23"/>
                <a:gd name="T4" fmla="*/ 30 w 13"/>
                <a:gd name="T5" fmla="*/ 19 h 23"/>
                <a:gd name="T6" fmla="*/ 23 w 13"/>
                <a:gd name="T7" fmla="*/ 29 h 23"/>
                <a:gd name="T8" fmla="*/ 21 w 13"/>
                <a:gd name="T9" fmla="*/ 38 h 23"/>
                <a:gd name="T10" fmla="*/ 16 w 13"/>
                <a:gd name="T11" fmla="*/ 50 h 23"/>
                <a:gd name="T12" fmla="*/ 9 w 13"/>
                <a:gd name="T13" fmla="*/ 43 h 23"/>
                <a:gd name="T14" fmla="*/ 0 w 13"/>
                <a:gd name="T15" fmla="*/ 31 h 23"/>
                <a:gd name="T16" fmla="*/ 7 w 13"/>
                <a:gd name="T17" fmla="*/ 14 h 23"/>
                <a:gd name="T18" fmla="*/ 14 w 13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23">
                  <a:moveTo>
                    <a:pt x="6" y="0"/>
                  </a:moveTo>
                  <a:cubicBezTo>
                    <a:pt x="8" y="0"/>
                    <a:pt x="9" y="0"/>
                    <a:pt x="11" y="0"/>
                  </a:cubicBezTo>
                  <a:cubicBezTo>
                    <a:pt x="12" y="2"/>
                    <a:pt x="12" y="6"/>
                    <a:pt x="13" y="8"/>
                  </a:cubicBezTo>
                  <a:cubicBezTo>
                    <a:pt x="11" y="9"/>
                    <a:pt x="12" y="12"/>
                    <a:pt x="10" y="12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8" y="17"/>
                    <a:pt x="10" y="22"/>
                    <a:pt x="7" y="21"/>
                  </a:cubicBezTo>
                  <a:cubicBezTo>
                    <a:pt x="3" y="23"/>
                    <a:pt x="7" y="18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8" name="Freeform 63"/>
            <p:cNvSpPr/>
            <p:nvPr/>
          </p:nvSpPr>
          <p:spPr bwMode="auto">
            <a:xfrm>
              <a:off x="4883442" y="3710750"/>
              <a:ext cx="102315" cy="99935"/>
            </a:xfrm>
            <a:custGeom>
              <a:avLst/>
              <a:gdLst>
                <a:gd name="T0" fmla="*/ 24 w 18"/>
                <a:gd name="T1" fmla="*/ 2 h 18"/>
                <a:gd name="T2" fmla="*/ 31 w 18"/>
                <a:gd name="T3" fmla="*/ 12 h 18"/>
                <a:gd name="T4" fmla="*/ 29 w 18"/>
                <a:gd name="T5" fmla="*/ 14 h 18"/>
                <a:gd name="T6" fmla="*/ 31 w 18"/>
                <a:gd name="T7" fmla="*/ 21 h 18"/>
                <a:gd name="T8" fmla="*/ 43 w 18"/>
                <a:gd name="T9" fmla="*/ 33 h 18"/>
                <a:gd name="T10" fmla="*/ 38 w 18"/>
                <a:gd name="T11" fmla="*/ 42 h 18"/>
                <a:gd name="T12" fmla="*/ 29 w 18"/>
                <a:gd name="T13" fmla="*/ 42 h 18"/>
                <a:gd name="T14" fmla="*/ 14 w 18"/>
                <a:gd name="T15" fmla="*/ 28 h 18"/>
                <a:gd name="T16" fmla="*/ 19 w 18"/>
                <a:gd name="T17" fmla="*/ 23 h 18"/>
                <a:gd name="T18" fmla="*/ 0 w 18"/>
                <a:gd name="T19" fmla="*/ 7 h 18"/>
                <a:gd name="T20" fmla="*/ 24 w 18"/>
                <a:gd name="T21" fmla="*/ 2 h 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" h="18">
                  <a:moveTo>
                    <a:pt x="10" y="1"/>
                  </a:moveTo>
                  <a:cubicBezTo>
                    <a:pt x="7" y="5"/>
                    <a:pt x="12" y="4"/>
                    <a:pt x="13" y="5"/>
                  </a:cubicBezTo>
                  <a:cubicBezTo>
                    <a:pt x="14" y="6"/>
                    <a:pt x="12" y="6"/>
                    <a:pt x="12" y="6"/>
                  </a:cubicBezTo>
                  <a:cubicBezTo>
                    <a:pt x="12" y="6"/>
                    <a:pt x="13" y="8"/>
                    <a:pt x="13" y="9"/>
                  </a:cubicBezTo>
                  <a:cubicBezTo>
                    <a:pt x="14" y="11"/>
                    <a:pt x="18" y="11"/>
                    <a:pt x="18" y="14"/>
                  </a:cubicBezTo>
                  <a:cubicBezTo>
                    <a:pt x="15" y="14"/>
                    <a:pt x="16" y="16"/>
                    <a:pt x="16" y="18"/>
                  </a:cubicBezTo>
                  <a:cubicBezTo>
                    <a:pt x="15" y="17"/>
                    <a:pt x="12" y="16"/>
                    <a:pt x="12" y="18"/>
                  </a:cubicBezTo>
                  <a:cubicBezTo>
                    <a:pt x="9" y="17"/>
                    <a:pt x="10" y="13"/>
                    <a:pt x="6" y="12"/>
                  </a:cubicBezTo>
                  <a:cubicBezTo>
                    <a:pt x="6" y="11"/>
                    <a:pt x="8" y="11"/>
                    <a:pt x="8" y="10"/>
                  </a:cubicBezTo>
                  <a:cubicBezTo>
                    <a:pt x="6" y="8"/>
                    <a:pt x="4" y="4"/>
                    <a:pt x="0" y="3"/>
                  </a:cubicBezTo>
                  <a:cubicBezTo>
                    <a:pt x="3" y="0"/>
                    <a:pt x="5" y="1"/>
                    <a:pt x="10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79" name="Freeform 64"/>
            <p:cNvSpPr/>
            <p:nvPr/>
          </p:nvSpPr>
          <p:spPr bwMode="auto">
            <a:xfrm>
              <a:off x="4845371" y="3748820"/>
              <a:ext cx="21415" cy="16655"/>
            </a:xfrm>
            <a:custGeom>
              <a:avLst/>
              <a:gdLst>
                <a:gd name="T0" fmla="*/ 0 w 4"/>
                <a:gd name="T1" fmla="*/ 0 h 3"/>
                <a:gd name="T2" fmla="*/ 9 w 4"/>
                <a:gd name="T3" fmla="*/ 0 h 3"/>
                <a:gd name="T4" fmla="*/ 9 w 4"/>
                <a:gd name="T5" fmla="*/ 7 h 3"/>
                <a:gd name="T6" fmla="*/ 0 w 4"/>
                <a:gd name="T7" fmla="*/ 7 h 3"/>
                <a:gd name="T8" fmla="*/ 0 w 4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3" y="3"/>
                    <a:pt x="1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0" name="Freeform 65"/>
            <p:cNvSpPr/>
            <p:nvPr/>
          </p:nvSpPr>
          <p:spPr bwMode="auto">
            <a:xfrm>
              <a:off x="4878683" y="3772615"/>
              <a:ext cx="57106" cy="78520"/>
            </a:xfrm>
            <a:custGeom>
              <a:avLst/>
              <a:gdLst>
                <a:gd name="T0" fmla="*/ 22 w 10"/>
                <a:gd name="T1" fmla="*/ 28 h 14"/>
                <a:gd name="T2" fmla="*/ 10 w 10"/>
                <a:gd name="T3" fmla="*/ 31 h 14"/>
                <a:gd name="T4" fmla="*/ 0 w 10"/>
                <a:gd name="T5" fmla="*/ 17 h 14"/>
                <a:gd name="T6" fmla="*/ 22 w 10"/>
                <a:gd name="T7" fmla="*/ 28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" h="14">
                  <a:moveTo>
                    <a:pt x="9" y="12"/>
                  </a:moveTo>
                  <a:cubicBezTo>
                    <a:pt x="10" y="14"/>
                    <a:pt x="5" y="12"/>
                    <a:pt x="4" y="13"/>
                  </a:cubicBezTo>
                  <a:cubicBezTo>
                    <a:pt x="4" y="10"/>
                    <a:pt x="5" y="5"/>
                    <a:pt x="0" y="7"/>
                  </a:cubicBezTo>
                  <a:cubicBezTo>
                    <a:pt x="4" y="0"/>
                    <a:pt x="4" y="13"/>
                    <a:pt x="9" y="1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1" name="Freeform 66"/>
            <p:cNvSpPr/>
            <p:nvPr/>
          </p:nvSpPr>
          <p:spPr bwMode="auto">
            <a:xfrm>
              <a:off x="3738946" y="3839238"/>
              <a:ext cx="54727" cy="95176"/>
            </a:xfrm>
            <a:custGeom>
              <a:avLst/>
              <a:gdLst>
                <a:gd name="T0" fmla="*/ 5 w 10"/>
                <a:gd name="T1" fmla="*/ 2 h 17"/>
                <a:gd name="T2" fmla="*/ 12 w 10"/>
                <a:gd name="T3" fmla="*/ 9 h 17"/>
                <a:gd name="T4" fmla="*/ 14 w 10"/>
                <a:gd name="T5" fmla="*/ 14 h 17"/>
                <a:gd name="T6" fmla="*/ 21 w 10"/>
                <a:gd name="T7" fmla="*/ 19 h 17"/>
                <a:gd name="T8" fmla="*/ 18 w 10"/>
                <a:gd name="T9" fmla="*/ 21 h 17"/>
                <a:gd name="T10" fmla="*/ 21 w 10"/>
                <a:gd name="T11" fmla="*/ 35 h 17"/>
                <a:gd name="T12" fmla="*/ 14 w 10"/>
                <a:gd name="T13" fmla="*/ 40 h 17"/>
                <a:gd name="T14" fmla="*/ 5 w 10"/>
                <a:gd name="T15" fmla="*/ 2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17">
                  <a:moveTo>
                    <a:pt x="2" y="1"/>
                  </a:moveTo>
                  <a:cubicBezTo>
                    <a:pt x="4" y="0"/>
                    <a:pt x="5" y="3"/>
                    <a:pt x="5" y="4"/>
                  </a:cubicBezTo>
                  <a:cubicBezTo>
                    <a:pt x="6" y="5"/>
                    <a:pt x="6" y="4"/>
                    <a:pt x="6" y="6"/>
                  </a:cubicBezTo>
                  <a:cubicBezTo>
                    <a:pt x="7" y="7"/>
                    <a:pt x="9" y="7"/>
                    <a:pt x="9" y="8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7" y="10"/>
                    <a:pt x="10" y="12"/>
                    <a:pt x="9" y="15"/>
                  </a:cubicBezTo>
                  <a:cubicBezTo>
                    <a:pt x="7" y="15"/>
                    <a:pt x="7" y="16"/>
                    <a:pt x="6" y="17"/>
                  </a:cubicBezTo>
                  <a:cubicBezTo>
                    <a:pt x="0" y="15"/>
                    <a:pt x="1" y="8"/>
                    <a:pt x="2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2" name="Freeform 67"/>
            <p:cNvSpPr/>
            <p:nvPr/>
          </p:nvSpPr>
          <p:spPr bwMode="auto">
            <a:xfrm>
              <a:off x="4928652" y="3843997"/>
              <a:ext cx="69004" cy="107073"/>
            </a:xfrm>
            <a:custGeom>
              <a:avLst/>
              <a:gdLst>
                <a:gd name="T0" fmla="*/ 24 w 12"/>
                <a:gd name="T1" fmla="*/ 0 h 19"/>
                <a:gd name="T2" fmla="*/ 29 w 12"/>
                <a:gd name="T3" fmla="*/ 21 h 19"/>
                <a:gd name="T4" fmla="*/ 22 w 12"/>
                <a:gd name="T5" fmla="*/ 24 h 19"/>
                <a:gd name="T6" fmla="*/ 22 w 12"/>
                <a:gd name="T7" fmla="*/ 45 h 19"/>
                <a:gd name="T8" fmla="*/ 7 w 12"/>
                <a:gd name="T9" fmla="*/ 36 h 19"/>
                <a:gd name="T10" fmla="*/ 10 w 12"/>
                <a:gd name="T11" fmla="*/ 24 h 19"/>
                <a:gd name="T12" fmla="*/ 10 w 12"/>
                <a:gd name="T13" fmla="*/ 19 h 19"/>
                <a:gd name="T14" fmla="*/ 7 w 12"/>
                <a:gd name="T15" fmla="*/ 19 h 19"/>
                <a:gd name="T16" fmla="*/ 12 w 12"/>
                <a:gd name="T17" fmla="*/ 12 h 19"/>
                <a:gd name="T18" fmla="*/ 19 w 12"/>
                <a:gd name="T19" fmla="*/ 2 h 19"/>
                <a:gd name="T20" fmla="*/ 24 w 12"/>
                <a:gd name="T21" fmla="*/ 0 h 1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cubicBezTo>
                    <a:pt x="10" y="4"/>
                    <a:pt x="10" y="8"/>
                    <a:pt x="12" y="9"/>
                  </a:cubicBezTo>
                  <a:cubicBezTo>
                    <a:pt x="12" y="11"/>
                    <a:pt x="10" y="10"/>
                    <a:pt x="9" y="10"/>
                  </a:cubicBezTo>
                  <a:cubicBezTo>
                    <a:pt x="11" y="12"/>
                    <a:pt x="8" y="14"/>
                    <a:pt x="9" y="19"/>
                  </a:cubicBezTo>
                  <a:cubicBezTo>
                    <a:pt x="5" y="19"/>
                    <a:pt x="6" y="15"/>
                    <a:pt x="3" y="15"/>
                  </a:cubicBezTo>
                  <a:cubicBezTo>
                    <a:pt x="2" y="13"/>
                    <a:pt x="4" y="12"/>
                    <a:pt x="4" y="10"/>
                  </a:cubicBezTo>
                  <a:cubicBezTo>
                    <a:pt x="4" y="9"/>
                    <a:pt x="2" y="8"/>
                    <a:pt x="4" y="8"/>
                  </a:cubicBezTo>
                  <a:cubicBezTo>
                    <a:pt x="4" y="7"/>
                    <a:pt x="3" y="7"/>
                    <a:pt x="3" y="8"/>
                  </a:cubicBezTo>
                  <a:cubicBezTo>
                    <a:pt x="0" y="8"/>
                    <a:pt x="3" y="3"/>
                    <a:pt x="5" y="5"/>
                  </a:cubicBezTo>
                  <a:cubicBezTo>
                    <a:pt x="5" y="3"/>
                    <a:pt x="7" y="2"/>
                    <a:pt x="8" y="1"/>
                  </a:cubicBezTo>
                  <a:cubicBezTo>
                    <a:pt x="8" y="1"/>
                    <a:pt x="9" y="0"/>
                    <a:pt x="10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3" name="Freeform 68"/>
            <p:cNvSpPr/>
            <p:nvPr/>
          </p:nvSpPr>
          <p:spPr bwMode="auto">
            <a:xfrm>
              <a:off x="4873924" y="3860654"/>
              <a:ext cx="54727" cy="52347"/>
            </a:xfrm>
            <a:custGeom>
              <a:avLst/>
              <a:gdLst>
                <a:gd name="T0" fmla="*/ 14 w 10"/>
                <a:gd name="T1" fmla="*/ 0 h 9"/>
                <a:gd name="T2" fmla="*/ 21 w 10"/>
                <a:gd name="T3" fmla="*/ 10 h 9"/>
                <a:gd name="T4" fmla="*/ 18 w 10"/>
                <a:gd name="T5" fmla="*/ 12 h 9"/>
                <a:gd name="T6" fmla="*/ 2 w 10"/>
                <a:gd name="T7" fmla="*/ 22 h 9"/>
                <a:gd name="T8" fmla="*/ 14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9" y="4"/>
                  </a:cubicBezTo>
                  <a:cubicBezTo>
                    <a:pt x="7" y="4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4"/>
                    <a:pt x="6" y="5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4" name="Freeform 69"/>
            <p:cNvSpPr/>
            <p:nvPr/>
          </p:nvSpPr>
          <p:spPr bwMode="auto">
            <a:xfrm>
              <a:off x="5026207" y="4036730"/>
              <a:ext cx="33312" cy="66624"/>
            </a:xfrm>
            <a:custGeom>
              <a:avLst/>
              <a:gdLst>
                <a:gd name="T0" fmla="*/ 2 w 6"/>
                <a:gd name="T1" fmla="*/ 0 h 12"/>
                <a:gd name="T2" fmla="*/ 14 w 6"/>
                <a:gd name="T3" fmla="*/ 7 h 12"/>
                <a:gd name="T4" fmla="*/ 0 w 6"/>
                <a:gd name="T5" fmla="*/ 26 h 12"/>
                <a:gd name="T6" fmla="*/ 5 w 6"/>
                <a:gd name="T7" fmla="*/ 21 h 12"/>
                <a:gd name="T8" fmla="*/ 2 w 6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12">
                  <a:moveTo>
                    <a:pt x="1" y="0"/>
                  </a:moveTo>
                  <a:cubicBezTo>
                    <a:pt x="4" y="0"/>
                    <a:pt x="2" y="5"/>
                    <a:pt x="6" y="3"/>
                  </a:cubicBezTo>
                  <a:cubicBezTo>
                    <a:pt x="5" y="7"/>
                    <a:pt x="5" y="12"/>
                    <a:pt x="0" y="11"/>
                  </a:cubicBezTo>
                  <a:cubicBezTo>
                    <a:pt x="0" y="9"/>
                    <a:pt x="1" y="10"/>
                    <a:pt x="2" y="9"/>
                  </a:cubicBezTo>
                  <a:cubicBezTo>
                    <a:pt x="1" y="5"/>
                    <a:pt x="0" y="6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5" name="Freeform 70"/>
            <p:cNvSpPr/>
            <p:nvPr/>
          </p:nvSpPr>
          <p:spPr bwMode="auto">
            <a:xfrm>
              <a:off x="4816818" y="4053385"/>
              <a:ext cx="135627" cy="45208"/>
            </a:xfrm>
            <a:custGeom>
              <a:avLst/>
              <a:gdLst>
                <a:gd name="T0" fmla="*/ 57 w 24"/>
                <a:gd name="T1" fmla="*/ 7 h 8"/>
                <a:gd name="T2" fmla="*/ 40 w 24"/>
                <a:gd name="T3" fmla="*/ 14 h 8"/>
                <a:gd name="T4" fmla="*/ 0 w 24"/>
                <a:gd name="T5" fmla="*/ 19 h 8"/>
                <a:gd name="T6" fmla="*/ 48 w 24"/>
                <a:gd name="T7" fmla="*/ 5 h 8"/>
                <a:gd name="T8" fmla="*/ 57 w 24"/>
                <a:gd name="T9" fmla="*/ 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8">
                  <a:moveTo>
                    <a:pt x="24" y="3"/>
                  </a:moveTo>
                  <a:cubicBezTo>
                    <a:pt x="24" y="6"/>
                    <a:pt x="20" y="6"/>
                    <a:pt x="17" y="6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8" y="8"/>
                    <a:pt x="20" y="2"/>
                  </a:cubicBezTo>
                  <a:cubicBezTo>
                    <a:pt x="21" y="2"/>
                    <a:pt x="22" y="3"/>
                    <a:pt x="24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6" name="Freeform 71"/>
            <p:cNvSpPr/>
            <p:nvPr/>
          </p:nvSpPr>
          <p:spPr bwMode="auto">
            <a:xfrm>
              <a:off x="5109487" y="4103353"/>
              <a:ext cx="90418" cy="57106"/>
            </a:xfrm>
            <a:custGeom>
              <a:avLst/>
              <a:gdLst>
                <a:gd name="T0" fmla="*/ 38 w 16"/>
                <a:gd name="T1" fmla="*/ 17 h 10"/>
                <a:gd name="T2" fmla="*/ 31 w 16"/>
                <a:gd name="T3" fmla="*/ 22 h 10"/>
                <a:gd name="T4" fmla="*/ 14 w 16"/>
                <a:gd name="T5" fmla="*/ 22 h 10"/>
                <a:gd name="T6" fmla="*/ 12 w 16"/>
                <a:gd name="T7" fmla="*/ 19 h 10"/>
                <a:gd name="T8" fmla="*/ 0 w 16"/>
                <a:gd name="T9" fmla="*/ 10 h 10"/>
                <a:gd name="T10" fmla="*/ 14 w 16"/>
                <a:gd name="T11" fmla="*/ 5 h 10"/>
                <a:gd name="T12" fmla="*/ 24 w 16"/>
                <a:gd name="T13" fmla="*/ 2 h 10"/>
                <a:gd name="T14" fmla="*/ 24 w 16"/>
                <a:gd name="T15" fmla="*/ 5 h 10"/>
                <a:gd name="T16" fmla="*/ 26 w 16"/>
                <a:gd name="T17" fmla="*/ 2 h 10"/>
                <a:gd name="T18" fmla="*/ 38 w 16"/>
                <a:gd name="T19" fmla="*/ 17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3" y="8"/>
                    <a:pt x="13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1" y="3"/>
                    <a:pt x="4" y="3"/>
                    <a:pt x="6" y="2"/>
                  </a:cubicBezTo>
                  <a:cubicBezTo>
                    <a:pt x="6" y="2"/>
                    <a:pt x="9" y="0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3" y="2"/>
                    <a:pt x="15" y="4"/>
                    <a:pt x="16" y="7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7" name="Freeform 72"/>
            <p:cNvSpPr/>
            <p:nvPr/>
          </p:nvSpPr>
          <p:spPr bwMode="auto">
            <a:xfrm>
              <a:off x="5159454" y="4136665"/>
              <a:ext cx="478262" cy="252218"/>
            </a:xfrm>
            <a:custGeom>
              <a:avLst/>
              <a:gdLst>
                <a:gd name="T0" fmla="*/ 66 w 85"/>
                <a:gd name="T1" fmla="*/ 52 h 45"/>
                <a:gd name="T2" fmla="*/ 54 w 85"/>
                <a:gd name="T3" fmla="*/ 47 h 45"/>
                <a:gd name="T4" fmla="*/ 50 w 85"/>
                <a:gd name="T5" fmla="*/ 35 h 45"/>
                <a:gd name="T6" fmla="*/ 19 w 85"/>
                <a:gd name="T7" fmla="*/ 26 h 45"/>
                <a:gd name="T8" fmla="*/ 2 w 85"/>
                <a:gd name="T9" fmla="*/ 26 h 45"/>
                <a:gd name="T10" fmla="*/ 0 w 85"/>
                <a:gd name="T11" fmla="*/ 16 h 45"/>
                <a:gd name="T12" fmla="*/ 7 w 85"/>
                <a:gd name="T13" fmla="*/ 16 h 45"/>
                <a:gd name="T14" fmla="*/ 17 w 85"/>
                <a:gd name="T15" fmla="*/ 14 h 45"/>
                <a:gd name="T16" fmla="*/ 28 w 85"/>
                <a:gd name="T17" fmla="*/ 19 h 45"/>
                <a:gd name="T18" fmla="*/ 40 w 85"/>
                <a:gd name="T19" fmla="*/ 9 h 45"/>
                <a:gd name="T20" fmla="*/ 64 w 85"/>
                <a:gd name="T21" fmla="*/ 2 h 45"/>
                <a:gd name="T22" fmla="*/ 69 w 85"/>
                <a:gd name="T23" fmla="*/ 7 h 45"/>
                <a:gd name="T24" fmla="*/ 90 w 85"/>
                <a:gd name="T25" fmla="*/ 16 h 45"/>
                <a:gd name="T26" fmla="*/ 97 w 85"/>
                <a:gd name="T27" fmla="*/ 14 h 45"/>
                <a:gd name="T28" fmla="*/ 102 w 85"/>
                <a:gd name="T29" fmla="*/ 19 h 45"/>
                <a:gd name="T30" fmla="*/ 116 w 85"/>
                <a:gd name="T31" fmla="*/ 19 h 45"/>
                <a:gd name="T32" fmla="*/ 128 w 85"/>
                <a:gd name="T33" fmla="*/ 24 h 45"/>
                <a:gd name="T34" fmla="*/ 128 w 85"/>
                <a:gd name="T35" fmla="*/ 33 h 45"/>
                <a:gd name="T36" fmla="*/ 132 w 85"/>
                <a:gd name="T37" fmla="*/ 31 h 45"/>
                <a:gd name="T38" fmla="*/ 135 w 85"/>
                <a:gd name="T39" fmla="*/ 38 h 45"/>
                <a:gd name="T40" fmla="*/ 149 w 85"/>
                <a:gd name="T41" fmla="*/ 47 h 45"/>
                <a:gd name="T42" fmla="*/ 173 w 85"/>
                <a:gd name="T43" fmla="*/ 54 h 45"/>
                <a:gd name="T44" fmla="*/ 168 w 85"/>
                <a:gd name="T45" fmla="*/ 64 h 45"/>
                <a:gd name="T46" fmla="*/ 177 w 85"/>
                <a:gd name="T47" fmla="*/ 68 h 45"/>
                <a:gd name="T48" fmla="*/ 177 w 85"/>
                <a:gd name="T49" fmla="*/ 73 h 45"/>
                <a:gd name="T50" fmla="*/ 189 w 85"/>
                <a:gd name="T51" fmla="*/ 85 h 45"/>
                <a:gd name="T52" fmla="*/ 201 w 85"/>
                <a:gd name="T53" fmla="*/ 99 h 45"/>
                <a:gd name="T54" fmla="*/ 182 w 85"/>
                <a:gd name="T55" fmla="*/ 99 h 45"/>
                <a:gd name="T56" fmla="*/ 166 w 85"/>
                <a:gd name="T57" fmla="*/ 87 h 45"/>
                <a:gd name="T58" fmla="*/ 161 w 85"/>
                <a:gd name="T59" fmla="*/ 82 h 45"/>
                <a:gd name="T60" fmla="*/ 158 w 85"/>
                <a:gd name="T61" fmla="*/ 80 h 45"/>
                <a:gd name="T62" fmla="*/ 149 w 85"/>
                <a:gd name="T63" fmla="*/ 71 h 45"/>
                <a:gd name="T64" fmla="*/ 128 w 85"/>
                <a:gd name="T65" fmla="*/ 68 h 45"/>
                <a:gd name="T66" fmla="*/ 116 w 85"/>
                <a:gd name="T67" fmla="*/ 94 h 45"/>
                <a:gd name="T68" fmla="*/ 99 w 85"/>
                <a:gd name="T69" fmla="*/ 87 h 45"/>
                <a:gd name="T70" fmla="*/ 90 w 85"/>
                <a:gd name="T71" fmla="*/ 85 h 45"/>
                <a:gd name="T72" fmla="*/ 80 w 85"/>
                <a:gd name="T73" fmla="*/ 71 h 45"/>
                <a:gd name="T74" fmla="*/ 69 w 85"/>
                <a:gd name="T75" fmla="*/ 82 h 45"/>
                <a:gd name="T76" fmla="*/ 59 w 85"/>
                <a:gd name="T77" fmla="*/ 78 h 45"/>
                <a:gd name="T78" fmla="*/ 69 w 85"/>
                <a:gd name="T79" fmla="*/ 68 h 45"/>
                <a:gd name="T80" fmla="*/ 73 w 85"/>
                <a:gd name="T81" fmla="*/ 57 h 45"/>
                <a:gd name="T82" fmla="*/ 71 w 85"/>
                <a:gd name="T83" fmla="*/ 64 h 45"/>
                <a:gd name="T84" fmla="*/ 66 w 85"/>
                <a:gd name="T85" fmla="*/ 52 h 4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5" h="45">
                  <a:moveTo>
                    <a:pt x="28" y="22"/>
                  </a:moveTo>
                  <a:cubicBezTo>
                    <a:pt x="25" y="22"/>
                    <a:pt x="26" y="19"/>
                    <a:pt x="23" y="20"/>
                  </a:cubicBezTo>
                  <a:cubicBezTo>
                    <a:pt x="22" y="18"/>
                    <a:pt x="21" y="17"/>
                    <a:pt x="21" y="15"/>
                  </a:cubicBezTo>
                  <a:cubicBezTo>
                    <a:pt x="16" y="15"/>
                    <a:pt x="11" y="14"/>
                    <a:pt x="8" y="11"/>
                  </a:cubicBezTo>
                  <a:cubicBezTo>
                    <a:pt x="4" y="13"/>
                    <a:pt x="5" y="12"/>
                    <a:pt x="1" y="11"/>
                  </a:cubicBezTo>
                  <a:cubicBezTo>
                    <a:pt x="1" y="10"/>
                    <a:pt x="1" y="7"/>
                    <a:pt x="0" y="7"/>
                  </a:cubicBezTo>
                  <a:cubicBezTo>
                    <a:pt x="0" y="4"/>
                    <a:pt x="2" y="7"/>
                    <a:pt x="3" y="7"/>
                  </a:cubicBezTo>
                  <a:cubicBezTo>
                    <a:pt x="5" y="7"/>
                    <a:pt x="5" y="5"/>
                    <a:pt x="7" y="6"/>
                  </a:cubicBezTo>
                  <a:cubicBezTo>
                    <a:pt x="9" y="6"/>
                    <a:pt x="10" y="8"/>
                    <a:pt x="12" y="8"/>
                  </a:cubicBezTo>
                  <a:cubicBezTo>
                    <a:pt x="15" y="9"/>
                    <a:pt x="16" y="5"/>
                    <a:pt x="17" y="4"/>
                  </a:cubicBezTo>
                  <a:cubicBezTo>
                    <a:pt x="20" y="3"/>
                    <a:pt x="24" y="3"/>
                    <a:pt x="27" y="1"/>
                  </a:cubicBezTo>
                  <a:cubicBezTo>
                    <a:pt x="29" y="0"/>
                    <a:pt x="28" y="3"/>
                    <a:pt x="29" y="3"/>
                  </a:cubicBezTo>
                  <a:cubicBezTo>
                    <a:pt x="31" y="4"/>
                    <a:pt x="39" y="2"/>
                    <a:pt x="38" y="7"/>
                  </a:cubicBezTo>
                  <a:cubicBezTo>
                    <a:pt x="40" y="8"/>
                    <a:pt x="41" y="5"/>
                    <a:pt x="41" y="6"/>
                  </a:cubicBezTo>
                  <a:cubicBezTo>
                    <a:pt x="42" y="6"/>
                    <a:pt x="42" y="8"/>
                    <a:pt x="43" y="8"/>
                  </a:cubicBezTo>
                  <a:cubicBezTo>
                    <a:pt x="45" y="9"/>
                    <a:pt x="47" y="7"/>
                    <a:pt x="49" y="8"/>
                  </a:cubicBezTo>
                  <a:cubicBezTo>
                    <a:pt x="50" y="8"/>
                    <a:pt x="50" y="12"/>
                    <a:pt x="54" y="10"/>
                  </a:cubicBezTo>
                  <a:cubicBezTo>
                    <a:pt x="55" y="12"/>
                    <a:pt x="54" y="12"/>
                    <a:pt x="54" y="14"/>
                  </a:cubicBezTo>
                  <a:cubicBezTo>
                    <a:pt x="55" y="14"/>
                    <a:pt x="56" y="13"/>
                    <a:pt x="56" y="13"/>
                  </a:cubicBezTo>
                  <a:cubicBezTo>
                    <a:pt x="57" y="13"/>
                    <a:pt x="57" y="15"/>
                    <a:pt x="57" y="16"/>
                  </a:cubicBezTo>
                  <a:cubicBezTo>
                    <a:pt x="58" y="18"/>
                    <a:pt x="61" y="18"/>
                    <a:pt x="63" y="20"/>
                  </a:cubicBezTo>
                  <a:cubicBezTo>
                    <a:pt x="64" y="20"/>
                    <a:pt x="69" y="23"/>
                    <a:pt x="73" y="23"/>
                  </a:cubicBezTo>
                  <a:cubicBezTo>
                    <a:pt x="73" y="25"/>
                    <a:pt x="71" y="25"/>
                    <a:pt x="71" y="27"/>
                  </a:cubicBezTo>
                  <a:cubicBezTo>
                    <a:pt x="72" y="28"/>
                    <a:pt x="74" y="28"/>
                    <a:pt x="75" y="29"/>
                  </a:cubicBezTo>
                  <a:cubicBezTo>
                    <a:pt x="75" y="29"/>
                    <a:pt x="74" y="31"/>
                    <a:pt x="75" y="31"/>
                  </a:cubicBezTo>
                  <a:cubicBezTo>
                    <a:pt x="76" y="33"/>
                    <a:pt x="78" y="34"/>
                    <a:pt x="80" y="36"/>
                  </a:cubicBezTo>
                  <a:cubicBezTo>
                    <a:pt x="81" y="38"/>
                    <a:pt x="82" y="41"/>
                    <a:pt x="85" y="42"/>
                  </a:cubicBezTo>
                  <a:cubicBezTo>
                    <a:pt x="83" y="45"/>
                    <a:pt x="79" y="42"/>
                    <a:pt x="77" y="42"/>
                  </a:cubicBezTo>
                  <a:cubicBezTo>
                    <a:pt x="75" y="41"/>
                    <a:pt x="73" y="40"/>
                    <a:pt x="70" y="37"/>
                  </a:cubicBezTo>
                  <a:cubicBezTo>
                    <a:pt x="69" y="37"/>
                    <a:pt x="69" y="36"/>
                    <a:pt x="68" y="35"/>
                  </a:cubicBezTo>
                  <a:cubicBezTo>
                    <a:pt x="67" y="34"/>
                    <a:pt x="67" y="35"/>
                    <a:pt x="67" y="34"/>
                  </a:cubicBezTo>
                  <a:cubicBezTo>
                    <a:pt x="67" y="34"/>
                    <a:pt x="63" y="30"/>
                    <a:pt x="63" y="30"/>
                  </a:cubicBezTo>
                  <a:cubicBezTo>
                    <a:pt x="60" y="29"/>
                    <a:pt x="57" y="31"/>
                    <a:pt x="54" y="29"/>
                  </a:cubicBezTo>
                  <a:cubicBezTo>
                    <a:pt x="51" y="32"/>
                    <a:pt x="50" y="36"/>
                    <a:pt x="49" y="40"/>
                  </a:cubicBezTo>
                  <a:cubicBezTo>
                    <a:pt x="48" y="38"/>
                    <a:pt x="44" y="39"/>
                    <a:pt x="42" y="37"/>
                  </a:cubicBezTo>
                  <a:cubicBezTo>
                    <a:pt x="40" y="36"/>
                    <a:pt x="43" y="34"/>
                    <a:pt x="38" y="36"/>
                  </a:cubicBezTo>
                  <a:cubicBezTo>
                    <a:pt x="41" y="30"/>
                    <a:pt x="32" y="35"/>
                    <a:pt x="34" y="30"/>
                  </a:cubicBezTo>
                  <a:cubicBezTo>
                    <a:pt x="31" y="31"/>
                    <a:pt x="28" y="31"/>
                    <a:pt x="29" y="35"/>
                  </a:cubicBezTo>
                  <a:cubicBezTo>
                    <a:pt x="28" y="34"/>
                    <a:pt x="28" y="32"/>
                    <a:pt x="25" y="33"/>
                  </a:cubicBezTo>
                  <a:cubicBezTo>
                    <a:pt x="26" y="31"/>
                    <a:pt x="28" y="30"/>
                    <a:pt x="29" y="29"/>
                  </a:cubicBezTo>
                  <a:cubicBezTo>
                    <a:pt x="30" y="28"/>
                    <a:pt x="32" y="28"/>
                    <a:pt x="31" y="24"/>
                  </a:cubicBezTo>
                  <a:cubicBezTo>
                    <a:pt x="30" y="24"/>
                    <a:pt x="30" y="27"/>
                    <a:pt x="30" y="27"/>
                  </a:cubicBezTo>
                  <a:cubicBezTo>
                    <a:pt x="28" y="26"/>
                    <a:pt x="29" y="19"/>
                    <a:pt x="28" y="2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8" name="Freeform 73"/>
            <p:cNvSpPr/>
            <p:nvPr/>
          </p:nvSpPr>
          <p:spPr bwMode="auto">
            <a:xfrm>
              <a:off x="5042863" y="4165218"/>
              <a:ext cx="49968" cy="45208"/>
            </a:xfrm>
            <a:custGeom>
              <a:avLst/>
              <a:gdLst>
                <a:gd name="T0" fmla="*/ 21 w 9"/>
                <a:gd name="T1" fmla="*/ 7 h 8"/>
                <a:gd name="T2" fmla="*/ 0 w 9"/>
                <a:gd name="T3" fmla="*/ 10 h 8"/>
                <a:gd name="T4" fmla="*/ 21 w 9"/>
                <a:gd name="T5" fmla="*/ 7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9" y="8"/>
                    <a:pt x="2" y="4"/>
                    <a:pt x="0" y="4"/>
                  </a:cubicBezTo>
                  <a:cubicBezTo>
                    <a:pt x="2" y="3"/>
                    <a:pt x="7" y="0"/>
                    <a:pt x="9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89" name="Freeform 74"/>
            <p:cNvSpPr/>
            <p:nvPr/>
          </p:nvSpPr>
          <p:spPr bwMode="auto">
            <a:xfrm>
              <a:off x="4980999" y="4177114"/>
              <a:ext cx="33312" cy="16655"/>
            </a:xfrm>
            <a:custGeom>
              <a:avLst/>
              <a:gdLst>
                <a:gd name="T0" fmla="*/ 2 w 6"/>
                <a:gd name="T1" fmla="*/ 5 h 3"/>
                <a:gd name="T2" fmla="*/ 9 w 6"/>
                <a:gd name="T3" fmla="*/ 7 h 3"/>
                <a:gd name="T4" fmla="*/ 5 w 6"/>
                <a:gd name="T5" fmla="*/ 7 h 3"/>
                <a:gd name="T6" fmla="*/ 2 w 6"/>
                <a:gd name="T7" fmla="*/ 5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0" y="0"/>
                    <a:pt x="6" y="0"/>
                    <a:pt x="4" y="3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2" y="2"/>
                    <a:pt x="2" y="2"/>
                    <a:pt x="1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0" name="Freeform 75"/>
            <p:cNvSpPr/>
            <p:nvPr/>
          </p:nvSpPr>
          <p:spPr bwMode="auto">
            <a:xfrm>
              <a:off x="5597265" y="4215185"/>
              <a:ext cx="97557" cy="69002"/>
            </a:xfrm>
            <a:custGeom>
              <a:avLst/>
              <a:gdLst>
                <a:gd name="T0" fmla="*/ 31 w 17"/>
                <a:gd name="T1" fmla="*/ 0 h 12"/>
                <a:gd name="T2" fmla="*/ 41 w 17"/>
                <a:gd name="T3" fmla="*/ 0 h 12"/>
                <a:gd name="T4" fmla="*/ 41 w 17"/>
                <a:gd name="T5" fmla="*/ 7 h 12"/>
                <a:gd name="T6" fmla="*/ 36 w 17"/>
                <a:gd name="T7" fmla="*/ 10 h 12"/>
                <a:gd name="T8" fmla="*/ 36 w 17"/>
                <a:gd name="T9" fmla="*/ 19 h 12"/>
                <a:gd name="T10" fmla="*/ 29 w 17"/>
                <a:gd name="T11" fmla="*/ 22 h 12"/>
                <a:gd name="T12" fmla="*/ 5 w 17"/>
                <a:gd name="T13" fmla="*/ 15 h 12"/>
                <a:gd name="T14" fmla="*/ 31 w 17"/>
                <a:gd name="T15" fmla="*/ 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" h="12">
                  <a:moveTo>
                    <a:pt x="13" y="0"/>
                  </a:moveTo>
                  <a:cubicBezTo>
                    <a:pt x="15" y="0"/>
                    <a:pt x="16" y="0"/>
                    <a:pt x="17" y="0"/>
                  </a:cubicBezTo>
                  <a:cubicBezTo>
                    <a:pt x="17" y="1"/>
                    <a:pt x="17" y="2"/>
                    <a:pt x="17" y="3"/>
                  </a:cubicBezTo>
                  <a:cubicBezTo>
                    <a:pt x="17" y="4"/>
                    <a:pt x="15" y="4"/>
                    <a:pt x="15" y="4"/>
                  </a:cubicBezTo>
                  <a:cubicBezTo>
                    <a:pt x="14" y="5"/>
                    <a:pt x="16" y="7"/>
                    <a:pt x="15" y="8"/>
                  </a:cubicBezTo>
                  <a:cubicBezTo>
                    <a:pt x="13" y="7"/>
                    <a:pt x="12" y="7"/>
                    <a:pt x="12" y="9"/>
                  </a:cubicBezTo>
                  <a:cubicBezTo>
                    <a:pt x="8" y="8"/>
                    <a:pt x="0" y="12"/>
                    <a:pt x="2" y="6"/>
                  </a:cubicBezTo>
                  <a:cubicBezTo>
                    <a:pt x="8" y="8"/>
                    <a:pt x="12" y="5"/>
                    <a:pt x="13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1" name="Freeform 76"/>
            <p:cNvSpPr/>
            <p:nvPr/>
          </p:nvSpPr>
          <p:spPr bwMode="auto">
            <a:xfrm>
              <a:off x="4738299" y="4317500"/>
              <a:ext cx="57106" cy="26173"/>
            </a:xfrm>
            <a:custGeom>
              <a:avLst/>
              <a:gdLst>
                <a:gd name="T0" fmla="*/ 24 w 10"/>
                <a:gd name="T1" fmla="*/ 2 h 5"/>
                <a:gd name="T2" fmla="*/ 0 w 10"/>
                <a:gd name="T3" fmla="*/ 9 h 5"/>
                <a:gd name="T4" fmla="*/ 24 w 10"/>
                <a:gd name="T5" fmla="*/ 2 h 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5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2" name="Freeform 77"/>
            <p:cNvSpPr/>
            <p:nvPr/>
          </p:nvSpPr>
          <p:spPr bwMode="auto">
            <a:xfrm>
              <a:off x="4816818" y="4317500"/>
              <a:ext cx="57106" cy="16655"/>
            </a:xfrm>
            <a:custGeom>
              <a:avLst/>
              <a:gdLst>
                <a:gd name="T0" fmla="*/ 24 w 10"/>
                <a:gd name="T1" fmla="*/ 2 h 3"/>
                <a:gd name="T2" fmla="*/ 0 w 10"/>
                <a:gd name="T3" fmla="*/ 7 h 3"/>
                <a:gd name="T4" fmla="*/ 24 w 10"/>
                <a:gd name="T5" fmla="*/ 2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3">
                  <a:moveTo>
                    <a:pt x="10" y="1"/>
                  </a:moveTo>
                  <a:cubicBezTo>
                    <a:pt x="9" y="3"/>
                    <a:pt x="4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3" name="Freeform 78"/>
            <p:cNvSpPr/>
            <p:nvPr/>
          </p:nvSpPr>
          <p:spPr bwMode="auto">
            <a:xfrm>
              <a:off x="4919134" y="4317500"/>
              <a:ext cx="88039" cy="61865"/>
            </a:xfrm>
            <a:custGeom>
              <a:avLst/>
              <a:gdLst>
                <a:gd name="T0" fmla="*/ 35 w 16"/>
                <a:gd name="T1" fmla="*/ 2 h 11"/>
                <a:gd name="T2" fmla="*/ 32 w 16"/>
                <a:gd name="T3" fmla="*/ 12 h 11"/>
                <a:gd name="T4" fmla="*/ 28 w 16"/>
                <a:gd name="T5" fmla="*/ 12 h 11"/>
                <a:gd name="T6" fmla="*/ 2 w 16"/>
                <a:gd name="T7" fmla="*/ 24 h 11"/>
                <a:gd name="T8" fmla="*/ 12 w 16"/>
                <a:gd name="T9" fmla="*/ 14 h 11"/>
                <a:gd name="T10" fmla="*/ 16 w 16"/>
                <a:gd name="T11" fmla="*/ 9 h 11"/>
                <a:gd name="T12" fmla="*/ 23 w 16"/>
                <a:gd name="T13" fmla="*/ 5 h 11"/>
                <a:gd name="T14" fmla="*/ 35 w 16"/>
                <a:gd name="T15" fmla="*/ 2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1">
                  <a:moveTo>
                    <a:pt x="15" y="1"/>
                  </a:moveTo>
                  <a:cubicBezTo>
                    <a:pt x="16" y="3"/>
                    <a:pt x="15" y="4"/>
                    <a:pt x="14" y="5"/>
                  </a:cubicBezTo>
                  <a:cubicBezTo>
                    <a:pt x="14" y="6"/>
                    <a:pt x="12" y="5"/>
                    <a:pt x="12" y="5"/>
                  </a:cubicBezTo>
                  <a:cubicBezTo>
                    <a:pt x="10" y="7"/>
                    <a:pt x="7" y="11"/>
                    <a:pt x="1" y="10"/>
                  </a:cubicBezTo>
                  <a:cubicBezTo>
                    <a:pt x="0" y="7"/>
                    <a:pt x="4" y="7"/>
                    <a:pt x="5" y="6"/>
                  </a:cubicBezTo>
                  <a:cubicBezTo>
                    <a:pt x="6" y="6"/>
                    <a:pt x="6" y="5"/>
                    <a:pt x="7" y="4"/>
                  </a:cubicBezTo>
                  <a:cubicBezTo>
                    <a:pt x="8" y="3"/>
                    <a:pt x="9" y="3"/>
                    <a:pt x="10" y="2"/>
                  </a:cubicBezTo>
                  <a:cubicBezTo>
                    <a:pt x="13" y="3"/>
                    <a:pt x="13" y="0"/>
                    <a:pt x="15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4" name="Freeform 79"/>
            <p:cNvSpPr/>
            <p:nvPr/>
          </p:nvSpPr>
          <p:spPr bwMode="auto">
            <a:xfrm>
              <a:off x="6261121" y="5076532"/>
              <a:ext cx="52347" cy="66624"/>
            </a:xfrm>
            <a:custGeom>
              <a:avLst/>
              <a:gdLst>
                <a:gd name="T0" fmla="*/ 2 w 9"/>
                <a:gd name="T1" fmla="*/ 0 h 12"/>
                <a:gd name="T2" fmla="*/ 5 w 9"/>
                <a:gd name="T3" fmla="*/ 5 h 12"/>
                <a:gd name="T4" fmla="*/ 15 w 9"/>
                <a:gd name="T5" fmla="*/ 14 h 12"/>
                <a:gd name="T6" fmla="*/ 17 w 9"/>
                <a:gd name="T7" fmla="*/ 28 h 12"/>
                <a:gd name="T8" fmla="*/ 10 w 9"/>
                <a:gd name="T9" fmla="*/ 28 h 12"/>
                <a:gd name="T10" fmla="*/ 0 w 9"/>
                <a:gd name="T11" fmla="*/ 5 h 12"/>
                <a:gd name="T12" fmla="*/ 2 w 9"/>
                <a:gd name="T13" fmla="*/ 0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12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8" y="4"/>
                    <a:pt x="6" y="6"/>
                  </a:cubicBezTo>
                  <a:cubicBezTo>
                    <a:pt x="4" y="8"/>
                    <a:pt x="9" y="6"/>
                    <a:pt x="7" y="12"/>
                  </a:cubicBezTo>
                  <a:cubicBezTo>
                    <a:pt x="5" y="12"/>
                    <a:pt x="4" y="10"/>
                    <a:pt x="4" y="12"/>
                  </a:cubicBezTo>
                  <a:cubicBezTo>
                    <a:pt x="2" y="10"/>
                    <a:pt x="1" y="5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5" name="Freeform 80"/>
            <p:cNvSpPr/>
            <p:nvPr/>
          </p:nvSpPr>
          <p:spPr bwMode="auto">
            <a:xfrm>
              <a:off x="6273018" y="5131259"/>
              <a:ext cx="107074" cy="147523"/>
            </a:xfrm>
            <a:custGeom>
              <a:avLst/>
              <a:gdLst>
                <a:gd name="T0" fmla="*/ 14 w 19"/>
                <a:gd name="T1" fmla="*/ 0 h 26"/>
                <a:gd name="T2" fmla="*/ 19 w 19"/>
                <a:gd name="T3" fmla="*/ 5 h 26"/>
                <a:gd name="T4" fmla="*/ 24 w 19"/>
                <a:gd name="T5" fmla="*/ 5 h 26"/>
                <a:gd name="T6" fmla="*/ 45 w 19"/>
                <a:gd name="T7" fmla="*/ 14 h 26"/>
                <a:gd name="T8" fmla="*/ 45 w 19"/>
                <a:gd name="T9" fmla="*/ 29 h 26"/>
                <a:gd name="T10" fmla="*/ 38 w 19"/>
                <a:gd name="T11" fmla="*/ 29 h 26"/>
                <a:gd name="T12" fmla="*/ 36 w 19"/>
                <a:gd name="T13" fmla="*/ 36 h 26"/>
                <a:gd name="T14" fmla="*/ 31 w 19"/>
                <a:gd name="T15" fmla="*/ 52 h 26"/>
                <a:gd name="T16" fmla="*/ 28 w 19"/>
                <a:gd name="T17" fmla="*/ 57 h 26"/>
                <a:gd name="T18" fmla="*/ 14 w 19"/>
                <a:gd name="T19" fmla="*/ 60 h 26"/>
                <a:gd name="T20" fmla="*/ 12 w 19"/>
                <a:gd name="T21" fmla="*/ 52 h 26"/>
                <a:gd name="T22" fmla="*/ 19 w 19"/>
                <a:gd name="T23" fmla="*/ 45 h 26"/>
                <a:gd name="T24" fmla="*/ 0 w 19"/>
                <a:gd name="T25" fmla="*/ 38 h 26"/>
                <a:gd name="T26" fmla="*/ 12 w 19"/>
                <a:gd name="T27" fmla="*/ 26 h 26"/>
                <a:gd name="T28" fmla="*/ 14 w 19"/>
                <a:gd name="T29" fmla="*/ 0 h 2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" h="26">
                  <a:moveTo>
                    <a:pt x="6" y="0"/>
                  </a:moveTo>
                  <a:cubicBezTo>
                    <a:pt x="7" y="0"/>
                    <a:pt x="7" y="1"/>
                    <a:pt x="8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19" y="6"/>
                  </a:cubicBezTo>
                  <a:cubicBezTo>
                    <a:pt x="19" y="8"/>
                    <a:pt x="19" y="10"/>
                    <a:pt x="19" y="12"/>
                  </a:cubicBezTo>
                  <a:cubicBezTo>
                    <a:pt x="18" y="12"/>
                    <a:pt x="17" y="12"/>
                    <a:pt x="16" y="12"/>
                  </a:cubicBezTo>
                  <a:cubicBezTo>
                    <a:pt x="16" y="14"/>
                    <a:pt x="16" y="14"/>
                    <a:pt x="15" y="15"/>
                  </a:cubicBezTo>
                  <a:cubicBezTo>
                    <a:pt x="17" y="17"/>
                    <a:pt x="14" y="18"/>
                    <a:pt x="13" y="22"/>
                  </a:cubicBezTo>
                  <a:cubicBezTo>
                    <a:pt x="13" y="23"/>
                    <a:pt x="10" y="23"/>
                    <a:pt x="12" y="24"/>
                  </a:cubicBezTo>
                  <a:cubicBezTo>
                    <a:pt x="12" y="26"/>
                    <a:pt x="8" y="24"/>
                    <a:pt x="6" y="25"/>
                  </a:cubicBezTo>
                  <a:cubicBezTo>
                    <a:pt x="7" y="23"/>
                    <a:pt x="5" y="23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6" y="18"/>
                    <a:pt x="5" y="15"/>
                    <a:pt x="0" y="16"/>
                  </a:cubicBezTo>
                  <a:cubicBezTo>
                    <a:pt x="0" y="12"/>
                    <a:pt x="4" y="13"/>
                    <a:pt x="5" y="11"/>
                  </a:cubicBezTo>
                  <a:cubicBezTo>
                    <a:pt x="6" y="5"/>
                    <a:pt x="5" y="5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6" name="Freeform 81"/>
            <p:cNvSpPr/>
            <p:nvPr/>
          </p:nvSpPr>
          <p:spPr bwMode="auto">
            <a:xfrm>
              <a:off x="5502089" y="5254989"/>
              <a:ext cx="90418" cy="95176"/>
            </a:xfrm>
            <a:custGeom>
              <a:avLst/>
              <a:gdLst>
                <a:gd name="T0" fmla="*/ 36 w 16"/>
                <a:gd name="T1" fmla="*/ 2 h 17"/>
                <a:gd name="T2" fmla="*/ 36 w 16"/>
                <a:gd name="T3" fmla="*/ 19 h 17"/>
                <a:gd name="T4" fmla="*/ 33 w 16"/>
                <a:gd name="T5" fmla="*/ 12 h 17"/>
                <a:gd name="T6" fmla="*/ 31 w 16"/>
                <a:gd name="T7" fmla="*/ 16 h 17"/>
                <a:gd name="T8" fmla="*/ 31 w 16"/>
                <a:gd name="T9" fmla="*/ 31 h 17"/>
                <a:gd name="T10" fmla="*/ 24 w 16"/>
                <a:gd name="T11" fmla="*/ 31 h 17"/>
                <a:gd name="T12" fmla="*/ 24 w 16"/>
                <a:gd name="T13" fmla="*/ 35 h 17"/>
                <a:gd name="T14" fmla="*/ 17 w 16"/>
                <a:gd name="T15" fmla="*/ 40 h 17"/>
                <a:gd name="T16" fmla="*/ 10 w 16"/>
                <a:gd name="T17" fmla="*/ 33 h 17"/>
                <a:gd name="T18" fmla="*/ 5 w 16"/>
                <a:gd name="T19" fmla="*/ 26 h 17"/>
                <a:gd name="T20" fmla="*/ 0 w 16"/>
                <a:gd name="T21" fmla="*/ 9 h 17"/>
                <a:gd name="T22" fmla="*/ 21 w 16"/>
                <a:gd name="T23" fmla="*/ 5 h 17"/>
                <a:gd name="T24" fmla="*/ 36 w 16"/>
                <a:gd name="T25" fmla="*/ 2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" h="17">
                  <a:moveTo>
                    <a:pt x="15" y="1"/>
                  </a:moveTo>
                  <a:cubicBezTo>
                    <a:pt x="14" y="3"/>
                    <a:pt x="16" y="5"/>
                    <a:pt x="15" y="8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6"/>
                    <a:pt x="13" y="6"/>
                    <a:pt x="13" y="7"/>
                  </a:cubicBezTo>
                  <a:cubicBezTo>
                    <a:pt x="12" y="8"/>
                    <a:pt x="13" y="11"/>
                    <a:pt x="13" y="13"/>
                  </a:cubicBezTo>
                  <a:cubicBezTo>
                    <a:pt x="13" y="13"/>
                    <a:pt x="11" y="12"/>
                    <a:pt x="10" y="13"/>
                  </a:cubicBezTo>
                  <a:cubicBezTo>
                    <a:pt x="10" y="13"/>
                    <a:pt x="11" y="15"/>
                    <a:pt x="10" y="15"/>
                  </a:cubicBezTo>
                  <a:cubicBezTo>
                    <a:pt x="9" y="16"/>
                    <a:pt x="7" y="15"/>
                    <a:pt x="7" y="17"/>
                  </a:cubicBezTo>
                  <a:cubicBezTo>
                    <a:pt x="6" y="17"/>
                    <a:pt x="5" y="15"/>
                    <a:pt x="4" y="14"/>
                  </a:cubicBezTo>
                  <a:cubicBezTo>
                    <a:pt x="4" y="13"/>
                    <a:pt x="2" y="12"/>
                    <a:pt x="2" y="11"/>
                  </a:cubicBezTo>
                  <a:cubicBezTo>
                    <a:pt x="1" y="9"/>
                    <a:pt x="2" y="6"/>
                    <a:pt x="0" y="4"/>
                  </a:cubicBezTo>
                  <a:cubicBezTo>
                    <a:pt x="1" y="3"/>
                    <a:pt x="5" y="3"/>
                    <a:pt x="9" y="2"/>
                  </a:cubicBezTo>
                  <a:cubicBezTo>
                    <a:pt x="11" y="2"/>
                    <a:pt x="13" y="0"/>
                    <a:pt x="15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7" name="Freeform 82"/>
            <p:cNvSpPr/>
            <p:nvPr/>
          </p:nvSpPr>
          <p:spPr bwMode="auto">
            <a:xfrm>
              <a:off x="9614949" y="1032609"/>
              <a:ext cx="1625138" cy="1213500"/>
            </a:xfrm>
            <a:custGeom>
              <a:avLst/>
              <a:gdLst>
                <a:gd name="T0" fmla="*/ 484 w 289"/>
                <a:gd name="T1" fmla="*/ 57 h 216"/>
                <a:gd name="T2" fmla="*/ 513 w 289"/>
                <a:gd name="T3" fmla="*/ 59 h 216"/>
                <a:gd name="T4" fmla="*/ 551 w 289"/>
                <a:gd name="T5" fmla="*/ 52 h 216"/>
                <a:gd name="T6" fmla="*/ 574 w 289"/>
                <a:gd name="T7" fmla="*/ 54 h 216"/>
                <a:gd name="T8" fmla="*/ 572 w 289"/>
                <a:gd name="T9" fmla="*/ 61 h 216"/>
                <a:gd name="T10" fmla="*/ 643 w 289"/>
                <a:gd name="T11" fmla="*/ 47 h 216"/>
                <a:gd name="T12" fmla="*/ 683 w 289"/>
                <a:gd name="T13" fmla="*/ 57 h 216"/>
                <a:gd name="T14" fmla="*/ 633 w 289"/>
                <a:gd name="T15" fmla="*/ 83 h 216"/>
                <a:gd name="T16" fmla="*/ 619 w 289"/>
                <a:gd name="T17" fmla="*/ 102 h 216"/>
                <a:gd name="T18" fmla="*/ 593 w 289"/>
                <a:gd name="T19" fmla="*/ 130 h 216"/>
                <a:gd name="T20" fmla="*/ 598 w 289"/>
                <a:gd name="T21" fmla="*/ 153 h 216"/>
                <a:gd name="T22" fmla="*/ 581 w 289"/>
                <a:gd name="T23" fmla="*/ 179 h 216"/>
                <a:gd name="T24" fmla="*/ 603 w 289"/>
                <a:gd name="T25" fmla="*/ 213 h 216"/>
                <a:gd name="T26" fmla="*/ 586 w 289"/>
                <a:gd name="T27" fmla="*/ 238 h 216"/>
                <a:gd name="T28" fmla="*/ 565 w 289"/>
                <a:gd name="T29" fmla="*/ 260 h 216"/>
                <a:gd name="T30" fmla="*/ 593 w 289"/>
                <a:gd name="T31" fmla="*/ 309 h 216"/>
                <a:gd name="T32" fmla="*/ 548 w 289"/>
                <a:gd name="T33" fmla="*/ 305 h 216"/>
                <a:gd name="T34" fmla="*/ 546 w 289"/>
                <a:gd name="T35" fmla="*/ 321 h 216"/>
                <a:gd name="T36" fmla="*/ 527 w 289"/>
                <a:gd name="T37" fmla="*/ 349 h 216"/>
                <a:gd name="T38" fmla="*/ 482 w 289"/>
                <a:gd name="T39" fmla="*/ 359 h 216"/>
                <a:gd name="T40" fmla="*/ 461 w 289"/>
                <a:gd name="T41" fmla="*/ 373 h 216"/>
                <a:gd name="T42" fmla="*/ 447 w 289"/>
                <a:gd name="T43" fmla="*/ 390 h 216"/>
                <a:gd name="T44" fmla="*/ 385 w 289"/>
                <a:gd name="T45" fmla="*/ 406 h 216"/>
                <a:gd name="T46" fmla="*/ 369 w 289"/>
                <a:gd name="T47" fmla="*/ 432 h 216"/>
                <a:gd name="T48" fmla="*/ 352 w 289"/>
                <a:gd name="T49" fmla="*/ 453 h 216"/>
                <a:gd name="T50" fmla="*/ 345 w 289"/>
                <a:gd name="T51" fmla="*/ 477 h 216"/>
                <a:gd name="T52" fmla="*/ 310 w 289"/>
                <a:gd name="T53" fmla="*/ 498 h 216"/>
                <a:gd name="T54" fmla="*/ 269 w 289"/>
                <a:gd name="T55" fmla="*/ 479 h 216"/>
                <a:gd name="T56" fmla="*/ 248 w 289"/>
                <a:gd name="T57" fmla="*/ 451 h 216"/>
                <a:gd name="T58" fmla="*/ 234 w 289"/>
                <a:gd name="T59" fmla="*/ 432 h 216"/>
                <a:gd name="T60" fmla="*/ 222 w 289"/>
                <a:gd name="T61" fmla="*/ 390 h 216"/>
                <a:gd name="T62" fmla="*/ 229 w 289"/>
                <a:gd name="T63" fmla="*/ 375 h 216"/>
                <a:gd name="T64" fmla="*/ 248 w 289"/>
                <a:gd name="T65" fmla="*/ 354 h 216"/>
                <a:gd name="T66" fmla="*/ 236 w 289"/>
                <a:gd name="T67" fmla="*/ 326 h 216"/>
                <a:gd name="T68" fmla="*/ 243 w 289"/>
                <a:gd name="T69" fmla="*/ 305 h 216"/>
                <a:gd name="T70" fmla="*/ 215 w 289"/>
                <a:gd name="T71" fmla="*/ 295 h 216"/>
                <a:gd name="T72" fmla="*/ 196 w 289"/>
                <a:gd name="T73" fmla="*/ 260 h 216"/>
                <a:gd name="T74" fmla="*/ 175 w 289"/>
                <a:gd name="T75" fmla="*/ 220 h 216"/>
                <a:gd name="T76" fmla="*/ 125 w 289"/>
                <a:gd name="T77" fmla="*/ 196 h 216"/>
                <a:gd name="T78" fmla="*/ 57 w 289"/>
                <a:gd name="T79" fmla="*/ 198 h 216"/>
                <a:gd name="T80" fmla="*/ 57 w 289"/>
                <a:gd name="T81" fmla="*/ 182 h 216"/>
                <a:gd name="T82" fmla="*/ 28 w 289"/>
                <a:gd name="T83" fmla="*/ 156 h 216"/>
                <a:gd name="T84" fmla="*/ 43 w 289"/>
                <a:gd name="T85" fmla="*/ 132 h 216"/>
                <a:gd name="T86" fmla="*/ 76 w 289"/>
                <a:gd name="T87" fmla="*/ 118 h 216"/>
                <a:gd name="T88" fmla="*/ 80 w 289"/>
                <a:gd name="T89" fmla="*/ 102 h 216"/>
                <a:gd name="T90" fmla="*/ 73 w 289"/>
                <a:gd name="T91" fmla="*/ 90 h 216"/>
                <a:gd name="T92" fmla="*/ 97 w 289"/>
                <a:gd name="T93" fmla="*/ 83 h 216"/>
                <a:gd name="T94" fmla="*/ 125 w 289"/>
                <a:gd name="T95" fmla="*/ 54 h 216"/>
                <a:gd name="T96" fmla="*/ 210 w 289"/>
                <a:gd name="T97" fmla="*/ 43 h 216"/>
                <a:gd name="T98" fmla="*/ 248 w 289"/>
                <a:gd name="T99" fmla="*/ 54 h 216"/>
                <a:gd name="T100" fmla="*/ 284 w 289"/>
                <a:gd name="T101" fmla="*/ 35 h 216"/>
                <a:gd name="T102" fmla="*/ 317 w 289"/>
                <a:gd name="T103" fmla="*/ 38 h 216"/>
                <a:gd name="T104" fmla="*/ 329 w 289"/>
                <a:gd name="T105" fmla="*/ 19 h 216"/>
                <a:gd name="T106" fmla="*/ 392 w 289"/>
                <a:gd name="T107" fmla="*/ 5 h 216"/>
                <a:gd name="T108" fmla="*/ 482 w 289"/>
                <a:gd name="T109" fmla="*/ 0 h 216"/>
                <a:gd name="T110" fmla="*/ 548 w 289"/>
                <a:gd name="T111" fmla="*/ 24 h 216"/>
                <a:gd name="T112" fmla="*/ 572 w 289"/>
                <a:gd name="T113" fmla="*/ 40 h 216"/>
                <a:gd name="T114" fmla="*/ 477 w 289"/>
                <a:gd name="T115" fmla="*/ 43 h 21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89" h="216">
                  <a:moveTo>
                    <a:pt x="196" y="22"/>
                  </a:moveTo>
                  <a:cubicBezTo>
                    <a:pt x="196" y="23"/>
                    <a:pt x="198" y="22"/>
                    <a:pt x="198" y="24"/>
                  </a:cubicBezTo>
                  <a:cubicBezTo>
                    <a:pt x="200" y="25"/>
                    <a:pt x="201" y="23"/>
                    <a:pt x="202" y="23"/>
                  </a:cubicBezTo>
                  <a:cubicBezTo>
                    <a:pt x="203" y="23"/>
                    <a:pt x="204" y="24"/>
                    <a:pt x="205" y="24"/>
                  </a:cubicBezTo>
                  <a:cubicBezTo>
                    <a:pt x="206" y="24"/>
                    <a:pt x="206" y="23"/>
                    <a:pt x="207" y="23"/>
                  </a:cubicBezTo>
                  <a:cubicBezTo>
                    <a:pt x="209" y="23"/>
                    <a:pt x="210" y="23"/>
                    <a:pt x="211" y="23"/>
                  </a:cubicBezTo>
                  <a:cubicBezTo>
                    <a:pt x="216" y="22"/>
                    <a:pt x="221" y="20"/>
                    <a:pt x="224" y="22"/>
                  </a:cubicBezTo>
                  <a:cubicBezTo>
                    <a:pt x="223" y="24"/>
                    <a:pt x="218" y="23"/>
                    <a:pt x="217" y="25"/>
                  </a:cubicBezTo>
                  <a:cubicBezTo>
                    <a:pt x="217" y="28"/>
                    <a:pt x="219" y="25"/>
                    <a:pt x="219" y="25"/>
                  </a:cubicBezTo>
                  <a:cubicBezTo>
                    <a:pt x="221" y="25"/>
                    <a:pt x="221" y="27"/>
                    <a:pt x="225" y="25"/>
                  </a:cubicBezTo>
                  <a:cubicBezTo>
                    <a:pt x="226" y="25"/>
                    <a:pt x="227" y="24"/>
                    <a:pt x="227" y="24"/>
                  </a:cubicBezTo>
                  <a:cubicBezTo>
                    <a:pt x="228" y="24"/>
                    <a:pt x="233" y="22"/>
                    <a:pt x="233" y="22"/>
                  </a:cubicBezTo>
                  <a:cubicBezTo>
                    <a:pt x="236" y="25"/>
                    <a:pt x="232" y="21"/>
                    <a:pt x="235" y="20"/>
                  </a:cubicBezTo>
                  <a:cubicBezTo>
                    <a:pt x="235" y="20"/>
                    <a:pt x="238" y="21"/>
                    <a:pt x="238" y="20"/>
                  </a:cubicBezTo>
                  <a:cubicBezTo>
                    <a:pt x="239" y="20"/>
                    <a:pt x="241" y="19"/>
                    <a:pt x="244" y="19"/>
                  </a:cubicBezTo>
                  <a:cubicBezTo>
                    <a:pt x="244" y="21"/>
                    <a:pt x="244" y="23"/>
                    <a:pt x="243" y="23"/>
                  </a:cubicBezTo>
                  <a:cubicBezTo>
                    <a:pt x="242" y="24"/>
                    <a:pt x="241" y="24"/>
                    <a:pt x="240" y="25"/>
                  </a:cubicBezTo>
                  <a:cubicBezTo>
                    <a:pt x="239" y="27"/>
                    <a:pt x="239" y="29"/>
                    <a:pt x="236" y="29"/>
                  </a:cubicBezTo>
                  <a:cubicBezTo>
                    <a:pt x="237" y="32"/>
                    <a:pt x="238" y="28"/>
                    <a:pt x="240" y="29"/>
                  </a:cubicBezTo>
                  <a:cubicBezTo>
                    <a:pt x="242" y="29"/>
                    <a:pt x="241" y="27"/>
                    <a:pt x="242" y="26"/>
                  </a:cubicBezTo>
                  <a:cubicBezTo>
                    <a:pt x="243" y="25"/>
                    <a:pt x="247" y="27"/>
                    <a:pt x="248" y="24"/>
                  </a:cubicBezTo>
                  <a:cubicBezTo>
                    <a:pt x="250" y="28"/>
                    <a:pt x="257" y="22"/>
                    <a:pt x="259" y="25"/>
                  </a:cubicBezTo>
                  <a:cubicBezTo>
                    <a:pt x="260" y="24"/>
                    <a:pt x="262" y="23"/>
                    <a:pt x="263" y="22"/>
                  </a:cubicBezTo>
                  <a:cubicBezTo>
                    <a:pt x="267" y="23"/>
                    <a:pt x="269" y="20"/>
                    <a:pt x="272" y="20"/>
                  </a:cubicBezTo>
                  <a:cubicBezTo>
                    <a:pt x="272" y="20"/>
                    <a:pt x="273" y="22"/>
                    <a:pt x="273" y="22"/>
                  </a:cubicBezTo>
                  <a:cubicBezTo>
                    <a:pt x="274" y="22"/>
                    <a:pt x="279" y="21"/>
                    <a:pt x="279" y="22"/>
                  </a:cubicBezTo>
                  <a:cubicBezTo>
                    <a:pt x="281" y="23"/>
                    <a:pt x="280" y="21"/>
                    <a:pt x="282" y="22"/>
                  </a:cubicBezTo>
                  <a:cubicBezTo>
                    <a:pt x="284" y="22"/>
                    <a:pt x="286" y="24"/>
                    <a:pt x="289" y="24"/>
                  </a:cubicBezTo>
                  <a:cubicBezTo>
                    <a:pt x="289" y="26"/>
                    <a:pt x="287" y="26"/>
                    <a:pt x="286" y="26"/>
                  </a:cubicBezTo>
                  <a:cubicBezTo>
                    <a:pt x="286" y="27"/>
                    <a:pt x="285" y="28"/>
                    <a:pt x="284" y="29"/>
                  </a:cubicBezTo>
                  <a:cubicBezTo>
                    <a:pt x="281" y="30"/>
                    <a:pt x="276" y="30"/>
                    <a:pt x="276" y="33"/>
                  </a:cubicBezTo>
                  <a:cubicBezTo>
                    <a:pt x="273" y="33"/>
                    <a:pt x="269" y="33"/>
                    <a:pt x="268" y="35"/>
                  </a:cubicBezTo>
                  <a:cubicBezTo>
                    <a:pt x="269" y="36"/>
                    <a:pt x="271" y="37"/>
                    <a:pt x="266" y="37"/>
                  </a:cubicBezTo>
                  <a:cubicBezTo>
                    <a:pt x="267" y="38"/>
                    <a:pt x="268" y="38"/>
                    <a:pt x="270" y="38"/>
                  </a:cubicBezTo>
                  <a:cubicBezTo>
                    <a:pt x="268" y="41"/>
                    <a:pt x="262" y="41"/>
                    <a:pt x="262" y="45"/>
                  </a:cubicBezTo>
                  <a:cubicBezTo>
                    <a:pt x="260" y="45"/>
                    <a:pt x="262" y="43"/>
                    <a:pt x="262" y="43"/>
                  </a:cubicBezTo>
                  <a:cubicBezTo>
                    <a:pt x="261" y="42"/>
                    <a:pt x="258" y="45"/>
                    <a:pt x="256" y="45"/>
                  </a:cubicBezTo>
                  <a:cubicBezTo>
                    <a:pt x="256" y="46"/>
                    <a:pt x="257" y="46"/>
                    <a:pt x="258" y="46"/>
                  </a:cubicBezTo>
                  <a:cubicBezTo>
                    <a:pt x="255" y="49"/>
                    <a:pt x="257" y="48"/>
                    <a:pt x="256" y="52"/>
                  </a:cubicBezTo>
                  <a:cubicBezTo>
                    <a:pt x="256" y="53"/>
                    <a:pt x="252" y="54"/>
                    <a:pt x="251" y="55"/>
                  </a:cubicBezTo>
                  <a:cubicBezTo>
                    <a:pt x="251" y="55"/>
                    <a:pt x="252" y="58"/>
                    <a:pt x="251" y="58"/>
                  </a:cubicBezTo>
                  <a:cubicBezTo>
                    <a:pt x="250" y="59"/>
                    <a:pt x="248" y="59"/>
                    <a:pt x="246" y="59"/>
                  </a:cubicBezTo>
                  <a:cubicBezTo>
                    <a:pt x="247" y="61"/>
                    <a:pt x="248" y="61"/>
                    <a:pt x="249" y="63"/>
                  </a:cubicBezTo>
                  <a:cubicBezTo>
                    <a:pt x="249" y="65"/>
                    <a:pt x="252" y="64"/>
                    <a:pt x="253" y="65"/>
                  </a:cubicBezTo>
                  <a:cubicBezTo>
                    <a:pt x="254" y="65"/>
                    <a:pt x="253" y="67"/>
                    <a:pt x="253" y="68"/>
                  </a:cubicBezTo>
                  <a:cubicBezTo>
                    <a:pt x="254" y="68"/>
                    <a:pt x="256" y="68"/>
                    <a:pt x="257" y="69"/>
                  </a:cubicBezTo>
                  <a:cubicBezTo>
                    <a:pt x="257" y="71"/>
                    <a:pt x="258" y="71"/>
                    <a:pt x="258" y="73"/>
                  </a:cubicBezTo>
                  <a:cubicBezTo>
                    <a:pt x="254" y="75"/>
                    <a:pt x="251" y="74"/>
                    <a:pt x="246" y="76"/>
                  </a:cubicBezTo>
                  <a:cubicBezTo>
                    <a:pt x="249" y="79"/>
                    <a:pt x="252" y="82"/>
                    <a:pt x="258" y="82"/>
                  </a:cubicBezTo>
                  <a:cubicBezTo>
                    <a:pt x="258" y="84"/>
                    <a:pt x="259" y="84"/>
                    <a:pt x="260" y="84"/>
                  </a:cubicBezTo>
                  <a:cubicBezTo>
                    <a:pt x="261" y="87"/>
                    <a:pt x="258" y="86"/>
                    <a:pt x="258" y="88"/>
                  </a:cubicBezTo>
                  <a:cubicBezTo>
                    <a:pt x="258" y="89"/>
                    <a:pt x="256" y="90"/>
                    <a:pt x="255" y="90"/>
                  </a:cubicBezTo>
                  <a:cubicBezTo>
                    <a:pt x="253" y="94"/>
                    <a:pt x="259" y="92"/>
                    <a:pt x="258" y="96"/>
                  </a:cubicBezTo>
                  <a:cubicBezTo>
                    <a:pt x="256" y="95"/>
                    <a:pt x="256" y="97"/>
                    <a:pt x="257" y="97"/>
                  </a:cubicBezTo>
                  <a:cubicBezTo>
                    <a:pt x="256" y="100"/>
                    <a:pt x="253" y="96"/>
                    <a:pt x="251" y="97"/>
                  </a:cubicBezTo>
                  <a:cubicBezTo>
                    <a:pt x="249" y="97"/>
                    <a:pt x="250" y="101"/>
                    <a:pt x="248" y="101"/>
                  </a:cubicBezTo>
                  <a:cubicBezTo>
                    <a:pt x="247" y="103"/>
                    <a:pt x="248" y="104"/>
                    <a:pt x="250" y="104"/>
                  </a:cubicBezTo>
                  <a:cubicBezTo>
                    <a:pt x="250" y="106"/>
                    <a:pt x="247" y="105"/>
                    <a:pt x="245" y="105"/>
                  </a:cubicBezTo>
                  <a:cubicBezTo>
                    <a:pt x="242" y="106"/>
                    <a:pt x="239" y="108"/>
                    <a:pt x="236" y="109"/>
                  </a:cubicBezTo>
                  <a:cubicBezTo>
                    <a:pt x="236" y="110"/>
                    <a:pt x="238" y="109"/>
                    <a:pt x="239" y="110"/>
                  </a:cubicBezTo>
                  <a:cubicBezTo>
                    <a:pt x="241" y="111"/>
                    <a:pt x="241" y="115"/>
                    <a:pt x="244" y="113"/>
                  </a:cubicBezTo>
                  <a:cubicBezTo>
                    <a:pt x="245" y="116"/>
                    <a:pt x="242" y="116"/>
                    <a:pt x="242" y="117"/>
                  </a:cubicBezTo>
                  <a:cubicBezTo>
                    <a:pt x="241" y="119"/>
                    <a:pt x="243" y="122"/>
                    <a:pt x="240" y="123"/>
                  </a:cubicBezTo>
                  <a:cubicBezTo>
                    <a:pt x="242" y="128"/>
                    <a:pt x="250" y="126"/>
                    <a:pt x="251" y="131"/>
                  </a:cubicBezTo>
                  <a:cubicBezTo>
                    <a:pt x="249" y="131"/>
                    <a:pt x="247" y="132"/>
                    <a:pt x="246" y="130"/>
                  </a:cubicBezTo>
                  <a:cubicBezTo>
                    <a:pt x="245" y="130"/>
                    <a:pt x="246" y="131"/>
                    <a:pt x="246" y="131"/>
                  </a:cubicBezTo>
                  <a:cubicBezTo>
                    <a:pt x="243" y="135"/>
                    <a:pt x="241" y="134"/>
                    <a:pt x="236" y="133"/>
                  </a:cubicBezTo>
                  <a:cubicBezTo>
                    <a:pt x="237" y="129"/>
                    <a:pt x="230" y="133"/>
                    <a:pt x="232" y="129"/>
                  </a:cubicBezTo>
                  <a:cubicBezTo>
                    <a:pt x="229" y="128"/>
                    <a:pt x="229" y="131"/>
                    <a:pt x="225" y="130"/>
                  </a:cubicBezTo>
                  <a:cubicBezTo>
                    <a:pt x="226" y="131"/>
                    <a:pt x="226" y="132"/>
                    <a:pt x="224" y="132"/>
                  </a:cubicBezTo>
                  <a:cubicBezTo>
                    <a:pt x="224" y="134"/>
                    <a:pt x="231" y="134"/>
                    <a:pt x="225" y="135"/>
                  </a:cubicBezTo>
                  <a:cubicBezTo>
                    <a:pt x="226" y="137"/>
                    <a:pt x="229" y="136"/>
                    <a:pt x="231" y="136"/>
                  </a:cubicBezTo>
                  <a:cubicBezTo>
                    <a:pt x="234" y="136"/>
                    <a:pt x="237" y="138"/>
                    <a:pt x="240" y="137"/>
                  </a:cubicBezTo>
                  <a:cubicBezTo>
                    <a:pt x="238" y="141"/>
                    <a:pt x="235" y="144"/>
                    <a:pt x="232" y="146"/>
                  </a:cubicBezTo>
                  <a:cubicBezTo>
                    <a:pt x="229" y="146"/>
                    <a:pt x="227" y="147"/>
                    <a:pt x="225" y="148"/>
                  </a:cubicBezTo>
                  <a:cubicBezTo>
                    <a:pt x="225" y="148"/>
                    <a:pt x="223" y="147"/>
                    <a:pt x="223" y="148"/>
                  </a:cubicBezTo>
                  <a:cubicBezTo>
                    <a:pt x="222" y="149"/>
                    <a:pt x="222" y="148"/>
                    <a:pt x="220" y="148"/>
                  </a:cubicBezTo>
                  <a:cubicBezTo>
                    <a:pt x="217" y="148"/>
                    <a:pt x="214" y="150"/>
                    <a:pt x="210" y="150"/>
                  </a:cubicBezTo>
                  <a:cubicBezTo>
                    <a:pt x="208" y="150"/>
                    <a:pt x="210" y="151"/>
                    <a:pt x="210" y="151"/>
                  </a:cubicBezTo>
                  <a:cubicBezTo>
                    <a:pt x="208" y="154"/>
                    <a:pt x="208" y="152"/>
                    <a:pt x="204" y="152"/>
                  </a:cubicBezTo>
                  <a:cubicBezTo>
                    <a:pt x="204" y="153"/>
                    <a:pt x="205" y="153"/>
                    <a:pt x="206" y="154"/>
                  </a:cubicBezTo>
                  <a:cubicBezTo>
                    <a:pt x="206" y="155"/>
                    <a:pt x="198" y="156"/>
                    <a:pt x="199" y="152"/>
                  </a:cubicBezTo>
                  <a:cubicBezTo>
                    <a:pt x="198" y="153"/>
                    <a:pt x="195" y="153"/>
                    <a:pt x="195" y="154"/>
                  </a:cubicBezTo>
                  <a:cubicBezTo>
                    <a:pt x="194" y="155"/>
                    <a:pt x="195" y="157"/>
                    <a:pt x="195" y="158"/>
                  </a:cubicBezTo>
                  <a:cubicBezTo>
                    <a:pt x="195" y="158"/>
                    <a:pt x="191" y="157"/>
                    <a:pt x="191" y="158"/>
                  </a:cubicBezTo>
                  <a:cubicBezTo>
                    <a:pt x="191" y="159"/>
                    <a:pt x="193" y="160"/>
                    <a:pt x="192" y="162"/>
                  </a:cubicBezTo>
                  <a:cubicBezTo>
                    <a:pt x="191" y="163"/>
                    <a:pt x="190" y="162"/>
                    <a:pt x="189" y="162"/>
                  </a:cubicBezTo>
                  <a:cubicBezTo>
                    <a:pt x="189" y="163"/>
                    <a:pt x="189" y="164"/>
                    <a:pt x="189" y="165"/>
                  </a:cubicBezTo>
                  <a:cubicBezTo>
                    <a:pt x="188" y="165"/>
                    <a:pt x="187" y="165"/>
                    <a:pt x="186" y="165"/>
                  </a:cubicBezTo>
                  <a:cubicBezTo>
                    <a:pt x="185" y="166"/>
                    <a:pt x="186" y="167"/>
                    <a:pt x="185" y="168"/>
                  </a:cubicBezTo>
                  <a:cubicBezTo>
                    <a:pt x="183" y="168"/>
                    <a:pt x="178" y="167"/>
                    <a:pt x="179" y="171"/>
                  </a:cubicBezTo>
                  <a:cubicBezTo>
                    <a:pt x="174" y="172"/>
                    <a:pt x="169" y="173"/>
                    <a:pt x="163" y="172"/>
                  </a:cubicBezTo>
                  <a:cubicBezTo>
                    <a:pt x="160" y="174"/>
                    <a:pt x="159" y="180"/>
                    <a:pt x="156" y="177"/>
                  </a:cubicBezTo>
                  <a:cubicBezTo>
                    <a:pt x="156" y="178"/>
                    <a:pt x="157" y="179"/>
                    <a:pt x="157" y="181"/>
                  </a:cubicBezTo>
                  <a:cubicBezTo>
                    <a:pt x="157" y="181"/>
                    <a:pt x="155" y="180"/>
                    <a:pt x="155" y="181"/>
                  </a:cubicBezTo>
                  <a:cubicBezTo>
                    <a:pt x="154" y="181"/>
                    <a:pt x="156" y="182"/>
                    <a:pt x="156" y="183"/>
                  </a:cubicBezTo>
                  <a:cubicBezTo>
                    <a:pt x="156" y="183"/>
                    <a:pt x="155" y="183"/>
                    <a:pt x="155" y="184"/>
                  </a:cubicBezTo>
                  <a:cubicBezTo>
                    <a:pt x="154" y="185"/>
                    <a:pt x="151" y="188"/>
                    <a:pt x="153" y="189"/>
                  </a:cubicBezTo>
                  <a:cubicBezTo>
                    <a:pt x="154" y="190"/>
                    <a:pt x="152" y="189"/>
                    <a:pt x="151" y="190"/>
                  </a:cubicBezTo>
                  <a:cubicBezTo>
                    <a:pt x="150" y="190"/>
                    <a:pt x="149" y="192"/>
                    <a:pt x="149" y="192"/>
                  </a:cubicBezTo>
                  <a:cubicBezTo>
                    <a:pt x="148" y="193"/>
                    <a:pt x="149" y="194"/>
                    <a:pt x="149" y="195"/>
                  </a:cubicBezTo>
                  <a:cubicBezTo>
                    <a:pt x="147" y="196"/>
                    <a:pt x="148" y="197"/>
                    <a:pt x="147" y="199"/>
                  </a:cubicBezTo>
                  <a:cubicBezTo>
                    <a:pt x="147" y="200"/>
                    <a:pt x="145" y="199"/>
                    <a:pt x="145" y="199"/>
                  </a:cubicBezTo>
                  <a:cubicBezTo>
                    <a:pt x="145" y="200"/>
                    <a:pt x="146" y="201"/>
                    <a:pt x="146" y="202"/>
                  </a:cubicBezTo>
                  <a:cubicBezTo>
                    <a:pt x="147" y="204"/>
                    <a:pt x="145" y="204"/>
                    <a:pt x="145" y="205"/>
                  </a:cubicBezTo>
                  <a:cubicBezTo>
                    <a:pt x="145" y="206"/>
                    <a:pt x="146" y="208"/>
                    <a:pt x="146" y="208"/>
                  </a:cubicBezTo>
                  <a:cubicBezTo>
                    <a:pt x="145" y="212"/>
                    <a:pt x="143" y="213"/>
                    <a:pt x="139" y="216"/>
                  </a:cubicBezTo>
                  <a:cubicBezTo>
                    <a:pt x="135" y="215"/>
                    <a:pt x="133" y="213"/>
                    <a:pt x="131" y="211"/>
                  </a:cubicBezTo>
                  <a:cubicBezTo>
                    <a:pt x="127" y="215"/>
                    <a:pt x="121" y="209"/>
                    <a:pt x="122" y="209"/>
                  </a:cubicBezTo>
                  <a:cubicBezTo>
                    <a:pt x="121" y="208"/>
                    <a:pt x="120" y="211"/>
                    <a:pt x="120" y="211"/>
                  </a:cubicBezTo>
                  <a:cubicBezTo>
                    <a:pt x="119" y="210"/>
                    <a:pt x="119" y="209"/>
                    <a:pt x="118" y="208"/>
                  </a:cubicBezTo>
                  <a:cubicBezTo>
                    <a:pt x="117" y="206"/>
                    <a:pt x="114" y="206"/>
                    <a:pt x="114" y="203"/>
                  </a:cubicBezTo>
                  <a:cubicBezTo>
                    <a:pt x="113" y="201"/>
                    <a:pt x="111" y="201"/>
                    <a:pt x="110" y="199"/>
                  </a:cubicBezTo>
                  <a:cubicBezTo>
                    <a:pt x="110" y="198"/>
                    <a:pt x="111" y="199"/>
                    <a:pt x="112" y="198"/>
                  </a:cubicBezTo>
                  <a:cubicBezTo>
                    <a:pt x="112" y="195"/>
                    <a:pt x="109" y="196"/>
                    <a:pt x="107" y="195"/>
                  </a:cubicBezTo>
                  <a:cubicBezTo>
                    <a:pt x="106" y="194"/>
                    <a:pt x="107" y="192"/>
                    <a:pt x="105" y="191"/>
                  </a:cubicBezTo>
                  <a:cubicBezTo>
                    <a:pt x="103" y="194"/>
                    <a:pt x="105" y="189"/>
                    <a:pt x="105" y="190"/>
                  </a:cubicBezTo>
                  <a:cubicBezTo>
                    <a:pt x="105" y="188"/>
                    <a:pt x="103" y="190"/>
                    <a:pt x="103" y="189"/>
                  </a:cubicBezTo>
                  <a:cubicBezTo>
                    <a:pt x="102" y="188"/>
                    <a:pt x="104" y="185"/>
                    <a:pt x="102" y="185"/>
                  </a:cubicBezTo>
                  <a:cubicBezTo>
                    <a:pt x="99" y="185"/>
                    <a:pt x="101" y="180"/>
                    <a:pt x="99" y="183"/>
                  </a:cubicBezTo>
                  <a:cubicBezTo>
                    <a:pt x="98" y="182"/>
                    <a:pt x="98" y="180"/>
                    <a:pt x="96" y="181"/>
                  </a:cubicBezTo>
                  <a:cubicBezTo>
                    <a:pt x="96" y="179"/>
                    <a:pt x="98" y="179"/>
                    <a:pt x="98" y="177"/>
                  </a:cubicBezTo>
                  <a:cubicBezTo>
                    <a:pt x="98" y="175"/>
                    <a:pt x="95" y="176"/>
                    <a:pt x="93" y="176"/>
                  </a:cubicBezTo>
                  <a:cubicBezTo>
                    <a:pt x="92" y="171"/>
                    <a:pt x="93" y="169"/>
                    <a:pt x="94" y="165"/>
                  </a:cubicBezTo>
                  <a:cubicBezTo>
                    <a:pt x="92" y="164"/>
                    <a:pt x="97" y="162"/>
                    <a:pt x="92" y="162"/>
                  </a:cubicBezTo>
                  <a:cubicBezTo>
                    <a:pt x="92" y="160"/>
                    <a:pt x="94" y="161"/>
                    <a:pt x="94" y="161"/>
                  </a:cubicBezTo>
                  <a:cubicBezTo>
                    <a:pt x="95" y="160"/>
                    <a:pt x="94" y="158"/>
                    <a:pt x="94" y="158"/>
                  </a:cubicBezTo>
                  <a:cubicBezTo>
                    <a:pt x="95" y="158"/>
                    <a:pt x="96" y="160"/>
                    <a:pt x="97" y="159"/>
                  </a:cubicBezTo>
                  <a:cubicBezTo>
                    <a:pt x="97" y="157"/>
                    <a:pt x="97" y="155"/>
                    <a:pt x="97" y="152"/>
                  </a:cubicBezTo>
                  <a:cubicBezTo>
                    <a:pt x="99" y="152"/>
                    <a:pt x="100" y="151"/>
                    <a:pt x="100" y="150"/>
                  </a:cubicBezTo>
                  <a:cubicBezTo>
                    <a:pt x="101" y="150"/>
                    <a:pt x="101" y="151"/>
                    <a:pt x="102" y="152"/>
                  </a:cubicBezTo>
                  <a:cubicBezTo>
                    <a:pt x="103" y="152"/>
                    <a:pt x="103" y="150"/>
                    <a:pt x="105" y="150"/>
                  </a:cubicBezTo>
                  <a:cubicBezTo>
                    <a:pt x="106" y="149"/>
                    <a:pt x="104" y="148"/>
                    <a:pt x="104" y="148"/>
                  </a:cubicBezTo>
                  <a:cubicBezTo>
                    <a:pt x="104" y="146"/>
                    <a:pt x="107" y="146"/>
                    <a:pt x="107" y="145"/>
                  </a:cubicBezTo>
                  <a:cubicBezTo>
                    <a:pt x="108" y="143"/>
                    <a:pt x="104" y="142"/>
                    <a:pt x="106" y="139"/>
                  </a:cubicBezTo>
                  <a:cubicBezTo>
                    <a:pt x="101" y="142"/>
                    <a:pt x="108" y="137"/>
                    <a:pt x="100" y="138"/>
                  </a:cubicBezTo>
                  <a:cubicBezTo>
                    <a:pt x="100" y="134"/>
                    <a:pt x="104" y="135"/>
                    <a:pt x="107" y="135"/>
                  </a:cubicBezTo>
                  <a:cubicBezTo>
                    <a:pt x="107" y="133"/>
                    <a:pt x="105" y="134"/>
                    <a:pt x="105" y="132"/>
                  </a:cubicBezTo>
                  <a:cubicBezTo>
                    <a:pt x="105" y="131"/>
                    <a:pt x="103" y="132"/>
                    <a:pt x="103" y="131"/>
                  </a:cubicBezTo>
                  <a:cubicBezTo>
                    <a:pt x="102" y="131"/>
                    <a:pt x="103" y="129"/>
                    <a:pt x="103" y="129"/>
                  </a:cubicBezTo>
                  <a:cubicBezTo>
                    <a:pt x="102" y="128"/>
                    <a:pt x="100" y="126"/>
                    <a:pt x="99" y="126"/>
                  </a:cubicBezTo>
                  <a:cubicBezTo>
                    <a:pt x="98" y="126"/>
                    <a:pt x="97" y="123"/>
                    <a:pt x="96" y="122"/>
                  </a:cubicBezTo>
                  <a:cubicBezTo>
                    <a:pt x="94" y="123"/>
                    <a:pt x="93" y="125"/>
                    <a:pt x="92" y="122"/>
                  </a:cubicBezTo>
                  <a:cubicBezTo>
                    <a:pt x="91" y="122"/>
                    <a:pt x="91" y="124"/>
                    <a:pt x="91" y="125"/>
                  </a:cubicBezTo>
                  <a:cubicBezTo>
                    <a:pt x="89" y="125"/>
                    <a:pt x="87" y="125"/>
                    <a:pt x="85" y="125"/>
                  </a:cubicBezTo>
                  <a:cubicBezTo>
                    <a:pt x="81" y="120"/>
                    <a:pt x="84" y="117"/>
                    <a:pt x="85" y="111"/>
                  </a:cubicBezTo>
                  <a:cubicBezTo>
                    <a:pt x="84" y="110"/>
                    <a:pt x="84" y="109"/>
                    <a:pt x="84" y="108"/>
                  </a:cubicBezTo>
                  <a:cubicBezTo>
                    <a:pt x="83" y="108"/>
                    <a:pt x="83" y="109"/>
                    <a:pt x="83" y="110"/>
                  </a:cubicBezTo>
                  <a:cubicBezTo>
                    <a:pt x="80" y="110"/>
                    <a:pt x="84" y="103"/>
                    <a:pt x="79" y="105"/>
                  </a:cubicBezTo>
                  <a:cubicBezTo>
                    <a:pt x="81" y="103"/>
                    <a:pt x="81" y="102"/>
                    <a:pt x="79" y="101"/>
                  </a:cubicBezTo>
                  <a:cubicBezTo>
                    <a:pt x="79" y="99"/>
                    <a:pt x="77" y="100"/>
                    <a:pt x="76" y="99"/>
                  </a:cubicBezTo>
                  <a:cubicBezTo>
                    <a:pt x="75" y="97"/>
                    <a:pt x="75" y="95"/>
                    <a:pt x="74" y="93"/>
                  </a:cubicBezTo>
                  <a:cubicBezTo>
                    <a:pt x="74" y="92"/>
                    <a:pt x="71" y="92"/>
                    <a:pt x="72" y="89"/>
                  </a:cubicBezTo>
                  <a:cubicBezTo>
                    <a:pt x="70" y="90"/>
                    <a:pt x="69" y="88"/>
                    <a:pt x="69" y="88"/>
                  </a:cubicBezTo>
                  <a:cubicBezTo>
                    <a:pt x="68" y="87"/>
                    <a:pt x="66" y="88"/>
                    <a:pt x="66" y="88"/>
                  </a:cubicBezTo>
                  <a:cubicBezTo>
                    <a:pt x="65" y="86"/>
                    <a:pt x="56" y="87"/>
                    <a:pt x="53" y="83"/>
                  </a:cubicBezTo>
                  <a:cubicBezTo>
                    <a:pt x="49" y="85"/>
                    <a:pt x="39" y="80"/>
                    <a:pt x="37" y="83"/>
                  </a:cubicBezTo>
                  <a:cubicBezTo>
                    <a:pt x="35" y="85"/>
                    <a:pt x="35" y="83"/>
                    <a:pt x="33" y="83"/>
                  </a:cubicBezTo>
                  <a:cubicBezTo>
                    <a:pt x="30" y="83"/>
                    <a:pt x="28" y="85"/>
                    <a:pt x="25" y="85"/>
                  </a:cubicBezTo>
                  <a:cubicBezTo>
                    <a:pt x="25" y="85"/>
                    <a:pt x="24" y="84"/>
                    <a:pt x="24" y="84"/>
                  </a:cubicBezTo>
                  <a:cubicBezTo>
                    <a:pt x="23" y="84"/>
                    <a:pt x="21" y="84"/>
                    <a:pt x="20" y="84"/>
                  </a:cubicBezTo>
                  <a:cubicBezTo>
                    <a:pt x="20" y="82"/>
                    <a:pt x="19" y="81"/>
                    <a:pt x="18" y="81"/>
                  </a:cubicBezTo>
                  <a:cubicBezTo>
                    <a:pt x="18" y="79"/>
                    <a:pt x="21" y="80"/>
                    <a:pt x="21" y="79"/>
                  </a:cubicBezTo>
                  <a:cubicBezTo>
                    <a:pt x="22" y="79"/>
                    <a:pt x="18" y="76"/>
                    <a:pt x="24" y="77"/>
                  </a:cubicBezTo>
                  <a:cubicBezTo>
                    <a:pt x="22" y="74"/>
                    <a:pt x="13" y="78"/>
                    <a:pt x="11" y="75"/>
                  </a:cubicBezTo>
                  <a:cubicBezTo>
                    <a:pt x="13" y="69"/>
                    <a:pt x="21" y="75"/>
                    <a:pt x="25" y="70"/>
                  </a:cubicBezTo>
                  <a:cubicBezTo>
                    <a:pt x="23" y="67"/>
                    <a:pt x="15" y="69"/>
                    <a:pt x="12" y="70"/>
                  </a:cubicBezTo>
                  <a:cubicBezTo>
                    <a:pt x="11" y="68"/>
                    <a:pt x="12" y="68"/>
                    <a:pt x="12" y="66"/>
                  </a:cubicBezTo>
                  <a:cubicBezTo>
                    <a:pt x="11" y="66"/>
                    <a:pt x="11" y="67"/>
                    <a:pt x="11" y="68"/>
                  </a:cubicBezTo>
                  <a:cubicBezTo>
                    <a:pt x="10" y="68"/>
                    <a:pt x="10" y="66"/>
                    <a:pt x="10" y="65"/>
                  </a:cubicBezTo>
                  <a:cubicBezTo>
                    <a:pt x="5" y="66"/>
                    <a:pt x="3" y="64"/>
                    <a:pt x="0" y="63"/>
                  </a:cubicBezTo>
                  <a:cubicBezTo>
                    <a:pt x="3" y="55"/>
                    <a:pt x="12" y="57"/>
                    <a:pt x="18" y="56"/>
                  </a:cubicBezTo>
                  <a:cubicBezTo>
                    <a:pt x="20" y="55"/>
                    <a:pt x="19" y="56"/>
                    <a:pt x="20" y="55"/>
                  </a:cubicBezTo>
                  <a:cubicBezTo>
                    <a:pt x="20" y="55"/>
                    <a:pt x="22" y="53"/>
                    <a:pt x="21" y="53"/>
                  </a:cubicBezTo>
                  <a:cubicBezTo>
                    <a:pt x="25" y="52"/>
                    <a:pt x="29" y="53"/>
                    <a:pt x="31" y="52"/>
                  </a:cubicBezTo>
                  <a:cubicBezTo>
                    <a:pt x="32" y="52"/>
                    <a:pt x="31" y="51"/>
                    <a:pt x="32" y="50"/>
                  </a:cubicBezTo>
                  <a:cubicBezTo>
                    <a:pt x="33" y="49"/>
                    <a:pt x="35" y="49"/>
                    <a:pt x="36" y="49"/>
                  </a:cubicBezTo>
                  <a:cubicBezTo>
                    <a:pt x="37" y="48"/>
                    <a:pt x="37" y="47"/>
                    <a:pt x="39" y="45"/>
                  </a:cubicBezTo>
                  <a:cubicBezTo>
                    <a:pt x="41" y="41"/>
                    <a:pt x="35" y="44"/>
                    <a:pt x="37" y="40"/>
                  </a:cubicBezTo>
                  <a:cubicBezTo>
                    <a:pt x="34" y="39"/>
                    <a:pt x="35" y="43"/>
                    <a:pt x="34" y="43"/>
                  </a:cubicBezTo>
                  <a:cubicBezTo>
                    <a:pt x="34" y="43"/>
                    <a:pt x="28" y="40"/>
                    <a:pt x="25" y="42"/>
                  </a:cubicBezTo>
                  <a:cubicBezTo>
                    <a:pt x="24" y="39"/>
                    <a:pt x="28" y="40"/>
                    <a:pt x="29" y="39"/>
                  </a:cubicBezTo>
                  <a:cubicBezTo>
                    <a:pt x="29" y="39"/>
                    <a:pt x="28" y="38"/>
                    <a:pt x="29" y="38"/>
                  </a:cubicBezTo>
                  <a:cubicBezTo>
                    <a:pt x="29" y="38"/>
                    <a:pt x="31" y="39"/>
                    <a:pt x="31" y="38"/>
                  </a:cubicBezTo>
                  <a:cubicBezTo>
                    <a:pt x="31" y="38"/>
                    <a:pt x="32" y="36"/>
                    <a:pt x="32" y="36"/>
                  </a:cubicBezTo>
                  <a:cubicBezTo>
                    <a:pt x="33" y="35"/>
                    <a:pt x="33" y="37"/>
                    <a:pt x="33" y="37"/>
                  </a:cubicBezTo>
                  <a:cubicBezTo>
                    <a:pt x="34" y="37"/>
                    <a:pt x="37" y="36"/>
                    <a:pt x="37" y="33"/>
                  </a:cubicBezTo>
                  <a:cubicBezTo>
                    <a:pt x="39" y="33"/>
                    <a:pt x="39" y="35"/>
                    <a:pt x="41" y="35"/>
                  </a:cubicBezTo>
                  <a:cubicBezTo>
                    <a:pt x="43" y="35"/>
                    <a:pt x="42" y="33"/>
                    <a:pt x="41" y="33"/>
                  </a:cubicBezTo>
                  <a:cubicBezTo>
                    <a:pt x="42" y="32"/>
                    <a:pt x="44" y="32"/>
                    <a:pt x="44" y="30"/>
                  </a:cubicBezTo>
                  <a:cubicBezTo>
                    <a:pt x="47" y="30"/>
                    <a:pt x="49" y="30"/>
                    <a:pt x="52" y="30"/>
                  </a:cubicBezTo>
                  <a:cubicBezTo>
                    <a:pt x="55" y="30"/>
                    <a:pt x="53" y="25"/>
                    <a:pt x="53" y="23"/>
                  </a:cubicBezTo>
                  <a:cubicBezTo>
                    <a:pt x="57" y="24"/>
                    <a:pt x="61" y="25"/>
                    <a:pt x="65" y="23"/>
                  </a:cubicBezTo>
                  <a:cubicBezTo>
                    <a:pt x="65" y="22"/>
                    <a:pt x="64" y="22"/>
                    <a:pt x="63" y="22"/>
                  </a:cubicBezTo>
                  <a:cubicBezTo>
                    <a:pt x="64" y="20"/>
                    <a:pt x="68" y="21"/>
                    <a:pt x="70" y="19"/>
                  </a:cubicBezTo>
                  <a:cubicBezTo>
                    <a:pt x="73" y="17"/>
                    <a:pt x="82" y="19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6" y="17"/>
                    <a:pt x="98" y="18"/>
                    <a:pt x="100" y="17"/>
                  </a:cubicBezTo>
                  <a:cubicBezTo>
                    <a:pt x="100" y="18"/>
                    <a:pt x="101" y="21"/>
                    <a:pt x="102" y="20"/>
                  </a:cubicBezTo>
                  <a:cubicBezTo>
                    <a:pt x="103" y="18"/>
                    <a:pt x="102" y="20"/>
                    <a:pt x="105" y="23"/>
                  </a:cubicBezTo>
                  <a:cubicBezTo>
                    <a:pt x="107" y="22"/>
                    <a:pt x="103" y="19"/>
                    <a:pt x="109" y="20"/>
                  </a:cubicBezTo>
                  <a:cubicBezTo>
                    <a:pt x="107" y="18"/>
                    <a:pt x="110" y="16"/>
                    <a:pt x="105" y="16"/>
                  </a:cubicBezTo>
                  <a:cubicBezTo>
                    <a:pt x="106" y="13"/>
                    <a:pt x="114" y="10"/>
                    <a:pt x="114" y="15"/>
                  </a:cubicBezTo>
                  <a:cubicBezTo>
                    <a:pt x="118" y="15"/>
                    <a:pt x="118" y="13"/>
                    <a:pt x="120" y="15"/>
                  </a:cubicBezTo>
                  <a:cubicBezTo>
                    <a:pt x="122" y="15"/>
                    <a:pt x="123" y="16"/>
                    <a:pt x="124" y="17"/>
                  </a:cubicBezTo>
                  <a:cubicBezTo>
                    <a:pt x="125" y="18"/>
                    <a:pt x="129" y="18"/>
                    <a:pt x="133" y="19"/>
                  </a:cubicBezTo>
                  <a:cubicBezTo>
                    <a:pt x="133" y="18"/>
                    <a:pt x="132" y="18"/>
                    <a:pt x="131" y="18"/>
                  </a:cubicBezTo>
                  <a:cubicBezTo>
                    <a:pt x="131" y="17"/>
                    <a:pt x="132" y="16"/>
                    <a:pt x="134" y="16"/>
                  </a:cubicBezTo>
                  <a:cubicBezTo>
                    <a:pt x="132" y="13"/>
                    <a:pt x="128" y="13"/>
                    <a:pt x="124" y="12"/>
                  </a:cubicBezTo>
                  <a:cubicBezTo>
                    <a:pt x="124" y="9"/>
                    <a:pt x="129" y="10"/>
                    <a:pt x="132" y="10"/>
                  </a:cubicBezTo>
                  <a:cubicBezTo>
                    <a:pt x="133" y="7"/>
                    <a:pt x="130" y="8"/>
                    <a:pt x="129" y="8"/>
                  </a:cubicBezTo>
                  <a:cubicBezTo>
                    <a:pt x="131" y="3"/>
                    <a:pt x="136" y="7"/>
                    <a:pt x="139" y="8"/>
                  </a:cubicBezTo>
                  <a:cubicBezTo>
                    <a:pt x="141" y="8"/>
                    <a:pt x="142" y="6"/>
                    <a:pt x="144" y="6"/>
                  </a:cubicBezTo>
                  <a:cubicBezTo>
                    <a:pt x="150" y="7"/>
                    <a:pt x="154" y="9"/>
                    <a:pt x="158" y="6"/>
                  </a:cubicBezTo>
                  <a:cubicBezTo>
                    <a:pt x="160" y="5"/>
                    <a:pt x="162" y="6"/>
                    <a:pt x="165" y="5"/>
                  </a:cubicBezTo>
                  <a:cubicBezTo>
                    <a:pt x="166" y="5"/>
                    <a:pt x="166" y="3"/>
                    <a:pt x="166" y="2"/>
                  </a:cubicBezTo>
                  <a:cubicBezTo>
                    <a:pt x="168" y="1"/>
                    <a:pt x="170" y="2"/>
                    <a:pt x="172" y="2"/>
                  </a:cubicBezTo>
                  <a:cubicBezTo>
                    <a:pt x="174" y="1"/>
                    <a:pt x="174" y="0"/>
                    <a:pt x="176" y="0"/>
                  </a:cubicBezTo>
                  <a:cubicBezTo>
                    <a:pt x="178" y="0"/>
                    <a:pt x="181" y="2"/>
                    <a:pt x="186" y="2"/>
                  </a:cubicBezTo>
                  <a:cubicBezTo>
                    <a:pt x="190" y="1"/>
                    <a:pt x="197" y="0"/>
                    <a:pt x="204" y="0"/>
                  </a:cubicBezTo>
                  <a:cubicBezTo>
                    <a:pt x="206" y="1"/>
                    <a:pt x="206" y="1"/>
                    <a:pt x="207" y="2"/>
                  </a:cubicBezTo>
                  <a:cubicBezTo>
                    <a:pt x="214" y="3"/>
                    <a:pt x="220" y="1"/>
                    <a:pt x="220" y="6"/>
                  </a:cubicBezTo>
                  <a:cubicBezTo>
                    <a:pt x="224" y="7"/>
                    <a:pt x="223" y="5"/>
                    <a:pt x="226" y="5"/>
                  </a:cubicBezTo>
                  <a:cubicBezTo>
                    <a:pt x="226" y="9"/>
                    <a:pt x="231" y="8"/>
                    <a:pt x="232" y="10"/>
                  </a:cubicBezTo>
                  <a:cubicBezTo>
                    <a:pt x="236" y="11"/>
                    <a:pt x="235" y="8"/>
                    <a:pt x="238" y="9"/>
                  </a:cubicBezTo>
                  <a:cubicBezTo>
                    <a:pt x="237" y="13"/>
                    <a:pt x="243" y="10"/>
                    <a:pt x="245" y="11"/>
                  </a:cubicBezTo>
                  <a:cubicBezTo>
                    <a:pt x="243" y="13"/>
                    <a:pt x="243" y="12"/>
                    <a:pt x="244" y="16"/>
                  </a:cubicBezTo>
                  <a:cubicBezTo>
                    <a:pt x="243" y="14"/>
                    <a:pt x="242" y="15"/>
                    <a:pt x="242" y="17"/>
                  </a:cubicBezTo>
                  <a:cubicBezTo>
                    <a:pt x="229" y="18"/>
                    <a:pt x="214" y="18"/>
                    <a:pt x="205" y="19"/>
                  </a:cubicBezTo>
                  <a:cubicBezTo>
                    <a:pt x="204" y="19"/>
                    <a:pt x="204" y="20"/>
                    <a:pt x="204" y="20"/>
                  </a:cubicBezTo>
                  <a:cubicBezTo>
                    <a:pt x="203" y="20"/>
                    <a:pt x="203" y="19"/>
                    <a:pt x="204" y="19"/>
                  </a:cubicBezTo>
                  <a:cubicBezTo>
                    <a:pt x="204" y="19"/>
                    <a:pt x="202" y="18"/>
                    <a:pt x="202" y="18"/>
                  </a:cubicBezTo>
                  <a:cubicBezTo>
                    <a:pt x="201" y="18"/>
                    <a:pt x="202" y="20"/>
                    <a:pt x="202" y="20"/>
                  </a:cubicBezTo>
                  <a:cubicBezTo>
                    <a:pt x="199" y="21"/>
                    <a:pt x="197" y="20"/>
                    <a:pt x="196" y="2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8" name="Freeform 83"/>
            <p:cNvSpPr/>
            <p:nvPr/>
          </p:nvSpPr>
          <p:spPr bwMode="auto">
            <a:xfrm>
              <a:off x="9120032" y="1065921"/>
              <a:ext cx="804241" cy="433053"/>
            </a:xfrm>
            <a:custGeom>
              <a:avLst/>
              <a:gdLst>
                <a:gd name="T0" fmla="*/ 314 w 143"/>
                <a:gd name="T1" fmla="*/ 17 h 77"/>
                <a:gd name="T2" fmla="*/ 333 w 143"/>
                <a:gd name="T3" fmla="*/ 28 h 77"/>
                <a:gd name="T4" fmla="*/ 326 w 143"/>
                <a:gd name="T5" fmla="*/ 33 h 77"/>
                <a:gd name="T6" fmla="*/ 312 w 143"/>
                <a:gd name="T7" fmla="*/ 40 h 77"/>
                <a:gd name="T8" fmla="*/ 272 w 143"/>
                <a:gd name="T9" fmla="*/ 47 h 77"/>
                <a:gd name="T10" fmla="*/ 288 w 143"/>
                <a:gd name="T11" fmla="*/ 54 h 77"/>
                <a:gd name="T12" fmla="*/ 255 w 143"/>
                <a:gd name="T13" fmla="*/ 69 h 77"/>
                <a:gd name="T14" fmla="*/ 246 w 143"/>
                <a:gd name="T15" fmla="*/ 73 h 77"/>
                <a:gd name="T16" fmla="*/ 229 w 143"/>
                <a:gd name="T17" fmla="*/ 80 h 77"/>
                <a:gd name="T18" fmla="*/ 201 w 143"/>
                <a:gd name="T19" fmla="*/ 92 h 77"/>
                <a:gd name="T20" fmla="*/ 191 w 143"/>
                <a:gd name="T21" fmla="*/ 102 h 77"/>
                <a:gd name="T22" fmla="*/ 173 w 143"/>
                <a:gd name="T23" fmla="*/ 104 h 77"/>
                <a:gd name="T24" fmla="*/ 184 w 143"/>
                <a:gd name="T25" fmla="*/ 121 h 77"/>
                <a:gd name="T26" fmla="*/ 163 w 143"/>
                <a:gd name="T27" fmla="*/ 135 h 77"/>
                <a:gd name="T28" fmla="*/ 151 w 143"/>
                <a:gd name="T29" fmla="*/ 142 h 77"/>
                <a:gd name="T30" fmla="*/ 125 w 143"/>
                <a:gd name="T31" fmla="*/ 158 h 77"/>
                <a:gd name="T32" fmla="*/ 132 w 143"/>
                <a:gd name="T33" fmla="*/ 173 h 77"/>
                <a:gd name="T34" fmla="*/ 111 w 143"/>
                <a:gd name="T35" fmla="*/ 180 h 77"/>
                <a:gd name="T36" fmla="*/ 69 w 143"/>
                <a:gd name="T37" fmla="*/ 170 h 77"/>
                <a:gd name="T38" fmla="*/ 57 w 143"/>
                <a:gd name="T39" fmla="*/ 173 h 77"/>
                <a:gd name="T40" fmla="*/ 35 w 143"/>
                <a:gd name="T41" fmla="*/ 158 h 77"/>
                <a:gd name="T42" fmla="*/ 57 w 143"/>
                <a:gd name="T43" fmla="*/ 142 h 77"/>
                <a:gd name="T44" fmla="*/ 78 w 143"/>
                <a:gd name="T45" fmla="*/ 142 h 77"/>
                <a:gd name="T46" fmla="*/ 38 w 143"/>
                <a:gd name="T47" fmla="*/ 135 h 77"/>
                <a:gd name="T48" fmla="*/ 61 w 143"/>
                <a:gd name="T49" fmla="*/ 118 h 77"/>
                <a:gd name="T50" fmla="*/ 80 w 143"/>
                <a:gd name="T51" fmla="*/ 118 h 77"/>
                <a:gd name="T52" fmla="*/ 80 w 143"/>
                <a:gd name="T53" fmla="*/ 106 h 77"/>
                <a:gd name="T54" fmla="*/ 76 w 143"/>
                <a:gd name="T55" fmla="*/ 92 h 77"/>
                <a:gd name="T56" fmla="*/ 61 w 143"/>
                <a:gd name="T57" fmla="*/ 87 h 77"/>
                <a:gd name="T58" fmla="*/ 92 w 143"/>
                <a:gd name="T59" fmla="*/ 85 h 77"/>
                <a:gd name="T60" fmla="*/ 104 w 143"/>
                <a:gd name="T61" fmla="*/ 78 h 77"/>
                <a:gd name="T62" fmla="*/ 125 w 143"/>
                <a:gd name="T63" fmla="*/ 61 h 77"/>
                <a:gd name="T64" fmla="*/ 78 w 143"/>
                <a:gd name="T65" fmla="*/ 71 h 77"/>
                <a:gd name="T66" fmla="*/ 45 w 143"/>
                <a:gd name="T67" fmla="*/ 61 h 77"/>
                <a:gd name="T68" fmla="*/ 12 w 143"/>
                <a:gd name="T69" fmla="*/ 54 h 77"/>
                <a:gd name="T70" fmla="*/ 5 w 143"/>
                <a:gd name="T71" fmla="*/ 38 h 77"/>
                <a:gd name="T72" fmla="*/ 61 w 143"/>
                <a:gd name="T73" fmla="*/ 24 h 77"/>
                <a:gd name="T74" fmla="*/ 99 w 143"/>
                <a:gd name="T75" fmla="*/ 14 h 77"/>
                <a:gd name="T76" fmla="*/ 147 w 143"/>
                <a:gd name="T77" fmla="*/ 7 h 77"/>
                <a:gd name="T78" fmla="*/ 194 w 143"/>
                <a:gd name="T79" fmla="*/ 5 h 77"/>
                <a:gd name="T80" fmla="*/ 220 w 143"/>
                <a:gd name="T81" fmla="*/ 5 h 77"/>
                <a:gd name="T82" fmla="*/ 267 w 143"/>
                <a:gd name="T83" fmla="*/ 5 h 77"/>
                <a:gd name="T84" fmla="*/ 314 w 143"/>
                <a:gd name="T85" fmla="*/ 7 h 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3" h="77">
                  <a:moveTo>
                    <a:pt x="133" y="3"/>
                  </a:moveTo>
                  <a:cubicBezTo>
                    <a:pt x="131" y="5"/>
                    <a:pt x="133" y="4"/>
                    <a:pt x="133" y="7"/>
                  </a:cubicBezTo>
                  <a:cubicBezTo>
                    <a:pt x="136" y="7"/>
                    <a:pt x="139" y="7"/>
                    <a:pt x="142" y="7"/>
                  </a:cubicBezTo>
                  <a:cubicBezTo>
                    <a:pt x="143" y="10"/>
                    <a:pt x="141" y="10"/>
                    <a:pt x="141" y="12"/>
                  </a:cubicBezTo>
                  <a:cubicBezTo>
                    <a:pt x="141" y="13"/>
                    <a:pt x="138" y="12"/>
                    <a:pt x="138" y="12"/>
                  </a:cubicBezTo>
                  <a:cubicBezTo>
                    <a:pt x="137" y="12"/>
                    <a:pt x="138" y="14"/>
                    <a:pt x="138" y="14"/>
                  </a:cubicBezTo>
                  <a:cubicBezTo>
                    <a:pt x="136" y="15"/>
                    <a:pt x="133" y="16"/>
                    <a:pt x="133" y="14"/>
                  </a:cubicBezTo>
                  <a:cubicBezTo>
                    <a:pt x="132" y="14"/>
                    <a:pt x="132" y="16"/>
                    <a:pt x="132" y="17"/>
                  </a:cubicBezTo>
                  <a:cubicBezTo>
                    <a:pt x="131" y="18"/>
                    <a:pt x="127" y="16"/>
                    <a:pt x="127" y="18"/>
                  </a:cubicBezTo>
                  <a:cubicBezTo>
                    <a:pt x="123" y="18"/>
                    <a:pt x="118" y="16"/>
                    <a:pt x="115" y="20"/>
                  </a:cubicBezTo>
                  <a:cubicBezTo>
                    <a:pt x="116" y="23"/>
                    <a:pt x="121" y="20"/>
                    <a:pt x="122" y="19"/>
                  </a:cubicBezTo>
                  <a:cubicBezTo>
                    <a:pt x="124" y="20"/>
                    <a:pt x="122" y="21"/>
                    <a:pt x="122" y="23"/>
                  </a:cubicBezTo>
                  <a:cubicBezTo>
                    <a:pt x="118" y="23"/>
                    <a:pt x="116" y="25"/>
                    <a:pt x="112" y="25"/>
                  </a:cubicBezTo>
                  <a:cubicBezTo>
                    <a:pt x="110" y="26"/>
                    <a:pt x="109" y="27"/>
                    <a:pt x="108" y="29"/>
                  </a:cubicBezTo>
                  <a:cubicBezTo>
                    <a:pt x="107" y="29"/>
                    <a:pt x="106" y="28"/>
                    <a:pt x="105" y="29"/>
                  </a:cubicBezTo>
                  <a:cubicBezTo>
                    <a:pt x="103" y="29"/>
                    <a:pt x="104" y="30"/>
                    <a:pt x="104" y="31"/>
                  </a:cubicBezTo>
                  <a:cubicBezTo>
                    <a:pt x="102" y="32"/>
                    <a:pt x="100" y="30"/>
                    <a:pt x="100" y="32"/>
                  </a:cubicBezTo>
                  <a:cubicBezTo>
                    <a:pt x="100" y="34"/>
                    <a:pt x="97" y="33"/>
                    <a:pt x="97" y="34"/>
                  </a:cubicBezTo>
                  <a:cubicBezTo>
                    <a:pt x="96" y="37"/>
                    <a:pt x="93" y="35"/>
                    <a:pt x="92" y="37"/>
                  </a:cubicBezTo>
                  <a:cubicBezTo>
                    <a:pt x="90" y="39"/>
                    <a:pt x="88" y="38"/>
                    <a:pt x="85" y="39"/>
                  </a:cubicBezTo>
                  <a:cubicBezTo>
                    <a:pt x="84" y="39"/>
                    <a:pt x="85" y="40"/>
                    <a:pt x="84" y="40"/>
                  </a:cubicBezTo>
                  <a:cubicBezTo>
                    <a:pt x="81" y="41"/>
                    <a:pt x="83" y="41"/>
                    <a:pt x="81" y="43"/>
                  </a:cubicBezTo>
                  <a:cubicBezTo>
                    <a:pt x="81" y="43"/>
                    <a:pt x="80" y="43"/>
                    <a:pt x="80" y="43"/>
                  </a:cubicBezTo>
                  <a:cubicBezTo>
                    <a:pt x="79" y="43"/>
                    <a:pt x="77" y="45"/>
                    <a:pt x="73" y="44"/>
                  </a:cubicBezTo>
                  <a:cubicBezTo>
                    <a:pt x="73" y="45"/>
                    <a:pt x="78" y="46"/>
                    <a:pt x="73" y="46"/>
                  </a:cubicBezTo>
                  <a:cubicBezTo>
                    <a:pt x="74" y="49"/>
                    <a:pt x="79" y="47"/>
                    <a:pt x="78" y="51"/>
                  </a:cubicBezTo>
                  <a:cubicBezTo>
                    <a:pt x="75" y="48"/>
                    <a:pt x="75" y="51"/>
                    <a:pt x="75" y="55"/>
                  </a:cubicBezTo>
                  <a:cubicBezTo>
                    <a:pt x="73" y="51"/>
                    <a:pt x="72" y="56"/>
                    <a:pt x="69" y="57"/>
                  </a:cubicBezTo>
                  <a:cubicBezTo>
                    <a:pt x="67" y="58"/>
                    <a:pt x="64" y="57"/>
                    <a:pt x="62" y="59"/>
                  </a:cubicBezTo>
                  <a:cubicBezTo>
                    <a:pt x="62" y="60"/>
                    <a:pt x="64" y="60"/>
                    <a:pt x="64" y="60"/>
                  </a:cubicBezTo>
                  <a:cubicBezTo>
                    <a:pt x="64" y="61"/>
                    <a:pt x="60" y="62"/>
                    <a:pt x="62" y="63"/>
                  </a:cubicBezTo>
                  <a:cubicBezTo>
                    <a:pt x="61" y="66"/>
                    <a:pt x="54" y="64"/>
                    <a:pt x="53" y="67"/>
                  </a:cubicBezTo>
                  <a:cubicBezTo>
                    <a:pt x="55" y="69"/>
                    <a:pt x="58" y="70"/>
                    <a:pt x="62" y="70"/>
                  </a:cubicBezTo>
                  <a:cubicBezTo>
                    <a:pt x="63" y="74"/>
                    <a:pt x="57" y="70"/>
                    <a:pt x="56" y="73"/>
                  </a:cubicBezTo>
                  <a:cubicBezTo>
                    <a:pt x="56" y="75"/>
                    <a:pt x="55" y="73"/>
                    <a:pt x="54" y="73"/>
                  </a:cubicBezTo>
                  <a:cubicBezTo>
                    <a:pt x="51" y="73"/>
                    <a:pt x="50" y="77"/>
                    <a:pt x="47" y="76"/>
                  </a:cubicBezTo>
                  <a:cubicBezTo>
                    <a:pt x="46" y="74"/>
                    <a:pt x="44" y="74"/>
                    <a:pt x="45" y="72"/>
                  </a:cubicBezTo>
                  <a:cubicBezTo>
                    <a:pt x="39" y="71"/>
                    <a:pt x="35" y="73"/>
                    <a:pt x="29" y="72"/>
                  </a:cubicBezTo>
                  <a:cubicBezTo>
                    <a:pt x="29" y="72"/>
                    <a:pt x="28" y="71"/>
                    <a:pt x="28" y="71"/>
                  </a:cubicBezTo>
                  <a:cubicBezTo>
                    <a:pt x="26" y="71"/>
                    <a:pt x="25" y="73"/>
                    <a:pt x="24" y="73"/>
                  </a:cubicBezTo>
                  <a:cubicBezTo>
                    <a:pt x="18" y="74"/>
                    <a:pt x="13" y="72"/>
                    <a:pt x="7" y="71"/>
                  </a:cubicBezTo>
                  <a:cubicBezTo>
                    <a:pt x="9" y="69"/>
                    <a:pt x="11" y="67"/>
                    <a:pt x="15" y="67"/>
                  </a:cubicBezTo>
                  <a:cubicBezTo>
                    <a:pt x="18" y="67"/>
                    <a:pt x="16" y="62"/>
                    <a:pt x="18" y="62"/>
                  </a:cubicBezTo>
                  <a:cubicBezTo>
                    <a:pt x="21" y="63"/>
                    <a:pt x="21" y="60"/>
                    <a:pt x="24" y="60"/>
                  </a:cubicBezTo>
                  <a:cubicBezTo>
                    <a:pt x="23" y="64"/>
                    <a:pt x="28" y="64"/>
                    <a:pt x="32" y="64"/>
                  </a:cubicBezTo>
                  <a:cubicBezTo>
                    <a:pt x="34" y="63"/>
                    <a:pt x="30" y="62"/>
                    <a:pt x="33" y="60"/>
                  </a:cubicBezTo>
                  <a:cubicBezTo>
                    <a:pt x="32" y="58"/>
                    <a:pt x="26" y="61"/>
                    <a:pt x="28" y="56"/>
                  </a:cubicBezTo>
                  <a:cubicBezTo>
                    <a:pt x="23" y="57"/>
                    <a:pt x="22" y="58"/>
                    <a:pt x="16" y="57"/>
                  </a:cubicBezTo>
                  <a:cubicBezTo>
                    <a:pt x="17" y="55"/>
                    <a:pt x="20" y="54"/>
                    <a:pt x="22" y="53"/>
                  </a:cubicBezTo>
                  <a:cubicBezTo>
                    <a:pt x="24" y="52"/>
                    <a:pt x="25" y="51"/>
                    <a:pt x="26" y="50"/>
                  </a:cubicBezTo>
                  <a:cubicBezTo>
                    <a:pt x="27" y="50"/>
                    <a:pt x="28" y="50"/>
                    <a:pt x="28" y="49"/>
                  </a:cubicBezTo>
                  <a:cubicBezTo>
                    <a:pt x="31" y="48"/>
                    <a:pt x="33" y="49"/>
                    <a:pt x="34" y="50"/>
                  </a:cubicBezTo>
                  <a:cubicBezTo>
                    <a:pt x="36" y="49"/>
                    <a:pt x="37" y="48"/>
                    <a:pt x="38" y="46"/>
                  </a:cubicBezTo>
                  <a:cubicBezTo>
                    <a:pt x="38" y="44"/>
                    <a:pt x="35" y="46"/>
                    <a:pt x="34" y="45"/>
                  </a:cubicBezTo>
                  <a:cubicBezTo>
                    <a:pt x="34" y="45"/>
                    <a:pt x="33" y="42"/>
                    <a:pt x="33" y="42"/>
                  </a:cubicBezTo>
                  <a:cubicBezTo>
                    <a:pt x="33" y="41"/>
                    <a:pt x="31" y="40"/>
                    <a:pt x="32" y="39"/>
                  </a:cubicBezTo>
                  <a:cubicBezTo>
                    <a:pt x="31" y="40"/>
                    <a:pt x="30" y="40"/>
                    <a:pt x="28" y="40"/>
                  </a:cubicBezTo>
                  <a:cubicBezTo>
                    <a:pt x="29" y="38"/>
                    <a:pt x="28" y="37"/>
                    <a:pt x="26" y="37"/>
                  </a:cubicBezTo>
                  <a:cubicBezTo>
                    <a:pt x="27" y="35"/>
                    <a:pt x="28" y="33"/>
                    <a:pt x="32" y="33"/>
                  </a:cubicBezTo>
                  <a:cubicBezTo>
                    <a:pt x="35" y="33"/>
                    <a:pt x="34" y="37"/>
                    <a:pt x="39" y="36"/>
                  </a:cubicBezTo>
                  <a:cubicBezTo>
                    <a:pt x="39" y="37"/>
                    <a:pt x="39" y="38"/>
                    <a:pt x="40" y="38"/>
                  </a:cubicBezTo>
                  <a:cubicBezTo>
                    <a:pt x="44" y="39"/>
                    <a:pt x="42" y="34"/>
                    <a:pt x="44" y="33"/>
                  </a:cubicBezTo>
                  <a:cubicBezTo>
                    <a:pt x="49" y="32"/>
                    <a:pt x="55" y="30"/>
                    <a:pt x="58" y="26"/>
                  </a:cubicBezTo>
                  <a:cubicBezTo>
                    <a:pt x="57" y="23"/>
                    <a:pt x="56" y="28"/>
                    <a:pt x="53" y="26"/>
                  </a:cubicBezTo>
                  <a:cubicBezTo>
                    <a:pt x="51" y="28"/>
                    <a:pt x="48" y="28"/>
                    <a:pt x="47" y="30"/>
                  </a:cubicBezTo>
                  <a:cubicBezTo>
                    <a:pt x="44" y="29"/>
                    <a:pt x="38" y="30"/>
                    <a:pt x="33" y="30"/>
                  </a:cubicBezTo>
                  <a:cubicBezTo>
                    <a:pt x="30" y="30"/>
                    <a:pt x="28" y="28"/>
                    <a:pt x="25" y="30"/>
                  </a:cubicBezTo>
                  <a:cubicBezTo>
                    <a:pt x="24" y="26"/>
                    <a:pt x="21" y="30"/>
                    <a:pt x="19" y="26"/>
                  </a:cubicBezTo>
                  <a:cubicBezTo>
                    <a:pt x="17" y="28"/>
                    <a:pt x="14" y="25"/>
                    <a:pt x="9" y="26"/>
                  </a:cubicBezTo>
                  <a:cubicBezTo>
                    <a:pt x="10" y="22"/>
                    <a:pt x="6" y="25"/>
                    <a:pt x="5" y="23"/>
                  </a:cubicBezTo>
                  <a:cubicBezTo>
                    <a:pt x="4" y="20"/>
                    <a:pt x="7" y="20"/>
                    <a:pt x="8" y="19"/>
                  </a:cubicBezTo>
                  <a:cubicBezTo>
                    <a:pt x="8" y="16"/>
                    <a:pt x="0" y="21"/>
                    <a:pt x="2" y="16"/>
                  </a:cubicBezTo>
                  <a:cubicBezTo>
                    <a:pt x="8" y="14"/>
                    <a:pt x="16" y="13"/>
                    <a:pt x="25" y="12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32" y="11"/>
                    <a:pt x="37" y="8"/>
                    <a:pt x="40" y="10"/>
                  </a:cubicBezTo>
                  <a:cubicBezTo>
                    <a:pt x="41" y="9"/>
                    <a:pt x="42" y="8"/>
                    <a:pt x="42" y="6"/>
                  </a:cubicBezTo>
                  <a:cubicBezTo>
                    <a:pt x="49" y="6"/>
                    <a:pt x="56" y="4"/>
                    <a:pt x="61" y="5"/>
                  </a:cubicBezTo>
                  <a:cubicBezTo>
                    <a:pt x="62" y="5"/>
                    <a:pt x="62" y="4"/>
                    <a:pt x="62" y="3"/>
                  </a:cubicBezTo>
                  <a:cubicBezTo>
                    <a:pt x="67" y="3"/>
                    <a:pt x="74" y="2"/>
                    <a:pt x="76" y="4"/>
                  </a:cubicBezTo>
                  <a:cubicBezTo>
                    <a:pt x="77" y="2"/>
                    <a:pt x="82" y="4"/>
                    <a:pt x="82" y="2"/>
                  </a:cubicBezTo>
                  <a:cubicBezTo>
                    <a:pt x="85" y="3"/>
                    <a:pt x="90" y="3"/>
                    <a:pt x="94" y="3"/>
                  </a:cubicBezTo>
                  <a:cubicBezTo>
                    <a:pt x="94" y="2"/>
                    <a:pt x="94" y="2"/>
                    <a:pt x="93" y="2"/>
                  </a:cubicBezTo>
                  <a:cubicBezTo>
                    <a:pt x="93" y="0"/>
                    <a:pt x="94" y="1"/>
                    <a:pt x="94" y="2"/>
                  </a:cubicBezTo>
                  <a:cubicBezTo>
                    <a:pt x="99" y="2"/>
                    <a:pt x="108" y="0"/>
                    <a:pt x="113" y="2"/>
                  </a:cubicBezTo>
                  <a:cubicBezTo>
                    <a:pt x="113" y="2"/>
                    <a:pt x="113" y="4"/>
                    <a:pt x="113" y="4"/>
                  </a:cubicBezTo>
                  <a:cubicBezTo>
                    <a:pt x="122" y="4"/>
                    <a:pt x="123" y="2"/>
                    <a:pt x="133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199" name="Freeform 84"/>
            <p:cNvSpPr/>
            <p:nvPr/>
          </p:nvSpPr>
          <p:spPr bwMode="auto">
            <a:xfrm>
              <a:off x="2085256" y="1226645"/>
              <a:ext cx="230804" cy="83279"/>
            </a:xfrm>
            <a:custGeom>
              <a:avLst/>
              <a:gdLst>
                <a:gd name="T0" fmla="*/ 26 w 41"/>
                <a:gd name="T1" fmla="*/ 5 h 15"/>
                <a:gd name="T2" fmla="*/ 26 w 41"/>
                <a:gd name="T3" fmla="*/ 7 h 15"/>
                <a:gd name="T4" fmla="*/ 33 w 41"/>
                <a:gd name="T5" fmla="*/ 16 h 15"/>
                <a:gd name="T6" fmla="*/ 43 w 41"/>
                <a:gd name="T7" fmla="*/ 9 h 15"/>
                <a:gd name="T8" fmla="*/ 57 w 41"/>
                <a:gd name="T9" fmla="*/ 16 h 15"/>
                <a:gd name="T10" fmla="*/ 80 w 41"/>
                <a:gd name="T11" fmla="*/ 9 h 15"/>
                <a:gd name="T12" fmla="*/ 92 w 41"/>
                <a:gd name="T13" fmla="*/ 16 h 15"/>
                <a:gd name="T14" fmla="*/ 88 w 41"/>
                <a:gd name="T15" fmla="*/ 26 h 15"/>
                <a:gd name="T16" fmla="*/ 62 w 41"/>
                <a:gd name="T17" fmla="*/ 30 h 15"/>
                <a:gd name="T18" fmla="*/ 45 w 41"/>
                <a:gd name="T19" fmla="*/ 35 h 15"/>
                <a:gd name="T20" fmla="*/ 17 w 41"/>
                <a:gd name="T21" fmla="*/ 16 h 15"/>
                <a:gd name="T22" fmla="*/ 2 w 41"/>
                <a:gd name="T23" fmla="*/ 12 h 15"/>
                <a:gd name="T24" fmla="*/ 26 w 41"/>
                <a:gd name="T25" fmla="*/ 5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15">
                  <a:moveTo>
                    <a:pt x="11" y="2"/>
                  </a:moveTo>
                  <a:cubicBezTo>
                    <a:pt x="12" y="2"/>
                    <a:pt x="11" y="3"/>
                    <a:pt x="11" y="3"/>
                  </a:cubicBezTo>
                  <a:cubicBezTo>
                    <a:pt x="10" y="6"/>
                    <a:pt x="16" y="2"/>
                    <a:pt x="14" y="7"/>
                  </a:cubicBezTo>
                  <a:cubicBezTo>
                    <a:pt x="17" y="7"/>
                    <a:pt x="16" y="4"/>
                    <a:pt x="18" y="4"/>
                  </a:cubicBezTo>
                  <a:cubicBezTo>
                    <a:pt x="21" y="7"/>
                    <a:pt x="23" y="2"/>
                    <a:pt x="24" y="7"/>
                  </a:cubicBezTo>
                  <a:cubicBezTo>
                    <a:pt x="27" y="6"/>
                    <a:pt x="31" y="5"/>
                    <a:pt x="34" y="4"/>
                  </a:cubicBezTo>
                  <a:cubicBezTo>
                    <a:pt x="34" y="8"/>
                    <a:pt x="40" y="3"/>
                    <a:pt x="39" y="7"/>
                  </a:cubicBezTo>
                  <a:cubicBezTo>
                    <a:pt x="41" y="10"/>
                    <a:pt x="32" y="9"/>
                    <a:pt x="37" y="11"/>
                  </a:cubicBezTo>
                  <a:cubicBezTo>
                    <a:pt x="35" y="14"/>
                    <a:pt x="29" y="12"/>
                    <a:pt x="26" y="13"/>
                  </a:cubicBezTo>
                  <a:cubicBezTo>
                    <a:pt x="23" y="13"/>
                    <a:pt x="21" y="14"/>
                    <a:pt x="19" y="15"/>
                  </a:cubicBezTo>
                  <a:cubicBezTo>
                    <a:pt x="14" y="13"/>
                    <a:pt x="10" y="11"/>
                    <a:pt x="7" y="7"/>
                  </a:cubicBezTo>
                  <a:cubicBezTo>
                    <a:pt x="6" y="6"/>
                    <a:pt x="1" y="8"/>
                    <a:pt x="1" y="5"/>
                  </a:cubicBezTo>
                  <a:cubicBezTo>
                    <a:pt x="0" y="0"/>
                    <a:pt x="10" y="6"/>
                    <a:pt x="11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0" name="Freeform 85"/>
            <p:cNvSpPr/>
            <p:nvPr/>
          </p:nvSpPr>
          <p:spPr bwMode="auto">
            <a:xfrm>
              <a:off x="8513281" y="1346691"/>
              <a:ext cx="102315" cy="28553"/>
            </a:xfrm>
            <a:custGeom>
              <a:avLst/>
              <a:gdLst>
                <a:gd name="T0" fmla="*/ 41 w 18"/>
                <a:gd name="T1" fmla="*/ 0 h 5"/>
                <a:gd name="T2" fmla="*/ 24 w 18"/>
                <a:gd name="T3" fmla="*/ 7 h 5"/>
                <a:gd name="T4" fmla="*/ 19 w 18"/>
                <a:gd name="T5" fmla="*/ 12 h 5"/>
                <a:gd name="T6" fmla="*/ 7 w 18"/>
                <a:gd name="T7" fmla="*/ 12 h 5"/>
                <a:gd name="T8" fmla="*/ 14 w 18"/>
                <a:gd name="T9" fmla="*/ 2 h 5"/>
                <a:gd name="T10" fmla="*/ 41 w 18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" h="5">
                  <a:moveTo>
                    <a:pt x="17" y="0"/>
                  </a:moveTo>
                  <a:cubicBezTo>
                    <a:pt x="18" y="3"/>
                    <a:pt x="13" y="3"/>
                    <a:pt x="10" y="3"/>
                  </a:cubicBezTo>
                  <a:cubicBezTo>
                    <a:pt x="9" y="3"/>
                    <a:pt x="9" y="4"/>
                    <a:pt x="8" y="5"/>
                  </a:cubicBezTo>
                  <a:cubicBezTo>
                    <a:pt x="6" y="5"/>
                    <a:pt x="3" y="3"/>
                    <a:pt x="3" y="5"/>
                  </a:cubicBezTo>
                  <a:cubicBezTo>
                    <a:pt x="0" y="5"/>
                    <a:pt x="5" y="1"/>
                    <a:pt x="6" y="1"/>
                  </a:cubicBezTo>
                  <a:cubicBezTo>
                    <a:pt x="8" y="3"/>
                    <a:pt x="13" y="0"/>
                    <a:pt x="17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1" name="Freeform 86"/>
            <p:cNvSpPr/>
            <p:nvPr/>
          </p:nvSpPr>
          <p:spPr bwMode="auto">
            <a:xfrm>
              <a:off x="8929679" y="1346691"/>
              <a:ext cx="95176" cy="57106"/>
            </a:xfrm>
            <a:custGeom>
              <a:avLst/>
              <a:gdLst>
                <a:gd name="T0" fmla="*/ 19 w 17"/>
                <a:gd name="T1" fmla="*/ 0 h 10"/>
                <a:gd name="T2" fmla="*/ 14 w 17"/>
                <a:gd name="T3" fmla="*/ 2 h 10"/>
                <a:gd name="T4" fmla="*/ 28 w 17"/>
                <a:gd name="T5" fmla="*/ 12 h 10"/>
                <a:gd name="T6" fmla="*/ 33 w 17"/>
                <a:gd name="T7" fmla="*/ 7 h 10"/>
                <a:gd name="T8" fmla="*/ 16 w 17"/>
                <a:gd name="T9" fmla="*/ 24 h 10"/>
                <a:gd name="T10" fmla="*/ 0 w 17"/>
                <a:gd name="T11" fmla="*/ 5 h 10"/>
                <a:gd name="T12" fmla="*/ 19 w 17"/>
                <a:gd name="T13" fmla="*/ 0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4"/>
                    <a:pt x="13" y="0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7" y="7"/>
                    <a:pt x="8" y="7"/>
                    <a:pt x="7" y="10"/>
                  </a:cubicBezTo>
                  <a:cubicBezTo>
                    <a:pt x="4" y="8"/>
                    <a:pt x="4" y="3"/>
                    <a:pt x="0" y="2"/>
                  </a:cubicBezTo>
                  <a:cubicBezTo>
                    <a:pt x="1" y="0"/>
                    <a:pt x="6" y="1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2" name="Freeform 87"/>
            <p:cNvSpPr>
              <a:spLocks noEditPoints="1"/>
            </p:cNvSpPr>
            <p:nvPr/>
          </p:nvSpPr>
          <p:spPr bwMode="auto">
            <a:xfrm>
              <a:off x="1107319" y="1412239"/>
              <a:ext cx="5593994" cy="3664293"/>
            </a:xfrm>
            <a:custGeom>
              <a:avLst/>
              <a:gdLst>
                <a:gd name="T0" fmla="*/ 1396 w 995"/>
                <a:gd name="T1" fmla="*/ 106 h 652"/>
                <a:gd name="T2" fmla="*/ 1649 w 995"/>
                <a:gd name="T3" fmla="*/ 106 h 652"/>
                <a:gd name="T4" fmla="*/ 1862 w 995"/>
                <a:gd name="T5" fmla="*/ 128 h 652"/>
                <a:gd name="T6" fmla="*/ 2136 w 995"/>
                <a:gd name="T7" fmla="*/ 172 h 652"/>
                <a:gd name="T8" fmla="*/ 2351 w 995"/>
                <a:gd name="T9" fmla="*/ 241 h 652"/>
                <a:gd name="T10" fmla="*/ 2214 w 995"/>
                <a:gd name="T11" fmla="*/ 274 h 652"/>
                <a:gd name="T12" fmla="*/ 2039 w 995"/>
                <a:gd name="T13" fmla="*/ 409 h 652"/>
                <a:gd name="T14" fmla="*/ 1971 w 995"/>
                <a:gd name="T15" fmla="*/ 449 h 652"/>
                <a:gd name="T16" fmla="*/ 2060 w 995"/>
                <a:gd name="T17" fmla="*/ 309 h 652"/>
                <a:gd name="T18" fmla="*/ 1862 w 995"/>
                <a:gd name="T19" fmla="*/ 368 h 652"/>
                <a:gd name="T20" fmla="*/ 1798 w 995"/>
                <a:gd name="T21" fmla="*/ 465 h 652"/>
                <a:gd name="T22" fmla="*/ 1685 w 995"/>
                <a:gd name="T23" fmla="*/ 619 h 652"/>
                <a:gd name="T24" fmla="*/ 1614 w 995"/>
                <a:gd name="T25" fmla="*/ 654 h 652"/>
                <a:gd name="T26" fmla="*/ 1583 w 995"/>
                <a:gd name="T27" fmla="*/ 692 h 652"/>
                <a:gd name="T28" fmla="*/ 1484 w 995"/>
                <a:gd name="T29" fmla="*/ 874 h 652"/>
                <a:gd name="T30" fmla="*/ 1427 w 995"/>
                <a:gd name="T31" fmla="*/ 1006 h 652"/>
                <a:gd name="T32" fmla="*/ 1335 w 995"/>
                <a:gd name="T33" fmla="*/ 1023 h 652"/>
                <a:gd name="T34" fmla="*/ 1316 w 995"/>
                <a:gd name="T35" fmla="*/ 1027 h 652"/>
                <a:gd name="T36" fmla="*/ 1266 w 995"/>
                <a:gd name="T37" fmla="*/ 898 h 652"/>
                <a:gd name="T38" fmla="*/ 1108 w 995"/>
                <a:gd name="T39" fmla="*/ 980 h 652"/>
                <a:gd name="T40" fmla="*/ 992 w 995"/>
                <a:gd name="T41" fmla="*/ 864 h 652"/>
                <a:gd name="T42" fmla="*/ 782 w 995"/>
                <a:gd name="T43" fmla="*/ 831 h 652"/>
                <a:gd name="T44" fmla="*/ 832 w 995"/>
                <a:gd name="T45" fmla="*/ 919 h 652"/>
                <a:gd name="T46" fmla="*/ 676 w 995"/>
                <a:gd name="T47" fmla="*/ 928 h 652"/>
                <a:gd name="T48" fmla="*/ 584 w 995"/>
                <a:gd name="T49" fmla="*/ 815 h 652"/>
                <a:gd name="T50" fmla="*/ 657 w 995"/>
                <a:gd name="T51" fmla="*/ 964 h 652"/>
                <a:gd name="T52" fmla="*/ 702 w 995"/>
                <a:gd name="T53" fmla="*/ 1117 h 652"/>
                <a:gd name="T54" fmla="*/ 614 w 995"/>
                <a:gd name="T55" fmla="*/ 1339 h 652"/>
                <a:gd name="T56" fmla="*/ 525 w 995"/>
                <a:gd name="T57" fmla="*/ 1512 h 652"/>
                <a:gd name="T58" fmla="*/ 354 w 995"/>
                <a:gd name="T59" fmla="*/ 1379 h 652"/>
                <a:gd name="T60" fmla="*/ 333 w 995"/>
                <a:gd name="T61" fmla="*/ 1176 h 652"/>
                <a:gd name="T62" fmla="*/ 69 w 995"/>
                <a:gd name="T63" fmla="*/ 1046 h 652"/>
                <a:gd name="T64" fmla="*/ 9 w 995"/>
                <a:gd name="T65" fmla="*/ 879 h 652"/>
                <a:gd name="T66" fmla="*/ 241 w 995"/>
                <a:gd name="T67" fmla="*/ 694 h 652"/>
                <a:gd name="T68" fmla="*/ 392 w 995"/>
                <a:gd name="T69" fmla="*/ 763 h 652"/>
                <a:gd name="T70" fmla="*/ 565 w 995"/>
                <a:gd name="T71" fmla="*/ 763 h 652"/>
                <a:gd name="T72" fmla="*/ 461 w 995"/>
                <a:gd name="T73" fmla="*/ 650 h 652"/>
                <a:gd name="T74" fmla="*/ 380 w 995"/>
                <a:gd name="T75" fmla="*/ 600 h 652"/>
                <a:gd name="T76" fmla="*/ 388 w 995"/>
                <a:gd name="T77" fmla="*/ 645 h 652"/>
                <a:gd name="T78" fmla="*/ 236 w 995"/>
                <a:gd name="T79" fmla="*/ 607 h 652"/>
                <a:gd name="T80" fmla="*/ 172 w 995"/>
                <a:gd name="T81" fmla="*/ 605 h 652"/>
                <a:gd name="T82" fmla="*/ 236 w 995"/>
                <a:gd name="T83" fmla="*/ 491 h 652"/>
                <a:gd name="T84" fmla="*/ 319 w 995"/>
                <a:gd name="T85" fmla="*/ 435 h 652"/>
                <a:gd name="T86" fmla="*/ 473 w 995"/>
                <a:gd name="T87" fmla="*/ 368 h 652"/>
                <a:gd name="T88" fmla="*/ 468 w 995"/>
                <a:gd name="T89" fmla="*/ 293 h 652"/>
                <a:gd name="T90" fmla="*/ 413 w 995"/>
                <a:gd name="T91" fmla="*/ 354 h 652"/>
                <a:gd name="T92" fmla="*/ 272 w 995"/>
                <a:gd name="T93" fmla="*/ 373 h 652"/>
                <a:gd name="T94" fmla="*/ 340 w 995"/>
                <a:gd name="T95" fmla="*/ 250 h 652"/>
                <a:gd name="T96" fmla="*/ 529 w 995"/>
                <a:gd name="T97" fmla="*/ 158 h 652"/>
                <a:gd name="T98" fmla="*/ 593 w 995"/>
                <a:gd name="T99" fmla="*/ 229 h 652"/>
                <a:gd name="T100" fmla="*/ 702 w 995"/>
                <a:gd name="T101" fmla="*/ 198 h 652"/>
                <a:gd name="T102" fmla="*/ 891 w 995"/>
                <a:gd name="T103" fmla="*/ 189 h 652"/>
                <a:gd name="T104" fmla="*/ 985 w 995"/>
                <a:gd name="T105" fmla="*/ 125 h 652"/>
                <a:gd name="T106" fmla="*/ 1051 w 995"/>
                <a:gd name="T107" fmla="*/ 194 h 652"/>
                <a:gd name="T108" fmla="*/ 1096 w 995"/>
                <a:gd name="T109" fmla="*/ 120 h 652"/>
                <a:gd name="T110" fmla="*/ 1328 w 995"/>
                <a:gd name="T111" fmla="*/ 26 h 652"/>
                <a:gd name="T112" fmla="*/ 555 w 995"/>
                <a:gd name="T113" fmla="*/ 557 h 652"/>
                <a:gd name="T114" fmla="*/ 671 w 995"/>
                <a:gd name="T115" fmla="*/ 633 h 652"/>
                <a:gd name="T116" fmla="*/ 794 w 995"/>
                <a:gd name="T117" fmla="*/ 614 h 652"/>
                <a:gd name="T118" fmla="*/ 754 w 995"/>
                <a:gd name="T119" fmla="*/ 671 h 652"/>
                <a:gd name="T120" fmla="*/ 560 w 995"/>
                <a:gd name="T121" fmla="*/ 1136 h 65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95" h="652">
                  <a:moveTo>
                    <a:pt x="599" y="7"/>
                  </a:moveTo>
                  <a:cubicBezTo>
                    <a:pt x="599" y="8"/>
                    <a:pt x="601" y="8"/>
                    <a:pt x="603" y="8"/>
                  </a:cubicBezTo>
                  <a:cubicBezTo>
                    <a:pt x="603" y="9"/>
                    <a:pt x="601" y="9"/>
                    <a:pt x="599" y="9"/>
                  </a:cubicBezTo>
                  <a:cubicBezTo>
                    <a:pt x="604" y="14"/>
                    <a:pt x="609" y="7"/>
                    <a:pt x="618" y="9"/>
                  </a:cubicBezTo>
                  <a:cubicBezTo>
                    <a:pt x="620" y="12"/>
                    <a:pt x="623" y="14"/>
                    <a:pt x="628" y="15"/>
                  </a:cubicBezTo>
                  <a:cubicBezTo>
                    <a:pt x="628" y="16"/>
                    <a:pt x="627" y="18"/>
                    <a:pt x="628" y="20"/>
                  </a:cubicBezTo>
                  <a:cubicBezTo>
                    <a:pt x="628" y="21"/>
                    <a:pt x="630" y="21"/>
                    <a:pt x="630" y="23"/>
                  </a:cubicBezTo>
                  <a:cubicBezTo>
                    <a:pt x="627" y="23"/>
                    <a:pt x="628" y="25"/>
                    <a:pt x="628" y="27"/>
                  </a:cubicBezTo>
                  <a:cubicBezTo>
                    <a:pt x="626" y="26"/>
                    <a:pt x="625" y="25"/>
                    <a:pt x="623" y="25"/>
                  </a:cubicBezTo>
                  <a:cubicBezTo>
                    <a:pt x="621" y="26"/>
                    <a:pt x="623" y="27"/>
                    <a:pt x="622" y="28"/>
                  </a:cubicBezTo>
                  <a:cubicBezTo>
                    <a:pt x="621" y="28"/>
                    <a:pt x="620" y="27"/>
                    <a:pt x="619" y="27"/>
                  </a:cubicBezTo>
                  <a:cubicBezTo>
                    <a:pt x="618" y="27"/>
                    <a:pt x="616" y="29"/>
                    <a:pt x="612" y="28"/>
                  </a:cubicBezTo>
                  <a:cubicBezTo>
                    <a:pt x="611" y="27"/>
                    <a:pt x="612" y="30"/>
                    <a:pt x="611" y="30"/>
                  </a:cubicBezTo>
                  <a:cubicBezTo>
                    <a:pt x="611" y="30"/>
                    <a:pt x="609" y="30"/>
                    <a:pt x="609" y="30"/>
                  </a:cubicBezTo>
                  <a:cubicBezTo>
                    <a:pt x="608" y="31"/>
                    <a:pt x="611" y="32"/>
                    <a:pt x="609" y="35"/>
                  </a:cubicBezTo>
                  <a:cubicBezTo>
                    <a:pt x="608" y="33"/>
                    <a:pt x="602" y="35"/>
                    <a:pt x="605" y="36"/>
                  </a:cubicBezTo>
                  <a:cubicBezTo>
                    <a:pt x="603" y="38"/>
                    <a:pt x="599" y="37"/>
                    <a:pt x="596" y="38"/>
                  </a:cubicBezTo>
                  <a:cubicBezTo>
                    <a:pt x="594" y="39"/>
                    <a:pt x="592" y="42"/>
                    <a:pt x="590" y="42"/>
                  </a:cubicBezTo>
                  <a:cubicBezTo>
                    <a:pt x="590" y="44"/>
                    <a:pt x="590" y="45"/>
                    <a:pt x="589" y="45"/>
                  </a:cubicBezTo>
                  <a:cubicBezTo>
                    <a:pt x="589" y="47"/>
                    <a:pt x="590" y="45"/>
                    <a:pt x="591" y="45"/>
                  </a:cubicBezTo>
                  <a:cubicBezTo>
                    <a:pt x="595" y="46"/>
                    <a:pt x="596" y="43"/>
                    <a:pt x="598" y="42"/>
                  </a:cubicBezTo>
                  <a:cubicBezTo>
                    <a:pt x="600" y="41"/>
                    <a:pt x="600" y="43"/>
                    <a:pt x="602" y="43"/>
                  </a:cubicBezTo>
                  <a:cubicBezTo>
                    <a:pt x="603" y="43"/>
                    <a:pt x="603" y="41"/>
                    <a:pt x="604" y="41"/>
                  </a:cubicBezTo>
                  <a:cubicBezTo>
                    <a:pt x="606" y="40"/>
                    <a:pt x="609" y="41"/>
                    <a:pt x="612" y="40"/>
                  </a:cubicBezTo>
                  <a:cubicBezTo>
                    <a:pt x="614" y="39"/>
                    <a:pt x="611" y="38"/>
                    <a:pt x="613" y="37"/>
                  </a:cubicBezTo>
                  <a:cubicBezTo>
                    <a:pt x="614" y="37"/>
                    <a:pt x="615" y="38"/>
                    <a:pt x="616" y="37"/>
                  </a:cubicBezTo>
                  <a:cubicBezTo>
                    <a:pt x="616" y="37"/>
                    <a:pt x="617" y="35"/>
                    <a:pt x="617" y="35"/>
                  </a:cubicBezTo>
                  <a:cubicBezTo>
                    <a:pt x="617" y="35"/>
                    <a:pt x="620" y="36"/>
                    <a:pt x="622" y="36"/>
                  </a:cubicBezTo>
                  <a:cubicBezTo>
                    <a:pt x="624" y="36"/>
                    <a:pt x="625" y="35"/>
                    <a:pt x="628" y="35"/>
                  </a:cubicBezTo>
                  <a:cubicBezTo>
                    <a:pt x="628" y="36"/>
                    <a:pt x="628" y="37"/>
                    <a:pt x="628" y="38"/>
                  </a:cubicBezTo>
                  <a:cubicBezTo>
                    <a:pt x="629" y="37"/>
                    <a:pt x="630" y="37"/>
                    <a:pt x="630" y="40"/>
                  </a:cubicBezTo>
                  <a:cubicBezTo>
                    <a:pt x="636" y="39"/>
                    <a:pt x="646" y="40"/>
                    <a:pt x="656" y="40"/>
                  </a:cubicBezTo>
                  <a:cubicBezTo>
                    <a:pt x="655" y="45"/>
                    <a:pt x="664" y="41"/>
                    <a:pt x="663" y="47"/>
                  </a:cubicBezTo>
                  <a:cubicBezTo>
                    <a:pt x="664" y="45"/>
                    <a:pt x="666" y="47"/>
                    <a:pt x="668" y="47"/>
                  </a:cubicBezTo>
                  <a:cubicBezTo>
                    <a:pt x="671" y="47"/>
                    <a:pt x="675" y="46"/>
                    <a:pt x="677" y="47"/>
                  </a:cubicBezTo>
                  <a:cubicBezTo>
                    <a:pt x="679" y="46"/>
                    <a:pt x="677" y="41"/>
                    <a:pt x="679" y="41"/>
                  </a:cubicBezTo>
                  <a:cubicBezTo>
                    <a:pt x="683" y="42"/>
                    <a:pt x="687" y="41"/>
                    <a:pt x="691" y="42"/>
                  </a:cubicBezTo>
                  <a:cubicBezTo>
                    <a:pt x="691" y="42"/>
                    <a:pt x="691" y="43"/>
                    <a:pt x="691" y="43"/>
                  </a:cubicBezTo>
                  <a:cubicBezTo>
                    <a:pt x="693" y="43"/>
                    <a:pt x="695" y="43"/>
                    <a:pt x="697" y="43"/>
                  </a:cubicBezTo>
                  <a:cubicBezTo>
                    <a:pt x="698" y="43"/>
                    <a:pt x="698" y="45"/>
                    <a:pt x="698" y="45"/>
                  </a:cubicBezTo>
                  <a:cubicBezTo>
                    <a:pt x="700" y="46"/>
                    <a:pt x="703" y="45"/>
                    <a:pt x="704" y="47"/>
                  </a:cubicBezTo>
                  <a:cubicBezTo>
                    <a:pt x="704" y="49"/>
                    <a:pt x="704" y="52"/>
                    <a:pt x="700" y="51"/>
                  </a:cubicBezTo>
                  <a:cubicBezTo>
                    <a:pt x="701" y="53"/>
                    <a:pt x="703" y="54"/>
                    <a:pt x="705" y="54"/>
                  </a:cubicBezTo>
                  <a:cubicBezTo>
                    <a:pt x="704" y="61"/>
                    <a:pt x="710" y="61"/>
                    <a:pt x="712" y="64"/>
                  </a:cubicBezTo>
                  <a:cubicBezTo>
                    <a:pt x="714" y="63"/>
                    <a:pt x="717" y="62"/>
                    <a:pt x="718" y="61"/>
                  </a:cubicBezTo>
                  <a:cubicBezTo>
                    <a:pt x="719" y="60"/>
                    <a:pt x="718" y="58"/>
                    <a:pt x="719" y="57"/>
                  </a:cubicBezTo>
                  <a:cubicBezTo>
                    <a:pt x="720" y="57"/>
                    <a:pt x="722" y="58"/>
                    <a:pt x="722" y="56"/>
                  </a:cubicBezTo>
                  <a:cubicBezTo>
                    <a:pt x="725" y="55"/>
                    <a:pt x="724" y="59"/>
                    <a:pt x="725" y="60"/>
                  </a:cubicBezTo>
                  <a:cubicBezTo>
                    <a:pt x="728" y="60"/>
                    <a:pt x="731" y="60"/>
                    <a:pt x="733" y="60"/>
                  </a:cubicBezTo>
                  <a:cubicBezTo>
                    <a:pt x="735" y="58"/>
                    <a:pt x="738" y="59"/>
                    <a:pt x="737" y="56"/>
                  </a:cubicBezTo>
                  <a:cubicBezTo>
                    <a:pt x="741" y="57"/>
                    <a:pt x="750" y="53"/>
                    <a:pt x="750" y="58"/>
                  </a:cubicBezTo>
                  <a:cubicBezTo>
                    <a:pt x="753" y="59"/>
                    <a:pt x="752" y="54"/>
                    <a:pt x="757" y="56"/>
                  </a:cubicBezTo>
                  <a:cubicBezTo>
                    <a:pt x="757" y="55"/>
                    <a:pt x="756" y="55"/>
                    <a:pt x="755" y="55"/>
                  </a:cubicBezTo>
                  <a:cubicBezTo>
                    <a:pt x="756" y="54"/>
                    <a:pt x="755" y="52"/>
                    <a:pt x="757" y="51"/>
                  </a:cubicBezTo>
                  <a:cubicBezTo>
                    <a:pt x="760" y="52"/>
                    <a:pt x="759" y="47"/>
                    <a:pt x="764" y="49"/>
                  </a:cubicBezTo>
                  <a:cubicBezTo>
                    <a:pt x="766" y="49"/>
                    <a:pt x="764" y="48"/>
                    <a:pt x="764" y="48"/>
                  </a:cubicBezTo>
                  <a:cubicBezTo>
                    <a:pt x="766" y="45"/>
                    <a:pt x="769" y="47"/>
                    <a:pt x="773" y="47"/>
                  </a:cubicBezTo>
                  <a:cubicBezTo>
                    <a:pt x="773" y="53"/>
                    <a:pt x="780" y="45"/>
                    <a:pt x="778" y="50"/>
                  </a:cubicBezTo>
                  <a:cubicBezTo>
                    <a:pt x="783" y="51"/>
                    <a:pt x="787" y="50"/>
                    <a:pt x="791" y="49"/>
                  </a:cubicBezTo>
                  <a:cubicBezTo>
                    <a:pt x="792" y="52"/>
                    <a:pt x="787" y="50"/>
                    <a:pt x="788" y="54"/>
                  </a:cubicBezTo>
                  <a:cubicBezTo>
                    <a:pt x="788" y="56"/>
                    <a:pt x="792" y="55"/>
                    <a:pt x="795" y="55"/>
                  </a:cubicBezTo>
                  <a:cubicBezTo>
                    <a:pt x="799" y="55"/>
                    <a:pt x="803" y="55"/>
                    <a:pt x="806" y="54"/>
                  </a:cubicBezTo>
                  <a:cubicBezTo>
                    <a:pt x="807" y="58"/>
                    <a:pt x="813" y="58"/>
                    <a:pt x="815" y="62"/>
                  </a:cubicBezTo>
                  <a:cubicBezTo>
                    <a:pt x="817" y="61"/>
                    <a:pt x="818" y="63"/>
                    <a:pt x="821" y="63"/>
                  </a:cubicBezTo>
                  <a:cubicBezTo>
                    <a:pt x="828" y="64"/>
                    <a:pt x="836" y="62"/>
                    <a:pt x="843" y="63"/>
                  </a:cubicBezTo>
                  <a:cubicBezTo>
                    <a:pt x="846" y="64"/>
                    <a:pt x="848" y="67"/>
                    <a:pt x="851" y="65"/>
                  </a:cubicBezTo>
                  <a:cubicBezTo>
                    <a:pt x="851" y="67"/>
                    <a:pt x="852" y="68"/>
                    <a:pt x="854" y="68"/>
                  </a:cubicBezTo>
                  <a:cubicBezTo>
                    <a:pt x="854" y="69"/>
                    <a:pt x="854" y="71"/>
                    <a:pt x="854" y="73"/>
                  </a:cubicBezTo>
                  <a:cubicBezTo>
                    <a:pt x="853" y="75"/>
                    <a:pt x="857" y="73"/>
                    <a:pt x="858" y="74"/>
                  </a:cubicBezTo>
                  <a:cubicBezTo>
                    <a:pt x="860" y="75"/>
                    <a:pt x="859" y="73"/>
                    <a:pt x="861" y="74"/>
                  </a:cubicBezTo>
                  <a:cubicBezTo>
                    <a:pt x="861" y="74"/>
                    <a:pt x="861" y="75"/>
                    <a:pt x="862" y="75"/>
                  </a:cubicBezTo>
                  <a:cubicBezTo>
                    <a:pt x="864" y="75"/>
                    <a:pt x="876" y="76"/>
                    <a:pt x="877" y="75"/>
                  </a:cubicBezTo>
                  <a:cubicBezTo>
                    <a:pt x="877" y="75"/>
                    <a:pt x="877" y="74"/>
                    <a:pt x="877" y="74"/>
                  </a:cubicBezTo>
                  <a:cubicBezTo>
                    <a:pt x="878" y="74"/>
                    <a:pt x="880" y="75"/>
                    <a:pt x="881" y="75"/>
                  </a:cubicBezTo>
                  <a:cubicBezTo>
                    <a:pt x="882" y="74"/>
                    <a:pt x="884" y="73"/>
                    <a:pt x="884" y="75"/>
                  </a:cubicBezTo>
                  <a:cubicBezTo>
                    <a:pt x="886" y="73"/>
                    <a:pt x="890" y="72"/>
                    <a:pt x="894" y="71"/>
                  </a:cubicBezTo>
                  <a:cubicBezTo>
                    <a:pt x="893" y="75"/>
                    <a:pt x="894" y="77"/>
                    <a:pt x="895" y="80"/>
                  </a:cubicBezTo>
                  <a:cubicBezTo>
                    <a:pt x="900" y="79"/>
                    <a:pt x="901" y="82"/>
                    <a:pt x="905" y="80"/>
                  </a:cubicBezTo>
                  <a:cubicBezTo>
                    <a:pt x="906" y="78"/>
                    <a:pt x="904" y="77"/>
                    <a:pt x="903" y="77"/>
                  </a:cubicBezTo>
                  <a:cubicBezTo>
                    <a:pt x="904" y="76"/>
                    <a:pt x="904" y="75"/>
                    <a:pt x="904" y="73"/>
                  </a:cubicBezTo>
                  <a:cubicBezTo>
                    <a:pt x="907" y="70"/>
                    <a:pt x="914" y="71"/>
                    <a:pt x="916" y="74"/>
                  </a:cubicBezTo>
                  <a:cubicBezTo>
                    <a:pt x="921" y="74"/>
                    <a:pt x="926" y="73"/>
                    <a:pt x="931" y="74"/>
                  </a:cubicBezTo>
                  <a:cubicBezTo>
                    <a:pt x="933" y="74"/>
                    <a:pt x="936" y="77"/>
                    <a:pt x="937" y="74"/>
                  </a:cubicBezTo>
                  <a:cubicBezTo>
                    <a:pt x="940" y="75"/>
                    <a:pt x="939" y="76"/>
                    <a:pt x="943" y="77"/>
                  </a:cubicBezTo>
                  <a:cubicBezTo>
                    <a:pt x="944" y="78"/>
                    <a:pt x="945" y="80"/>
                    <a:pt x="945" y="80"/>
                  </a:cubicBezTo>
                  <a:cubicBezTo>
                    <a:pt x="946" y="80"/>
                    <a:pt x="947" y="79"/>
                    <a:pt x="947" y="78"/>
                  </a:cubicBezTo>
                  <a:cubicBezTo>
                    <a:pt x="948" y="79"/>
                    <a:pt x="947" y="80"/>
                    <a:pt x="948" y="81"/>
                  </a:cubicBezTo>
                  <a:cubicBezTo>
                    <a:pt x="948" y="81"/>
                    <a:pt x="950" y="80"/>
                    <a:pt x="950" y="81"/>
                  </a:cubicBezTo>
                  <a:cubicBezTo>
                    <a:pt x="951" y="82"/>
                    <a:pt x="953" y="82"/>
                    <a:pt x="956" y="83"/>
                  </a:cubicBezTo>
                  <a:cubicBezTo>
                    <a:pt x="958" y="84"/>
                    <a:pt x="961" y="84"/>
                    <a:pt x="963" y="86"/>
                  </a:cubicBezTo>
                  <a:cubicBezTo>
                    <a:pt x="964" y="86"/>
                    <a:pt x="964" y="88"/>
                    <a:pt x="964" y="88"/>
                  </a:cubicBezTo>
                  <a:cubicBezTo>
                    <a:pt x="965" y="88"/>
                    <a:pt x="966" y="87"/>
                    <a:pt x="967" y="88"/>
                  </a:cubicBezTo>
                  <a:cubicBezTo>
                    <a:pt x="967" y="88"/>
                    <a:pt x="966" y="90"/>
                    <a:pt x="967" y="90"/>
                  </a:cubicBezTo>
                  <a:cubicBezTo>
                    <a:pt x="967" y="91"/>
                    <a:pt x="969" y="90"/>
                    <a:pt x="969" y="90"/>
                  </a:cubicBezTo>
                  <a:cubicBezTo>
                    <a:pt x="970" y="91"/>
                    <a:pt x="968" y="95"/>
                    <a:pt x="972" y="94"/>
                  </a:cubicBezTo>
                  <a:cubicBezTo>
                    <a:pt x="972" y="97"/>
                    <a:pt x="972" y="99"/>
                    <a:pt x="972" y="102"/>
                  </a:cubicBezTo>
                  <a:cubicBezTo>
                    <a:pt x="977" y="102"/>
                    <a:pt x="980" y="101"/>
                    <a:pt x="981" y="97"/>
                  </a:cubicBezTo>
                  <a:cubicBezTo>
                    <a:pt x="984" y="99"/>
                    <a:pt x="988" y="98"/>
                    <a:pt x="991" y="100"/>
                  </a:cubicBezTo>
                  <a:cubicBezTo>
                    <a:pt x="992" y="100"/>
                    <a:pt x="991" y="102"/>
                    <a:pt x="991" y="102"/>
                  </a:cubicBezTo>
                  <a:cubicBezTo>
                    <a:pt x="992" y="103"/>
                    <a:pt x="994" y="102"/>
                    <a:pt x="995" y="102"/>
                  </a:cubicBezTo>
                  <a:cubicBezTo>
                    <a:pt x="994" y="103"/>
                    <a:pt x="992" y="103"/>
                    <a:pt x="992" y="106"/>
                  </a:cubicBezTo>
                  <a:cubicBezTo>
                    <a:pt x="991" y="106"/>
                    <a:pt x="990" y="104"/>
                    <a:pt x="989" y="104"/>
                  </a:cubicBezTo>
                  <a:cubicBezTo>
                    <a:pt x="988" y="105"/>
                    <a:pt x="988" y="107"/>
                    <a:pt x="985" y="107"/>
                  </a:cubicBezTo>
                  <a:cubicBezTo>
                    <a:pt x="986" y="109"/>
                    <a:pt x="989" y="108"/>
                    <a:pt x="988" y="111"/>
                  </a:cubicBezTo>
                  <a:cubicBezTo>
                    <a:pt x="983" y="108"/>
                    <a:pt x="987" y="113"/>
                    <a:pt x="984" y="114"/>
                  </a:cubicBezTo>
                  <a:cubicBezTo>
                    <a:pt x="983" y="114"/>
                    <a:pt x="982" y="115"/>
                    <a:pt x="982" y="116"/>
                  </a:cubicBezTo>
                  <a:cubicBezTo>
                    <a:pt x="980" y="116"/>
                    <a:pt x="979" y="116"/>
                    <a:pt x="978" y="115"/>
                  </a:cubicBezTo>
                  <a:cubicBezTo>
                    <a:pt x="978" y="115"/>
                    <a:pt x="977" y="113"/>
                    <a:pt x="976" y="113"/>
                  </a:cubicBezTo>
                  <a:cubicBezTo>
                    <a:pt x="974" y="112"/>
                    <a:pt x="973" y="112"/>
                    <a:pt x="971" y="111"/>
                  </a:cubicBezTo>
                  <a:cubicBezTo>
                    <a:pt x="970" y="111"/>
                    <a:pt x="969" y="109"/>
                    <a:pt x="969" y="109"/>
                  </a:cubicBezTo>
                  <a:cubicBezTo>
                    <a:pt x="968" y="108"/>
                    <a:pt x="966" y="109"/>
                    <a:pt x="964" y="109"/>
                  </a:cubicBezTo>
                  <a:cubicBezTo>
                    <a:pt x="964" y="109"/>
                    <a:pt x="964" y="108"/>
                    <a:pt x="963" y="108"/>
                  </a:cubicBezTo>
                  <a:cubicBezTo>
                    <a:pt x="962" y="108"/>
                    <a:pt x="960" y="104"/>
                    <a:pt x="958" y="107"/>
                  </a:cubicBezTo>
                  <a:cubicBezTo>
                    <a:pt x="957" y="107"/>
                    <a:pt x="957" y="105"/>
                    <a:pt x="957" y="103"/>
                  </a:cubicBezTo>
                  <a:cubicBezTo>
                    <a:pt x="955" y="103"/>
                    <a:pt x="952" y="103"/>
                    <a:pt x="950" y="103"/>
                  </a:cubicBezTo>
                  <a:cubicBezTo>
                    <a:pt x="948" y="103"/>
                    <a:pt x="950" y="106"/>
                    <a:pt x="950" y="106"/>
                  </a:cubicBezTo>
                  <a:cubicBezTo>
                    <a:pt x="950" y="107"/>
                    <a:pt x="947" y="108"/>
                    <a:pt x="948" y="110"/>
                  </a:cubicBezTo>
                  <a:cubicBezTo>
                    <a:pt x="943" y="110"/>
                    <a:pt x="942" y="114"/>
                    <a:pt x="936" y="113"/>
                  </a:cubicBezTo>
                  <a:cubicBezTo>
                    <a:pt x="935" y="113"/>
                    <a:pt x="935" y="115"/>
                    <a:pt x="932" y="115"/>
                  </a:cubicBezTo>
                  <a:cubicBezTo>
                    <a:pt x="933" y="117"/>
                    <a:pt x="935" y="116"/>
                    <a:pt x="937" y="116"/>
                  </a:cubicBezTo>
                  <a:cubicBezTo>
                    <a:pt x="939" y="117"/>
                    <a:pt x="939" y="118"/>
                    <a:pt x="941" y="118"/>
                  </a:cubicBezTo>
                  <a:cubicBezTo>
                    <a:pt x="940" y="122"/>
                    <a:pt x="940" y="121"/>
                    <a:pt x="942" y="123"/>
                  </a:cubicBezTo>
                  <a:cubicBezTo>
                    <a:pt x="943" y="126"/>
                    <a:pt x="946" y="126"/>
                    <a:pt x="948" y="128"/>
                  </a:cubicBezTo>
                  <a:cubicBezTo>
                    <a:pt x="948" y="128"/>
                    <a:pt x="944" y="131"/>
                    <a:pt x="944" y="131"/>
                  </a:cubicBezTo>
                  <a:cubicBezTo>
                    <a:pt x="941" y="132"/>
                    <a:pt x="941" y="129"/>
                    <a:pt x="940" y="129"/>
                  </a:cubicBezTo>
                  <a:cubicBezTo>
                    <a:pt x="940" y="129"/>
                    <a:pt x="941" y="131"/>
                    <a:pt x="940" y="131"/>
                  </a:cubicBezTo>
                  <a:cubicBezTo>
                    <a:pt x="936" y="132"/>
                    <a:pt x="930" y="131"/>
                    <a:pt x="927" y="133"/>
                  </a:cubicBezTo>
                  <a:cubicBezTo>
                    <a:pt x="925" y="133"/>
                    <a:pt x="920" y="135"/>
                    <a:pt x="921" y="137"/>
                  </a:cubicBezTo>
                  <a:cubicBezTo>
                    <a:pt x="915" y="136"/>
                    <a:pt x="915" y="140"/>
                    <a:pt x="911" y="141"/>
                  </a:cubicBezTo>
                  <a:cubicBezTo>
                    <a:pt x="910" y="142"/>
                    <a:pt x="910" y="142"/>
                    <a:pt x="909" y="143"/>
                  </a:cubicBezTo>
                  <a:cubicBezTo>
                    <a:pt x="908" y="144"/>
                    <a:pt x="907" y="145"/>
                    <a:pt x="905" y="146"/>
                  </a:cubicBezTo>
                  <a:cubicBezTo>
                    <a:pt x="904" y="146"/>
                    <a:pt x="903" y="147"/>
                    <a:pt x="903" y="148"/>
                  </a:cubicBezTo>
                  <a:cubicBezTo>
                    <a:pt x="899" y="147"/>
                    <a:pt x="893" y="149"/>
                    <a:pt x="891" y="147"/>
                  </a:cubicBezTo>
                  <a:cubicBezTo>
                    <a:pt x="890" y="148"/>
                    <a:pt x="887" y="147"/>
                    <a:pt x="888" y="150"/>
                  </a:cubicBezTo>
                  <a:cubicBezTo>
                    <a:pt x="881" y="151"/>
                    <a:pt x="880" y="151"/>
                    <a:pt x="874" y="150"/>
                  </a:cubicBezTo>
                  <a:cubicBezTo>
                    <a:pt x="873" y="150"/>
                    <a:pt x="872" y="151"/>
                    <a:pt x="871" y="151"/>
                  </a:cubicBezTo>
                  <a:cubicBezTo>
                    <a:pt x="870" y="152"/>
                    <a:pt x="868" y="153"/>
                    <a:pt x="868" y="155"/>
                  </a:cubicBezTo>
                  <a:cubicBezTo>
                    <a:pt x="868" y="158"/>
                    <a:pt x="862" y="157"/>
                    <a:pt x="863" y="162"/>
                  </a:cubicBezTo>
                  <a:cubicBezTo>
                    <a:pt x="862" y="166"/>
                    <a:pt x="866" y="165"/>
                    <a:pt x="868" y="167"/>
                  </a:cubicBezTo>
                  <a:cubicBezTo>
                    <a:pt x="867" y="170"/>
                    <a:pt x="867" y="173"/>
                    <a:pt x="863" y="173"/>
                  </a:cubicBezTo>
                  <a:cubicBezTo>
                    <a:pt x="863" y="175"/>
                    <a:pt x="863" y="176"/>
                    <a:pt x="861" y="176"/>
                  </a:cubicBezTo>
                  <a:cubicBezTo>
                    <a:pt x="861" y="178"/>
                    <a:pt x="861" y="179"/>
                    <a:pt x="861" y="181"/>
                  </a:cubicBezTo>
                  <a:cubicBezTo>
                    <a:pt x="861" y="183"/>
                    <a:pt x="863" y="180"/>
                    <a:pt x="863" y="182"/>
                  </a:cubicBezTo>
                  <a:cubicBezTo>
                    <a:pt x="864" y="185"/>
                    <a:pt x="861" y="184"/>
                    <a:pt x="861" y="184"/>
                  </a:cubicBezTo>
                  <a:cubicBezTo>
                    <a:pt x="860" y="185"/>
                    <a:pt x="860" y="188"/>
                    <a:pt x="859" y="188"/>
                  </a:cubicBezTo>
                  <a:cubicBezTo>
                    <a:pt x="858" y="189"/>
                    <a:pt x="855" y="188"/>
                    <a:pt x="854" y="189"/>
                  </a:cubicBezTo>
                  <a:cubicBezTo>
                    <a:pt x="853" y="190"/>
                    <a:pt x="854" y="193"/>
                    <a:pt x="854" y="194"/>
                  </a:cubicBezTo>
                  <a:cubicBezTo>
                    <a:pt x="853" y="195"/>
                    <a:pt x="853" y="192"/>
                    <a:pt x="852" y="191"/>
                  </a:cubicBezTo>
                  <a:cubicBezTo>
                    <a:pt x="852" y="191"/>
                    <a:pt x="849" y="192"/>
                    <a:pt x="851" y="197"/>
                  </a:cubicBezTo>
                  <a:cubicBezTo>
                    <a:pt x="849" y="196"/>
                    <a:pt x="850" y="199"/>
                    <a:pt x="849" y="200"/>
                  </a:cubicBezTo>
                  <a:cubicBezTo>
                    <a:pt x="848" y="200"/>
                    <a:pt x="847" y="199"/>
                    <a:pt x="846" y="200"/>
                  </a:cubicBezTo>
                  <a:cubicBezTo>
                    <a:pt x="846" y="200"/>
                    <a:pt x="846" y="203"/>
                    <a:pt x="844" y="202"/>
                  </a:cubicBezTo>
                  <a:cubicBezTo>
                    <a:pt x="844" y="204"/>
                    <a:pt x="843" y="205"/>
                    <a:pt x="843" y="207"/>
                  </a:cubicBezTo>
                  <a:cubicBezTo>
                    <a:pt x="841" y="207"/>
                    <a:pt x="838" y="206"/>
                    <a:pt x="838" y="208"/>
                  </a:cubicBezTo>
                  <a:cubicBezTo>
                    <a:pt x="837" y="207"/>
                    <a:pt x="839" y="206"/>
                    <a:pt x="838" y="204"/>
                  </a:cubicBezTo>
                  <a:cubicBezTo>
                    <a:pt x="838" y="205"/>
                    <a:pt x="837" y="204"/>
                    <a:pt x="837" y="203"/>
                  </a:cubicBezTo>
                  <a:cubicBezTo>
                    <a:pt x="837" y="203"/>
                    <a:pt x="837" y="202"/>
                    <a:pt x="837" y="201"/>
                  </a:cubicBezTo>
                  <a:cubicBezTo>
                    <a:pt x="836" y="200"/>
                    <a:pt x="835" y="199"/>
                    <a:pt x="835" y="199"/>
                  </a:cubicBezTo>
                  <a:cubicBezTo>
                    <a:pt x="834" y="198"/>
                    <a:pt x="834" y="197"/>
                    <a:pt x="832" y="197"/>
                  </a:cubicBezTo>
                  <a:cubicBezTo>
                    <a:pt x="834" y="196"/>
                    <a:pt x="834" y="193"/>
                    <a:pt x="834" y="190"/>
                  </a:cubicBezTo>
                  <a:cubicBezTo>
                    <a:pt x="834" y="188"/>
                    <a:pt x="833" y="188"/>
                    <a:pt x="832" y="187"/>
                  </a:cubicBezTo>
                  <a:cubicBezTo>
                    <a:pt x="832" y="182"/>
                    <a:pt x="833" y="177"/>
                    <a:pt x="832" y="174"/>
                  </a:cubicBezTo>
                  <a:cubicBezTo>
                    <a:pt x="837" y="177"/>
                    <a:pt x="833" y="172"/>
                    <a:pt x="835" y="169"/>
                  </a:cubicBezTo>
                  <a:cubicBezTo>
                    <a:pt x="835" y="169"/>
                    <a:pt x="836" y="173"/>
                    <a:pt x="837" y="170"/>
                  </a:cubicBezTo>
                  <a:cubicBezTo>
                    <a:pt x="837" y="170"/>
                    <a:pt x="837" y="168"/>
                    <a:pt x="837" y="168"/>
                  </a:cubicBezTo>
                  <a:cubicBezTo>
                    <a:pt x="838" y="166"/>
                    <a:pt x="843" y="163"/>
                    <a:pt x="844" y="162"/>
                  </a:cubicBezTo>
                  <a:cubicBezTo>
                    <a:pt x="844" y="162"/>
                    <a:pt x="846" y="162"/>
                    <a:pt x="845" y="161"/>
                  </a:cubicBezTo>
                  <a:cubicBezTo>
                    <a:pt x="844" y="159"/>
                    <a:pt x="846" y="160"/>
                    <a:pt x="848" y="160"/>
                  </a:cubicBezTo>
                  <a:cubicBezTo>
                    <a:pt x="849" y="159"/>
                    <a:pt x="850" y="157"/>
                    <a:pt x="850" y="154"/>
                  </a:cubicBezTo>
                  <a:cubicBezTo>
                    <a:pt x="850" y="154"/>
                    <a:pt x="854" y="152"/>
                    <a:pt x="854" y="151"/>
                  </a:cubicBezTo>
                  <a:cubicBezTo>
                    <a:pt x="854" y="151"/>
                    <a:pt x="852" y="151"/>
                    <a:pt x="852" y="151"/>
                  </a:cubicBezTo>
                  <a:cubicBezTo>
                    <a:pt x="853" y="151"/>
                    <a:pt x="853" y="149"/>
                    <a:pt x="854" y="149"/>
                  </a:cubicBezTo>
                  <a:cubicBezTo>
                    <a:pt x="855" y="149"/>
                    <a:pt x="857" y="152"/>
                    <a:pt x="856" y="147"/>
                  </a:cubicBezTo>
                  <a:cubicBezTo>
                    <a:pt x="858" y="147"/>
                    <a:pt x="860" y="146"/>
                    <a:pt x="862" y="146"/>
                  </a:cubicBezTo>
                  <a:cubicBezTo>
                    <a:pt x="862" y="145"/>
                    <a:pt x="863" y="143"/>
                    <a:pt x="863" y="143"/>
                  </a:cubicBezTo>
                  <a:cubicBezTo>
                    <a:pt x="864" y="143"/>
                    <a:pt x="865" y="144"/>
                    <a:pt x="865" y="143"/>
                  </a:cubicBezTo>
                  <a:cubicBezTo>
                    <a:pt x="866" y="143"/>
                    <a:pt x="867" y="142"/>
                    <a:pt x="868" y="141"/>
                  </a:cubicBezTo>
                  <a:cubicBezTo>
                    <a:pt x="868" y="140"/>
                    <a:pt x="869" y="141"/>
                    <a:pt x="869" y="140"/>
                  </a:cubicBezTo>
                  <a:cubicBezTo>
                    <a:pt x="869" y="138"/>
                    <a:pt x="870" y="135"/>
                    <a:pt x="872" y="137"/>
                  </a:cubicBezTo>
                  <a:cubicBezTo>
                    <a:pt x="872" y="135"/>
                    <a:pt x="872" y="133"/>
                    <a:pt x="872" y="131"/>
                  </a:cubicBezTo>
                  <a:cubicBezTo>
                    <a:pt x="870" y="131"/>
                    <a:pt x="868" y="132"/>
                    <a:pt x="867" y="133"/>
                  </a:cubicBezTo>
                  <a:cubicBezTo>
                    <a:pt x="866" y="133"/>
                    <a:pt x="865" y="134"/>
                    <a:pt x="864" y="135"/>
                  </a:cubicBezTo>
                  <a:cubicBezTo>
                    <a:pt x="864" y="136"/>
                    <a:pt x="863" y="135"/>
                    <a:pt x="863" y="136"/>
                  </a:cubicBezTo>
                  <a:cubicBezTo>
                    <a:pt x="863" y="138"/>
                    <a:pt x="858" y="138"/>
                    <a:pt x="858" y="141"/>
                  </a:cubicBezTo>
                  <a:cubicBezTo>
                    <a:pt x="856" y="140"/>
                    <a:pt x="855" y="141"/>
                    <a:pt x="855" y="143"/>
                  </a:cubicBezTo>
                  <a:cubicBezTo>
                    <a:pt x="853" y="144"/>
                    <a:pt x="854" y="141"/>
                    <a:pt x="854" y="141"/>
                  </a:cubicBezTo>
                  <a:cubicBezTo>
                    <a:pt x="853" y="141"/>
                    <a:pt x="851" y="141"/>
                    <a:pt x="851" y="141"/>
                  </a:cubicBezTo>
                  <a:cubicBezTo>
                    <a:pt x="851" y="140"/>
                    <a:pt x="852" y="138"/>
                    <a:pt x="851" y="137"/>
                  </a:cubicBezTo>
                  <a:cubicBezTo>
                    <a:pt x="846" y="138"/>
                    <a:pt x="843" y="136"/>
                    <a:pt x="839" y="137"/>
                  </a:cubicBezTo>
                  <a:cubicBezTo>
                    <a:pt x="838" y="138"/>
                    <a:pt x="839" y="139"/>
                    <a:pt x="838" y="140"/>
                  </a:cubicBezTo>
                  <a:cubicBezTo>
                    <a:pt x="837" y="141"/>
                    <a:pt x="835" y="140"/>
                    <a:pt x="834" y="141"/>
                  </a:cubicBezTo>
                  <a:cubicBezTo>
                    <a:pt x="832" y="142"/>
                    <a:pt x="831" y="143"/>
                    <a:pt x="830" y="144"/>
                  </a:cubicBezTo>
                  <a:cubicBezTo>
                    <a:pt x="829" y="145"/>
                    <a:pt x="829" y="147"/>
                    <a:pt x="826" y="147"/>
                  </a:cubicBezTo>
                  <a:cubicBezTo>
                    <a:pt x="826" y="150"/>
                    <a:pt x="828" y="150"/>
                    <a:pt x="828" y="153"/>
                  </a:cubicBezTo>
                  <a:cubicBezTo>
                    <a:pt x="826" y="153"/>
                    <a:pt x="825" y="154"/>
                    <a:pt x="825" y="156"/>
                  </a:cubicBezTo>
                  <a:cubicBezTo>
                    <a:pt x="820" y="155"/>
                    <a:pt x="819" y="158"/>
                    <a:pt x="815" y="157"/>
                  </a:cubicBezTo>
                  <a:cubicBezTo>
                    <a:pt x="813" y="156"/>
                    <a:pt x="814" y="155"/>
                    <a:pt x="815" y="154"/>
                  </a:cubicBezTo>
                  <a:cubicBezTo>
                    <a:pt x="813" y="154"/>
                    <a:pt x="812" y="153"/>
                    <a:pt x="812" y="151"/>
                  </a:cubicBezTo>
                  <a:cubicBezTo>
                    <a:pt x="810" y="151"/>
                    <a:pt x="808" y="152"/>
                    <a:pt x="808" y="150"/>
                  </a:cubicBezTo>
                  <a:cubicBezTo>
                    <a:pt x="802" y="153"/>
                    <a:pt x="795" y="155"/>
                    <a:pt x="788" y="156"/>
                  </a:cubicBezTo>
                  <a:cubicBezTo>
                    <a:pt x="787" y="154"/>
                    <a:pt x="784" y="155"/>
                    <a:pt x="785" y="151"/>
                  </a:cubicBezTo>
                  <a:cubicBezTo>
                    <a:pt x="784" y="151"/>
                    <a:pt x="782" y="151"/>
                    <a:pt x="781" y="151"/>
                  </a:cubicBezTo>
                  <a:cubicBezTo>
                    <a:pt x="776" y="153"/>
                    <a:pt x="772" y="154"/>
                    <a:pt x="768" y="156"/>
                  </a:cubicBezTo>
                  <a:cubicBezTo>
                    <a:pt x="764" y="158"/>
                    <a:pt x="762" y="161"/>
                    <a:pt x="758" y="162"/>
                  </a:cubicBezTo>
                  <a:cubicBezTo>
                    <a:pt x="759" y="164"/>
                    <a:pt x="758" y="166"/>
                    <a:pt x="756" y="166"/>
                  </a:cubicBezTo>
                  <a:cubicBezTo>
                    <a:pt x="757" y="169"/>
                    <a:pt x="754" y="169"/>
                    <a:pt x="755" y="171"/>
                  </a:cubicBezTo>
                  <a:cubicBezTo>
                    <a:pt x="752" y="169"/>
                    <a:pt x="750" y="176"/>
                    <a:pt x="749" y="175"/>
                  </a:cubicBezTo>
                  <a:cubicBezTo>
                    <a:pt x="746" y="173"/>
                    <a:pt x="748" y="176"/>
                    <a:pt x="745" y="176"/>
                  </a:cubicBezTo>
                  <a:cubicBezTo>
                    <a:pt x="743" y="176"/>
                    <a:pt x="743" y="177"/>
                    <a:pt x="743" y="179"/>
                  </a:cubicBezTo>
                  <a:cubicBezTo>
                    <a:pt x="737" y="177"/>
                    <a:pt x="739" y="183"/>
                    <a:pt x="735" y="182"/>
                  </a:cubicBezTo>
                  <a:cubicBezTo>
                    <a:pt x="735" y="183"/>
                    <a:pt x="739" y="188"/>
                    <a:pt x="739" y="186"/>
                  </a:cubicBezTo>
                  <a:cubicBezTo>
                    <a:pt x="741" y="186"/>
                    <a:pt x="740" y="189"/>
                    <a:pt x="741" y="190"/>
                  </a:cubicBezTo>
                  <a:cubicBezTo>
                    <a:pt x="742" y="189"/>
                    <a:pt x="744" y="191"/>
                    <a:pt x="744" y="191"/>
                  </a:cubicBezTo>
                  <a:cubicBezTo>
                    <a:pt x="745" y="192"/>
                    <a:pt x="747" y="190"/>
                    <a:pt x="749" y="190"/>
                  </a:cubicBezTo>
                  <a:cubicBezTo>
                    <a:pt x="749" y="190"/>
                    <a:pt x="751" y="191"/>
                    <a:pt x="750" y="191"/>
                  </a:cubicBezTo>
                  <a:cubicBezTo>
                    <a:pt x="752" y="191"/>
                    <a:pt x="753" y="188"/>
                    <a:pt x="753" y="190"/>
                  </a:cubicBezTo>
                  <a:cubicBezTo>
                    <a:pt x="755" y="190"/>
                    <a:pt x="754" y="189"/>
                    <a:pt x="755" y="188"/>
                  </a:cubicBezTo>
                  <a:cubicBezTo>
                    <a:pt x="757" y="188"/>
                    <a:pt x="757" y="197"/>
                    <a:pt x="759" y="193"/>
                  </a:cubicBezTo>
                  <a:cubicBezTo>
                    <a:pt x="762" y="192"/>
                    <a:pt x="759" y="198"/>
                    <a:pt x="763" y="196"/>
                  </a:cubicBezTo>
                  <a:cubicBezTo>
                    <a:pt x="763" y="198"/>
                    <a:pt x="761" y="197"/>
                    <a:pt x="761" y="197"/>
                  </a:cubicBezTo>
                  <a:cubicBezTo>
                    <a:pt x="760" y="198"/>
                    <a:pt x="762" y="200"/>
                    <a:pt x="762" y="202"/>
                  </a:cubicBezTo>
                  <a:cubicBezTo>
                    <a:pt x="762" y="202"/>
                    <a:pt x="761" y="202"/>
                    <a:pt x="761" y="203"/>
                  </a:cubicBezTo>
                  <a:cubicBezTo>
                    <a:pt x="760" y="204"/>
                    <a:pt x="760" y="205"/>
                    <a:pt x="759" y="206"/>
                  </a:cubicBezTo>
                  <a:cubicBezTo>
                    <a:pt x="759" y="209"/>
                    <a:pt x="761" y="216"/>
                    <a:pt x="757" y="213"/>
                  </a:cubicBezTo>
                  <a:cubicBezTo>
                    <a:pt x="758" y="223"/>
                    <a:pt x="753" y="228"/>
                    <a:pt x="751" y="235"/>
                  </a:cubicBezTo>
                  <a:cubicBezTo>
                    <a:pt x="750" y="236"/>
                    <a:pt x="749" y="235"/>
                    <a:pt x="748" y="235"/>
                  </a:cubicBezTo>
                  <a:cubicBezTo>
                    <a:pt x="747" y="236"/>
                    <a:pt x="748" y="238"/>
                    <a:pt x="748" y="239"/>
                  </a:cubicBezTo>
                  <a:cubicBezTo>
                    <a:pt x="747" y="240"/>
                    <a:pt x="745" y="239"/>
                    <a:pt x="744" y="240"/>
                  </a:cubicBezTo>
                  <a:cubicBezTo>
                    <a:pt x="744" y="240"/>
                    <a:pt x="744" y="242"/>
                    <a:pt x="744" y="242"/>
                  </a:cubicBezTo>
                  <a:cubicBezTo>
                    <a:pt x="744" y="242"/>
                    <a:pt x="742" y="242"/>
                    <a:pt x="742" y="242"/>
                  </a:cubicBezTo>
                  <a:cubicBezTo>
                    <a:pt x="741" y="243"/>
                    <a:pt x="743" y="244"/>
                    <a:pt x="743" y="243"/>
                  </a:cubicBezTo>
                  <a:cubicBezTo>
                    <a:pt x="742" y="245"/>
                    <a:pt x="740" y="245"/>
                    <a:pt x="739" y="246"/>
                  </a:cubicBezTo>
                  <a:cubicBezTo>
                    <a:pt x="739" y="246"/>
                    <a:pt x="739" y="248"/>
                    <a:pt x="738" y="249"/>
                  </a:cubicBezTo>
                  <a:cubicBezTo>
                    <a:pt x="737" y="250"/>
                    <a:pt x="736" y="249"/>
                    <a:pt x="735" y="250"/>
                  </a:cubicBezTo>
                  <a:cubicBezTo>
                    <a:pt x="734" y="251"/>
                    <a:pt x="734" y="253"/>
                    <a:pt x="733" y="254"/>
                  </a:cubicBezTo>
                  <a:cubicBezTo>
                    <a:pt x="733" y="254"/>
                    <a:pt x="731" y="254"/>
                    <a:pt x="731" y="254"/>
                  </a:cubicBezTo>
                  <a:cubicBezTo>
                    <a:pt x="731" y="254"/>
                    <a:pt x="731" y="257"/>
                    <a:pt x="730" y="256"/>
                  </a:cubicBezTo>
                  <a:cubicBezTo>
                    <a:pt x="729" y="255"/>
                    <a:pt x="728" y="255"/>
                    <a:pt x="728" y="259"/>
                  </a:cubicBezTo>
                  <a:cubicBezTo>
                    <a:pt x="722" y="259"/>
                    <a:pt x="722" y="259"/>
                    <a:pt x="716" y="259"/>
                  </a:cubicBezTo>
                  <a:cubicBezTo>
                    <a:pt x="716" y="259"/>
                    <a:pt x="711" y="262"/>
                    <a:pt x="713" y="262"/>
                  </a:cubicBezTo>
                  <a:cubicBezTo>
                    <a:pt x="715" y="265"/>
                    <a:pt x="705" y="262"/>
                    <a:pt x="710" y="264"/>
                  </a:cubicBezTo>
                  <a:cubicBezTo>
                    <a:pt x="710" y="266"/>
                    <a:pt x="708" y="266"/>
                    <a:pt x="708" y="264"/>
                  </a:cubicBezTo>
                  <a:cubicBezTo>
                    <a:pt x="705" y="267"/>
                    <a:pt x="706" y="270"/>
                    <a:pt x="706" y="274"/>
                  </a:cubicBezTo>
                  <a:cubicBezTo>
                    <a:pt x="703" y="275"/>
                    <a:pt x="704" y="275"/>
                    <a:pt x="700" y="274"/>
                  </a:cubicBezTo>
                  <a:cubicBezTo>
                    <a:pt x="702" y="275"/>
                    <a:pt x="702" y="276"/>
                    <a:pt x="699" y="276"/>
                  </a:cubicBezTo>
                  <a:cubicBezTo>
                    <a:pt x="699" y="279"/>
                    <a:pt x="700" y="289"/>
                    <a:pt x="702" y="286"/>
                  </a:cubicBezTo>
                  <a:cubicBezTo>
                    <a:pt x="704" y="286"/>
                    <a:pt x="702" y="295"/>
                    <a:pt x="705" y="295"/>
                  </a:cubicBezTo>
                  <a:cubicBezTo>
                    <a:pt x="708" y="295"/>
                    <a:pt x="705" y="299"/>
                    <a:pt x="708" y="300"/>
                  </a:cubicBezTo>
                  <a:cubicBezTo>
                    <a:pt x="707" y="300"/>
                    <a:pt x="707" y="302"/>
                    <a:pt x="706" y="302"/>
                  </a:cubicBezTo>
                  <a:cubicBezTo>
                    <a:pt x="705" y="303"/>
                    <a:pt x="704" y="301"/>
                    <a:pt x="704" y="301"/>
                  </a:cubicBezTo>
                  <a:cubicBezTo>
                    <a:pt x="703" y="302"/>
                    <a:pt x="704" y="303"/>
                    <a:pt x="703" y="303"/>
                  </a:cubicBezTo>
                  <a:cubicBezTo>
                    <a:pt x="702" y="304"/>
                    <a:pt x="700" y="303"/>
                    <a:pt x="699" y="303"/>
                  </a:cubicBezTo>
                  <a:cubicBezTo>
                    <a:pt x="697" y="304"/>
                    <a:pt x="693" y="307"/>
                    <a:pt x="691" y="304"/>
                  </a:cubicBezTo>
                  <a:cubicBezTo>
                    <a:pt x="691" y="302"/>
                    <a:pt x="692" y="301"/>
                    <a:pt x="692" y="300"/>
                  </a:cubicBezTo>
                  <a:cubicBezTo>
                    <a:pt x="693" y="297"/>
                    <a:pt x="691" y="294"/>
                    <a:pt x="693" y="293"/>
                  </a:cubicBezTo>
                  <a:cubicBezTo>
                    <a:pt x="693" y="291"/>
                    <a:pt x="690" y="292"/>
                    <a:pt x="691" y="288"/>
                  </a:cubicBezTo>
                  <a:cubicBezTo>
                    <a:pt x="689" y="287"/>
                    <a:pt x="686" y="289"/>
                    <a:pt x="684" y="286"/>
                  </a:cubicBezTo>
                  <a:cubicBezTo>
                    <a:pt x="683" y="282"/>
                    <a:pt x="688" y="284"/>
                    <a:pt x="686" y="280"/>
                  </a:cubicBezTo>
                  <a:cubicBezTo>
                    <a:pt x="686" y="278"/>
                    <a:pt x="685" y="279"/>
                    <a:pt x="685" y="280"/>
                  </a:cubicBezTo>
                  <a:cubicBezTo>
                    <a:pt x="684" y="280"/>
                    <a:pt x="684" y="278"/>
                    <a:pt x="683" y="277"/>
                  </a:cubicBezTo>
                  <a:cubicBezTo>
                    <a:pt x="682" y="277"/>
                    <a:pt x="681" y="276"/>
                    <a:pt x="680" y="275"/>
                  </a:cubicBezTo>
                  <a:cubicBezTo>
                    <a:pt x="680" y="276"/>
                    <a:pt x="679" y="276"/>
                    <a:pt x="677" y="276"/>
                  </a:cubicBezTo>
                  <a:cubicBezTo>
                    <a:pt x="676" y="276"/>
                    <a:pt x="676" y="277"/>
                    <a:pt x="677" y="277"/>
                  </a:cubicBezTo>
                  <a:cubicBezTo>
                    <a:pt x="677" y="281"/>
                    <a:pt x="674" y="275"/>
                    <a:pt x="675" y="280"/>
                  </a:cubicBezTo>
                  <a:cubicBezTo>
                    <a:pt x="671" y="277"/>
                    <a:pt x="672" y="282"/>
                    <a:pt x="668" y="280"/>
                  </a:cubicBezTo>
                  <a:cubicBezTo>
                    <a:pt x="671" y="277"/>
                    <a:pt x="668" y="275"/>
                    <a:pt x="671" y="273"/>
                  </a:cubicBezTo>
                  <a:cubicBezTo>
                    <a:pt x="673" y="271"/>
                    <a:pt x="665" y="272"/>
                    <a:pt x="665" y="274"/>
                  </a:cubicBezTo>
                  <a:cubicBezTo>
                    <a:pt x="665" y="277"/>
                    <a:pt x="664" y="273"/>
                    <a:pt x="664" y="273"/>
                  </a:cubicBezTo>
                  <a:cubicBezTo>
                    <a:pt x="662" y="273"/>
                    <a:pt x="663" y="276"/>
                    <a:pt x="660" y="276"/>
                  </a:cubicBezTo>
                  <a:cubicBezTo>
                    <a:pt x="660" y="276"/>
                    <a:pt x="657" y="278"/>
                    <a:pt x="657" y="279"/>
                  </a:cubicBezTo>
                  <a:cubicBezTo>
                    <a:pt x="656" y="279"/>
                    <a:pt x="656" y="280"/>
                    <a:pt x="656" y="281"/>
                  </a:cubicBezTo>
                  <a:cubicBezTo>
                    <a:pt x="651" y="280"/>
                    <a:pt x="652" y="280"/>
                    <a:pt x="648" y="281"/>
                  </a:cubicBezTo>
                  <a:cubicBezTo>
                    <a:pt x="649" y="281"/>
                    <a:pt x="648" y="284"/>
                    <a:pt x="649" y="284"/>
                  </a:cubicBezTo>
                  <a:cubicBezTo>
                    <a:pt x="650" y="285"/>
                    <a:pt x="651" y="284"/>
                    <a:pt x="652" y="284"/>
                  </a:cubicBezTo>
                  <a:cubicBezTo>
                    <a:pt x="653" y="285"/>
                    <a:pt x="652" y="286"/>
                    <a:pt x="652" y="287"/>
                  </a:cubicBezTo>
                  <a:cubicBezTo>
                    <a:pt x="653" y="287"/>
                    <a:pt x="655" y="286"/>
                    <a:pt x="656" y="287"/>
                  </a:cubicBezTo>
                  <a:cubicBezTo>
                    <a:pt x="656" y="287"/>
                    <a:pt x="655" y="289"/>
                    <a:pt x="656" y="289"/>
                  </a:cubicBezTo>
                  <a:cubicBezTo>
                    <a:pt x="657" y="290"/>
                    <a:pt x="658" y="289"/>
                    <a:pt x="659" y="290"/>
                  </a:cubicBezTo>
                  <a:cubicBezTo>
                    <a:pt x="661" y="290"/>
                    <a:pt x="660" y="288"/>
                    <a:pt x="662" y="288"/>
                  </a:cubicBezTo>
                  <a:cubicBezTo>
                    <a:pt x="666" y="288"/>
                    <a:pt x="670" y="288"/>
                    <a:pt x="670" y="293"/>
                  </a:cubicBezTo>
                  <a:cubicBezTo>
                    <a:pt x="668" y="294"/>
                    <a:pt x="666" y="294"/>
                    <a:pt x="664" y="293"/>
                  </a:cubicBezTo>
                  <a:cubicBezTo>
                    <a:pt x="663" y="294"/>
                    <a:pt x="662" y="296"/>
                    <a:pt x="663" y="299"/>
                  </a:cubicBezTo>
                  <a:cubicBezTo>
                    <a:pt x="661" y="298"/>
                    <a:pt x="660" y="300"/>
                    <a:pt x="662" y="300"/>
                  </a:cubicBezTo>
                  <a:cubicBezTo>
                    <a:pt x="661" y="301"/>
                    <a:pt x="659" y="301"/>
                    <a:pt x="657" y="301"/>
                  </a:cubicBezTo>
                  <a:cubicBezTo>
                    <a:pt x="659" y="305"/>
                    <a:pt x="663" y="307"/>
                    <a:pt x="663" y="313"/>
                  </a:cubicBezTo>
                  <a:cubicBezTo>
                    <a:pt x="666" y="309"/>
                    <a:pt x="664" y="312"/>
                    <a:pt x="666" y="314"/>
                  </a:cubicBezTo>
                  <a:cubicBezTo>
                    <a:pt x="666" y="318"/>
                    <a:pt x="667" y="324"/>
                    <a:pt x="665" y="327"/>
                  </a:cubicBezTo>
                  <a:cubicBezTo>
                    <a:pt x="667" y="330"/>
                    <a:pt x="668" y="333"/>
                    <a:pt x="668" y="339"/>
                  </a:cubicBezTo>
                  <a:cubicBezTo>
                    <a:pt x="664" y="336"/>
                    <a:pt x="666" y="344"/>
                    <a:pt x="664" y="342"/>
                  </a:cubicBezTo>
                  <a:cubicBezTo>
                    <a:pt x="662" y="341"/>
                    <a:pt x="664" y="342"/>
                    <a:pt x="663" y="343"/>
                  </a:cubicBezTo>
                  <a:cubicBezTo>
                    <a:pt x="662" y="344"/>
                    <a:pt x="659" y="344"/>
                    <a:pt x="660" y="348"/>
                  </a:cubicBezTo>
                  <a:cubicBezTo>
                    <a:pt x="657" y="347"/>
                    <a:pt x="660" y="352"/>
                    <a:pt x="656" y="350"/>
                  </a:cubicBezTo>
                  <a:cubicBezTo>
                    <a:pt x="659" y="353"/>
                    <a:pt x="651" y="355"/>
                    <a:pt x="652" y="356"/>
                  </a:cubicBezTo>
                  <a:cubicBezTo>
                    <a:pt x="654" y="358"/>
                    <a:pt x="652" y="357"/>
                    <a:pt x="650" y="359"/>
                  </a:cubicBezTo>
                  <a:cubicBezTo>
                    <a:pt x="649" y="360"/>
                    <a:pt x="650" y="361"/>
                    <a:pt x="649" y="362"/>
                  </a:cubicBezTo>
                  <a:cubicBezTo>
                    <a:pt x="648" y="363"/>
                    <a:pt x="647" y="362"/>
                    <a:pt x="646" y="362"/>
                  </a:cubicBezTo>
                  <a:cubicBezTo>
                    <a:pt x="646" y="363"/>
                    <a:pt x="647" y="364"/>
                    <a:pt x="646" y="365"/>
                  </a:cubicBezTo>
                  <a:cubicBezTo>
                    <a:pt x="645" y="366"/>
                    <a:pt x="642" y="364"/>
                    <a:pt x="643" y="367"/>
                  </a:cubicBezTo>
                  <a:cubicBezTo>
                    <a:pt x="635" y="368"/>
                    <a:pt x="636" y="368"/>
                    <a:pt x="629" y="367"/>
                  </a:cubicBezTo>
                  <a:cubicBezTo>
                    <a:pt x="627" y="367"/>
                    <a:pt x="628" y="369"/>
                    <a:pt x="628" y="370"/>
                  </a:cubicBezTo>
                  <a:cubicBezTo>
                    <a:pt x="625" y="368"/>
                    <a:pt x="621" y="373"/>
                    <a:pt x="620" y="373"/>
                  </a:cubicBezTo>
                  <a:cubicBezTo>
                    <a:pt x="618" y="371"/>
                    <a:pt x="620" y="374"/>
                    <a:pt x="616" y="374"/>
                  </a:cubicBezTo>
                  <a:cubicBezTo>
                    <a:pt x="614" y="374"/>
                    <a:pt x="617" y="376"/>
                    <a:pt x="615" y="376"/>
                  </a:cubicBezTo>
                  <a:cubicBezTo>
                    <a:pt x="612" y="379"/>
                    <a:pt x="611" y="374"/>
                    <a:pt x="607" y="374"/>
                  </a:cubicBezTo>
                  <a:cubicBezTo>
                    <a:pt x="604" y="373"/>
                    <a:pt x="603" y="375"/>
                    <a:pt x="600" y="375"/>
                  </a:cubicBezTo>
                  <a:cubicBezTo>
                    <a:pt x="599" y="376"/>
                    <a:pt x="598" y="378"/>
                    <a:pt x="598" y="380"/>
                  </a:cubicBezTo>
                  <a:cubicBezTo>
                    <a:pt x="594" y="379"/>
                    <a:pt x="594" y="382"/>
                    <a:pt x="592" y="382"/>
                  </a:cubicBezTo>
                  <a:cubicBezTo>
                    <a:pt x="591" y="385"/>
                    <a:pt x="594" y="384"/>
                    <a:pt x="595" y="387"/>
                  </a:cubicBezTo>
                  <a:cubicBezTo>
                    <a:pt x="595" y="388"/>
                    <a:pt x="595" y="389"/>
                    <a:pt x="596" y="389"/>
                  </a:cubicBezTo>
                  <a:cubicBezTo>
                    <a:pt x="597" y="389"/>
                    <a:pt x="596" y="391"/>
                    <a:pt x="597" y="392"/>
                  </a:cubicBezTo>
                  <a:cubicBezTo>
                    <a:pt x="598" y="393"/>
                    <a:pt x="599" y="392"/>
                    <a:pt x="600" y="393"/>
                  </a:cubicBezTo>
                  <a:cubicBezTo>
                    <a:pt x="601" y="393"/>
                    <a:pt x="600" y="395"/>
                    <a:pt x="600" y="395"/>
                  </a:cubicBezTo>
                  <a:cubicBezTo>
                    <a:pt x="601" y="396"/>
                    <a:pt x="602" y="395"/>
                    <a:pt x="603" y="395"/>
                  </a:cubicBezTo>
                  <a:cubicBezTo>
                    <a:pt x="604" y="396"/>
                    <a:pt x="604" y="399"/>
                    <a:pt x="605" y="401"/>
                  </a:cubicBezTo>
                  <a:cubicBezTo>
                    <a:pt x="606" y="402"/>
                    <a:pt x="609" y="405"/>
                    <a:pt x="609" y="405"/>
                  </a:cubicBezTo>
                  <a:cubicBezTo>
                    <a:pt x="609" y="406"/>
                    <a:pt x="609" y="408"/>
                    <a:pt x="609" y="409"/>
                  </a:cubicBezTo>
                  <a:cubicBezTo>
                    <a:pt x="609" y="411"/>
                    <a:pt x="610" y="412"/>
                    <a:pt x="610" y="414"/>
                  </a:cubicBezTo>
                  <a:cubicBezTo>
                    <a:pt x="610" y="416"/>
                    <a:pt x="609" y="416"/>
                    <a:pt x="609" y="418"/>
                  </a:cubicBezTo>
                  <a:cubicBezTo>
                    <a:pt x="608" y="420"/>
                    <a:pt x="609" y="422"/>
                    <a:pt x="606" y="420"/>
                  </a:cubicBezTo>
                  <a:cubicBezTo>
                    <a:pt x="608" y="424"/>
                    <a:pt x="603" y="422"/>
                    <a:pt x="604" y="426"/>
                  </a:cubicBezTo>
                  <a:cubicBezTo>
                    <a:pt x="599" y="424"/>
                    <a:pt x="600" y="428"/>
                    <a:pt x="597" y="428"/>
                  </a:cubicBezTo>
                  <a:cubicBezTo>
                    <a:pt x="595" y="428"/>
                    <a:pt x="596" y="430"/>
                    <a:pt x="596" y="430"/>
                  </a:cubicBezTo>
                  <a:cubicBezTo>
                    <a:pt x="596" y="431"/>
                    <a:pt x="592" y="431"/>
                    <a:pt x="593" y="432"/>
                  </a:cubicBezTo>
                  <a:cubicBezTo>
                    <a:pt x="594" y="433"/>
                    <a:pt x="594" y="432"/>
                    <a:pt x="593" y="433"/>
                  </a:cubicBezTo>
                  <a:cubicBezTo>
                    <a:pt x="592" y="434"/>
                    <a:pt x="592" y="435"/>
                    <a:pt x="590" y="435"/>
                  </a:cubicBezTo>
                  <a:cubicBezTo>
                    <a:pt x="591" y="429"/>
                    <a:pt x="588" y="434"/>
                    <a:pt x="587" y="432"/>
                  </a:cubicBezTo>
                  <a:cubicBezTo>
                    <a:pt x="587" y="431"/>
                    <a:pt x="587" y="428"/>
                    <a:pt x="585" y="427"/>
                  </a:cubicBezTo>
                  <a:cubicBezTo>
                    <a:pt x="585" y="427"/>
                    <a:pt x="583" y="427"/>
                    <a:pt x="583" y="427"/>
                  </a:cubicBezTo>
                  <a:cubicBezTo>
                    <a:pt x="582" y="427"/>
                    <a:pt x="583" y="425"/>
                    <a:pt x="583" y="425"/>
                  </a:cubicBezTo>
                  <a:cubicBezTo>
                    <a:pt x="582" y="424"/>
                    <a:pt x="579" y="424"/>
                    <a:pt x="578" y="423"/>
                  </a:cubicBezTo>
                  <a:cubicBezTo>
                    <a:pt x="578" y="423"/>
                    <a:pt x="578" y="421"/>
                    <a:pt x="578" y="421"/>
                  </a:cubicBezTo>
                  <a:cubicBezTo>
                    <a:pt x="577" y="421"/>
                    <a:pt x="575" y="421"/>
                    <a:pt x="575" y="421"/>
                  </a:cubicBezTo>
                  <a:cubicBezTo>
                    <a:pt x="573" y="421"/>
                    <a:pt x="574" y="418"/>
                    <a:pt x="573" y="418"/>
                  </a:cubicBezTo>
                  <a:cubicBezTo>
                    <a:pt x="573" y="417"/>
                    <a:pt x="572" y="418"/>
                    <a:pt x="572" y="419"/>
                  </a:cubicBezTo>
                  <a:cubicBezTo>
                    <a:pt x="570" y="416"/>
                    <a:pt x="571" y="416"/>
                    <a:pt x="569" y="414"/>
                  </a:cubicBezTo>
                  <a:cubicBezTo>
                    <a:pt x="565" y="413"/>
                    <a:pt x="566" y="418"/>
                    <a:pt x="565" y="420"/>
                  </a:cubicBezTo>
                  <a:cubicBezTo>
                    <a:pt x="565" y="420"/>
                    <a:pt x="563" y="421"/>
                    <a:pt x="563" y="421"/>
                  </a:cubicBezTo>
                  <a:cubicBezTo>
                    <a:pt x="562" y="423"/>
                    <a:pt x="564" y="427"/>
                    <a:pt x="562" y="428"/>
                  </a:cubicBezTo>
                  <a:cubicBezTo>
                    <a:pt x="562" y="429"/>
                    <a:pt x="563" y="430"/>
                    <a:pt x="563" y="432"/>
                  </a:cubicBezTo>
                  <a:cubicBezTo>
                    <a:pt x="563" y="433"/>
                    <a:pt x="565" y="435"/>
                    <a:pt x="565" y="433"/>
                  </a:cubicBezTo>
                  <a:cubicBezTo>
                    <a:pt x="568" y="436"/>
                    <a:pt x="567" y="437"/>
                    <a:pt x="566" y="441"/>
                  </a:cubicBezTo>
                  <a:cubicBezTo>
                    <a:pt x="567" y="442"/>
                    <a:pt x="567" y="442"/>
                    <a:pt x="567" y="443"/>
                  </a:cubicBezTo>
                  <a:cubicBezTo>
                    <a:pt x="568" y="444"/>
                    <a:pt x="569" y="445"/>
                    <a:pt x="570" y="446"/>
                  </a:cubicBezTo>
                  <a:cubicBezTo>
                    <a:pt x="572" y="447"/>
                    <a:pt x="573" y="448"/>
                    <a:pt x="576" y="449"/>
                  </a:cubicBezTo>
                  <a:cubicBezTo>
                    <a:pt x="576" y="450"/>
                    <a:pt x="576" y="450"/>
                    <a:pt x="577" y="450"/>
                  </a:cubicBezTo>
                  <a:cubicBezTo>
                    <a:pt x="578" y="451"/>
                    <a:pt x="578" y="452"/>
                    <a:pt x="578" y="453"/>
                  </a:cubicBezTo>
                  <a:cubicBezTo>
                    <a:pt x="578" y="454"/>
                    <a:pt x="580" y="453"/>
                    <a:pt x="580" y="454"/>
                  </a:cubicBezTo>
                  <a:cubicBezTo>
                    <a:pt x="581" y="455"/>
                    <a:pt x="580" y="457"/>
                    <a:pt x="580" y="459"/>
                  </a:cubicBezTo>
                  <a:cubicBezTo>
                    <a:pt x="581" y="459"/>
                    <a:pt x="583" y="461"/>
                    <a:pt x="583" y="461"/>
                  </a:cubicBezTo>
                  <a:cubicBezTo>
                    <a:pt x="583" y="462"/>
                    <a:pt x="580" y="465"/>
                    <a:pt x="584" y="466"/>
                  </a:cubicBezTo>
                  <a:cubicBezTo>
                    <a:pt x="583" y="468"/>
                    <a:pt x="581" y="467"/>
                    <a:pt x="579" y="467"/>
                  </a:cubicBezTo>
                  <a:cubicBezTo>
                    <a:pt x="578" y="467"/>
                    <a:pt x="574" y="467"/>
                    <a:pt x="573" y="466"/>
                  </a:cubicBezTo>
                  <a:cubicBezTo>
                    <a:pt x="574" y="466"/>
                    <a:pt x="575" y="461"/>
                    <a:pt x="572" y="465"/>
                  </a:cubicBezTo>
                  <a:cubicBezTo>
                    <a:pt x="570" y="463"/>
                    <a:pt x="571" y="460"/>
                    <a:pt x="570" y="459"/>
                  </a:cubicBezTo>
                  <a:cubicBezTo>
                    <a:pt x="569" y="457"/>
                    <a:pt x="568" y="457"/>
                    <a:pt x="566" y="455"/>
                  </a:cubicBezTo>
                  <a:cubicBezTo>
                    <a:pt x="566" y="454"/>
                    <a:pt x="566" y="452"/>
                    <a:pt x="567" y="452"/>
                  </a:cubicBezTo>
                  <a:cubicBezTo>
                    <a:pt x="565" y="449"/>
                    <a:pt x="565" y="446"/>
                    <a:pt x="562" y="445"/>
                  </a:cubicBezTo>
                  <a:cubicBezTo>
                    <a:pt x="562" y="443"/>
                    <a:pt x="560" y="442"/>
                    <a:pt x="562" y="441"/>
                  </a:cubicBezTo>
                  <a:cubicBezTo>
                    <a:pt x="561" y="440"/>
                    <a:pt x="559" y="439"/>
                    <a:pt x="558" y="439"/>
                  </a:cubicBezTo>
                  <a:cubicBezTo>
                    <a:pt x="558" y="437"/>
                    <a:pt x="558" y="435"/>
                    <a:pt x="557" y="435"/>
                  </a:cubicBezTo>
                  <a:cubicBezTo>
                    <a:pt x="556" y="433"/>
                    <a:pt x="558" y="432"/>
                    <a:pt x="558" y="430"/>
                  </a:cubicBezTo>
                  <a:cubicBezTo>
                    <a:pt x="558" y="428"/>
                    <a:pt x="557" y="427"/>
                    <a:pt x="556" y="427"/>
                  </a:cubicBezTo>
                  <a:cubicBezTo>
                    <a:pt x="556" y="426"/>
                    <a:pt x="557" y="425"/>
                    <a:pt x="556" y="425"/>
                  </a:cubicBezTo>
                  <a:cubicBezTo>
                    <a:pt x="556" y="423"/>
                    <a:pt x="559" y="424"/>
                    <a:pt x="560" y="423"/>
                  </a:cubicBezTo>
                  <a:cubicBezTo>
                    <a:pt x="560" y="422"/>
                    <a:pt x="559" y="422"/>
                    <a:pt x="559" y="421"/>
                  </a:cubicBezTo>
                  <a:cubicBezTo>
                    <a:pt x="559" y="420"/>
                    <a:pt x="561" y="420"/>
                    <a:pt x="560" y="419"/>
                  </a:cubicBezTo>
                  <a:cubicBezTo>
                    <a:pt x="560" y="417"/>
                    <a:pt x="558" y="415"/>
                    <a:pt x="558" y="413"/>
                  </a:cubicBezTo>
                  <a:cubicBezTo>
                    <a:pt x="558" y="410"/>
                    <a:pt x="559" y="407"/>
                    <a:pt x="558" y="406"/>
                  </a:cubicBezTo>
                  <a:cubicBezTo>
                    <a:pt x="558" y="404"/>
                    <a:pt x="556" y="404"/>
                    <a:pt x="556" y="403"/>
                  </a:cubicBezTo>
                  <a:cubicBezTo>
                    <a:pt x="555" y="402"/>
                    <a:pt x="555" y="401"/>
                    <a:pt x="555" y="400"/>
                  </a:cubicBezTo>
                  <a:cubicBezTo>
                    <a:pt x="553" y="398"/>
                    <a:pt x="552" y="396"/>
                    <a:pt x="551" y="395"/>
                  </a:cubicBezTo>
                  <a:cubicBezTo>
                    <a:pt x="547" y="394"/>
                    <a:pt x="549" y="399"/>
                    <a:pt x="546" y="396"/>
                  </a:cubicBezTo>
                  <a:cubicBezTo>
                    <a:pt x="545" y="396"/>
                    <a:pt x="546" y="399"/>
                    <a:pt x="545" y="400"/>
                  </a:cubicBezTo>
                  <a:cubicBezTo>
                    <a:pt x="545" y="400"/>
                    <a:pt x="543" y="399"/>
                    <a:pt x="543" y="400"/>
                  </a:cubicBezTo>
                  <a:cubicBezTo>
                    <a:pt x="542" y="401"/>
                    <a:pt x="543" y="402"/>
                    <a:pt x="542" y="402"/>
                  </a:cubicBezTo>
                  <a:cubicBezTo>
                    <a:pt x="539" y="402"/>
                    <a:pt x="539" y="402"/>
                    <a:pt x="538" y="399"/>
                  </a:cubicBezTo>
                  <a:cubicBezTo>
                    <a:pt x="538" y="398"/>
                    <a:pt x="537" y="398"/>
                    <a:pt x="537" y="397"/>
                  </a:cubicBezTo>
                  <a:cubicBezTo>
                    <a:pt x="536" y="396"/>
                    <a:pt x="538" y="396"/>
                    <a:pt x="538" y="395"/>
                  </a:cubicBezTo>
                  <a:cubicBezTo>
                    <a:pt x="538" y="394"/>
                    <a:pt x="535" y="389"/>
                    <a:pt x="538" y="387"/>
                  </a:cubicBezTo>
                  <a:cubicBezTo>
                    <a:pt x="537" y="386"/>
                    <a:pt x="535" y="385"/>
                    <a:pt x="536" y="380"/>
                  </a:cubicBezTo>
                  <a:cubicBezTo>
                    <a:pt x="535" y="380"/>
                    <a:pt x="535" y="381"/>
                    <a:pt x="535" y="382"/>
                  </a:cubicBezTo>
                  <a:cubicBezTo>
                    <a:pt x="532" y="381"/>
                    <a:pt x="534" y="377"/>
                    <a:pt x="532" y="375"/>
                  </a:cubicBezTo>
                  <a:cubicBezTo>
                    <a:pt x="531" y="374"/>
                    <a:pt x="531" y="374"/>
                    <a:pt x="530" y="373"/>
                  </a:cubicBezTo>
                  <a:cubicBezTo>
                    <a:pt x="529" y="372"/>
                    <a:pt x="529" y="371"/>
                    <a:pt x="529" y="370"/>
                  </a:cubicBezTo>
                  <a:cubicBezTo>
                    <a:pt x="528" y="369"/>
                    <a:pt x="524" y="370"/>
                    <a:pt x="525" y="367"/>
                  </a:cubicBezTo>
                  <a:cubicBezTo>
                    <a:pt x="521" y="366"/>
                    <a:pt x="520" y="369"/>
                    <a:pt x="518" y="370"/>
                  </a:cubicBezTo>
                  <a:cubicBezTo>
                    <a:pt x="516" y="370"/>
                    <a:pt x="515" y="370"/>
                    <a:pt x="514" y="372"/>
                  </a:cubicBezTo>
                  <a:cubicBezTo>
                    <a:pt x="512" y="372"/>
                    <a:pt x="509" y="372"/>
                    <a:pt x="506" y="372"/>
                  </a:cubicBezTo>
                  <a:cubicBezTo>
                    <a:pt x="506" y="372"/>
                    <a:pt x="504" y="373"/>
                    <a:pt x="504" y="374"/>
                  </a:cubicBezTo>
                  <a:cubicBezTo>
                    <a:pt x="503" y="375"/>
                    <a:pt x="503" y="374"/>
                    <a:pt x="503" y="375"/>
                  </a:cubicBezTo>
                  <a:cubicBezTo>
                    <a:pt x="503" y="376"/>
                    <a:pt x="500" y="377"/>
                    <a:pt x="499" y="377"/>
                  </a:cubicBezTo>
                  <a:cubicBezTo>
                    <a:pt x="497" y="380"/>
                    <a:pt x="494" y="384"/>
                    <a:pt x="490" y="386"/>
                  </a:cubicBezTo>
                  <a:cubicBezTo>
                    <a:pt x="487" y="388"/>
                    <a:pt x="486" y="392"/>
                    <a:pt x="482" y="393"/>
                  </a:cubicBezTo>
                  <a:cubicBezTo>
                    <a:pt x="483" y="395"/>
                    <a:pt x="483" y="395"/>
                    <a:pt x="479" y="395"/>
                  </a:cubicBezTo>
                  <a:cubicBezTo>
                    <a:pt x="479" y="397"/>
                    <a:pt x="479" y="397"/>
                    <a:pt x="480" y="397"/>
                  </a:cubicBezTo>
                  <a:cubicBezTo>
                    <a:pt x="480" y="399"/>
                    <a:pt x="478" y="399"/>
                    <a:pt x="478" y="397"/>
                  </a:cubicBezTo>
                  <a:cubicBezTo>
                    <a:pt x="476" y="398"/>
                    <a:pt x="477" y="401"/>
                    <a:pt x="473" y="400"/>
                  </a:cubicBezTo>
                  <a:cubicBezTo>
                    <a:pt x="472" y="401"/>
                    <a:pt x="472" y="403"/>
                    <a:pt x="470" y="402"/>
                  </a:cubicBezTo>
                  <a:cubicBezTo>
                    <a:pt x="469" y="404"/>
                    <a:pt x="471" y="404"/>
                    <a:pt x="471" y="406"/>
                  </a:cubicBezTo>
                  <a:cubicBezTo>
                    <a:pt x="471" y="408"/>
                    <a:pt x="469" y="411"/>
                    <a:pt x="469" y="415"/>
                  </a:cubicBezTo>
                  <a:cubicBezTo>
                    <a:pt x="468" y="420"/>
                    <a:pt x="468" y="426"/>
                    <a:pt x="467" y="428"/>
                  </a:cubicBezTo>
                  <a:cubicBezTo>
                    <a:pt x="467" y="428"/>
                    <a:pt x="465" y="428"/>
                    <a:pt x="465" y="428"/>
                  </a:cubicBezTo>
                  <a:cubicBezTo>
                    <a:pt x="464" y="429"/>
                    <a:pt x="465" y="432"/>
                    <a:pt x="464" y="433"/>
                  </a:cubicBezTo>
                  <a:cubicBezTo>
                    <a:pt x="463" y="434"/>
                    <a:pt x="461" y="433"/>
                    <a:pt x="459" y="434"/>
                  </a:cubicBezTo>
                  <a:cubicBezTo>
                    <a:pt x="458" y="435"/>
                    <a:pt x="458" y="437"/>
                    <a:pt x="456" y="436"/>
                  </a:cubicBezTo>
                  <a:cubicBezTo>
                    <a:pt x="453" y="433"/>
                    <a:pt x="451" y="429"/>
                    <a:pt x="450" y="425"/>
                  </a:cubicBezTo>
                  <a:cubicBezTo>
                    <a:pt x="449" y="424"/>
                    <a:pt x="448" y="423"/>
                    <a:pt x="447" y="422"/>
                  </a:cubicBezTo>
                  <a:cubicBezTo>
                    <a:pt x="447" y="422"/>
                    <a:pt x="446" y="421"/>
                    <a:pt x="445" y="421"/>
                  </a:cubicBezTo>
                  <a:cubicBezTo>
                    <a:pt x="444" y="417"/>
                    <a:pt x="447" y="417"/>
                    <a:pt x="447" y="415"/>
                  </a:cubicBezTo>
                  <a:cubicBezTo>
                    <a:pt x="447" y="413"/>
                    <a:pt x="445" y="412"/>
                    <a:pt x="444" y="410"/>
                  </a:cubicBezTo>
                  <a:cubicBezTo>
                    <a:pt x="443" y="409"/>
                    <a:pt x="442" y="407"/>
                    <a:pt x="440" y="407"/>
                  </a:cubicBezTo>
                  <a:cubicBezTo>
                    <a:pt x="440" y="405"/>
                    <a:pt x="439" y="402"/>
                    <a:pt x="438" y="400"/>
                  </a:cubicBezTo>
                  <a:cubicBezTo>
                    <a:pt x="437" y="398"/>
                    <a:pt x="436" y="389"/>
                    <a:pt x="436" y="383"/>
                  </a:cubicBezTo>
                  <a:cubicBezTo>
                    <a:pt x="435" y="380"/>
                    <a:pt x="434" y="374"/>
                    <a:pt x="433" y="369"/>
                  </a:cubicBezTo>
                  <a:cubicBezTo>
                    <a:pt x="432" y="370"/>
                    <a:pt x="428" y="374"/>
                    <a:pt x="431" y="375"/>
                  </a:cubicBezTo>
                  <a:cubicBezTo>
                    <a:pt x="431" y="378"/>
                    <a:pt x="426" y="375"/>
                    <a:pt x="425" y="375"/>
                  </a:cubicBezTo>
                  <a:cubicBezTo>
                    <a:pt x="424" y="375"/>
                    <a:pt x="423" y="375"/>
                    <a:pt x="423" y="375"/>
                  </a:cubicBezTo>
                  <a:cubicBezTo>
                    <a:pt x="421" y="374"/>
                    <a:pt x="420" y="370"/>
                    <a:pt x="418" y="372"/>
                  </a:cubicBezTo>
                  <a:cubicBezTo>
                    <a:pt x="418" y="370"/>
                    <a:pt x="419" y="369"/>
                    <a:pt x="420" y="369"/>
                  </a:cubicBezTo>
                  <a:cubicBezTo>
                    <a:pt x="419" y="368"/>
                    <a:pt x="420" y="367"/>
                    <a:pt x="420" y="366"/>
                  </a:cubicBezTo>
                  <a:cubicBezTo>
                    <a:pt x="420" y="364"/>
                    <a:pt x="417" y="365"/>
                    <a:pt x="416" y="365"/>
                  </a:cubicBezTo>
                  <a:cubicBezTo>
                    <a:pt x="414" y="364"/>
                    <a:pt x="413" y="359"/>
                    <a:pt x="412" y="362"/>
                  </a:cubicBezTo>
                  <a:cubicBezTo>
                    <a:pt x="409" y="362"/>
                    <a:pt x="411" y="358"/>
                    <a:pt x="411" y="359"/>
                  </a:cubicBezTo>
                  <a:cubicBezTo>
                    <a:pt x="410" y="357"/>
                    <a:pt x="408" y="357"/>
                    <a:pt x="409" y="355"/>
                  </a:cubicBezTo>
                  <a:cubicBezTo>
                    <a:pt x="408" y="355"/>
                    <a:pt x="405" y="356"/>
                    <a:pt x="404" y="355"/>
                  </a:cubicBezTo>
                  <a:cubicBezTo>
                    <a:pt x="404" y="355"/>
                    <a:pt x="404" y="353"/>
                    <a:pt x="404" y="353"/>
                  </a:cubicBezTo>
                  <a:cubicBezTo>
                    <a:pt x="401" y="352"/>
                    <a:pt x="399" y="354"/>
                    <a:pt x="397" y="354"/>
                  </a:cubicBezTo>
                  <a:cubicBezTo>
                    <a:pt x="396" y="354"/>
                    <a:pt x="395" y="354"/>
                    <a:pt x="394" y="354"/>
                  </a:cubicBezTo>
                  <a:cubicBezTo>
                    <a:pt x="393" y="354"/>
                    <a:pt x="392" y="352"/>
                    <a:pt x="392" y="355"/>
                  </a:cubicBezTo>
                  <a:cubicBezTo>
                    <a:pt x="381" y="356"/>
                    <a:pt x="372" y="354"/>
                    <a:pt x="364" y="353"/>
                  </a:cubicBezTo>
                  <a:cubicBezTo>
                    <a:pt x="364" y="350"/>
                    <a:pt x="362" y="351"/>
                    <a:pt x="361" y="349"/>
                  </a:cubicBezTo>
                  <a:cubicBezTo>
                    <a:pt x="361" y="347"/>
                    <a:pt x="356" y="351"/>
                    <a:pt x="359" y="347"/>
                  </a:cubicBezTo>
                  <a:cubicBezTo>
                    <a:pt x="358" y="347"/>
                    <a:pt x="357" y="347"/>
                    <a:pt x="357" y="346"/>
                  </a:cubicBezTo>
                  <a:cubicBezTo>
                    <a:pt x="354" y="347"/>
                    <a:pt x="345" y="345"/>
                    <a:pt x="341" y="345"/>
                  </a:cubicBezTo>
                  <a:cubicBezTo>
                    <a:pt x="340" y="344"/>
                    <a:pt x="339" y="344"/>
                    <a:pt x="339" y="342"/>
                  </a:cubicBezTo>
                  <a:cubicBezTo>
                    <a:pt x="334" y="343"/>
                    <a:pt x="335" y="338"/>
                    <a:pt x="331" y="339"/>
                  </a:cubicBezTo>
                  <a:cubicBezTo>
                    <a:pt x="330" y="334"/>
                    <a:pt x="328" y="332"/>
                    <a:pt x="326" y="328"/>
                  </a:cubicBezTo>
                  <a:cubicBezTo>
                    <a:pt x="316" y="326"/>
                    <a:pt x="316" y="332"/>
                    <a:pt x="317" y="337"/>
                  </a:cubicBezTo>
                  <a:cubicBezTo>
                    <a:pt x="317" y="339"/>
                    <a:pt x="321" y="341"/>
                    <a:pt x="325" y="346"/>
                  </a:cubicBezTo>
                  <a:cubicBezTo>
                    <a:pt x="326" y="347"/>
                    <a:pt x="328" y="353"/>
                    <a:pt x="331" y="352"/>
                  </a:cubicBezTo>
                  <a:cubicBezTo>
                    <a:pt x="330" y="354"/>
                    <a:pt x="333" y="354"/>
                    <a:pt x="332" y="357"/>
                  </a:cubicBezTo>
                  <a:cubicBezTo>
                    <a:pt x="335" y="358"/>
                    <a:pt x="341" y="356"/>
                    <a:pt x="338" y="360"/>
                  </a:cubicBezTo>
                  <a:cubicBezTo>
                    <a:pt x="340" y="361"/>
                    <a:pt x="339" y="358"/>
                    <a:pt x="340" y="357"/>
                  </a:cubicBezTo>
                  <a:cubicBezTo>
                    <a:pt x="341" y="357"/>
                    <a:pt x="345" y="357"/>
                    <a:pt x="345" y="355"/>
                  </a:cubicBezTo>
                  <a:cubicBezTo>
                    <a:pt x="345" y="354"/>
                    <a:pt x="346" y="354"/>
                    <a:pt x="347" y="354"/>
                  </a:cubicBezTo>
                  <a:cubicBezTo>
                    <a:pt x="349" y="354"/>
                    <a:pt x="348" y="352"/>
                    <a:pt x="348" y="352"/>
                  </a:cubicBezTo>
                  <a:cubicBezTo>
                    <a:pt x="350" y="351"/>
                    <a:pt x="353" y="351"/>
                    <a:pt x="356" y="350"/>
                  </a:cubicBezTo>
                  <a:cubicBezTo>
                    <a:pt x="356" y="351"/>
                    <a:pt x="354" y="352"/>
                    <a:pt x="354" y="353"/>
                  </a:cubicBezTo>
                  <a:cubicBezTo>
                    <a:pt x="355" y="353"/>
                    <a:pt x="357" y="352"/>
                    <a:pt x="357" y="353"/>
                  </a:cubicBezTo>
                  <a:cubicBezTo>
                    <a:pt x="358" y="355"/>
                    <a:pt x="357" y="356"/>
                    <a:pt x="358" y="357"/>
                  </a:cubicBezTo>
                  <a:cubicBezTo>
                    <a:pt x="357" y="360"/>
                    <a:pt x="361" y="359"/>
                    <a:pt x="361" y="361"/>
                  </a:cubicBezTo>
                  <a:cubicBezTo>
                    <a:pt x="362" y="364"/>
                    <a:pt x="364" y="362"/>
                    <a:pt x="366" y="363"/>
                  </a:cubicBezTo>
                  <a:cubicBezTo>
                    <a:pt x="368" y="365"/>
                    <a:pt x="367" y="366"/>
                    <a:pt x="370" y="367"/>
                  </a:cubicBezTo>
                  <a:cubicBezTo>
                    <a:pt x="367" y="370"/>
                    <a:pt x="370" y="373"/>
                    <a:pt x="370" y="376"/>
                  </a:cubicBezTo>
                  <a:cubicBezTo>
                    <a:pt x="368" y="376"/>
                    <a:pt x="367" y="376"/>
                    <a:pt x="366" y="376"/>
                  </a:cubicBezTo>
                  <a:cubicBezTo>
                    <a:pt x="367" y="381"/>
                    <a:pt x="363" y="380"/>
                    <a:pt x="364" y="383"/>
                  </a:cubicBezTo>
                  <a:cubicBezTo>
                    <a:pt x="361" y="383"/>
                    <a:pt x="360" y="384"/>
                    <a:pt x="360" y="386"/>
                  </a:cubicBezTo>
                  <a:cubicBezTo>
                    <a:pt x="359" y="386"/>
                    <a:pt x="357" y="386"/>
                    <a:pt x="356" y="386"/>
                  </a:cubicBezTo>
                  <a:cubicBezTo>
                    <a:pt x="354" y="386"/>
                    <a:pt x="355" y="388"/>
                    <a:pt x="354" y="389"/>
                  </a:cubicBezTo>
                  <a:cubicBezTo>
                    <a:pt x="354" y="390"/>
                    <a:pt x="352" y="389"/>
                    <a:pt x="352" y="389"/>
                  </a:cubicBezTo>
                  <a:cubicBezTo>
                    <a:pt x="351" y="390"/>
                    <a:pt x="352" y="392"/>
                    <a:pt x="352" y="393"/>
                  </a:cubicBezTo>
                  <a:cubicBezTo>
                    <a:pt x="350" y="392"/>
                    <a:pt x="348" y="393"/>
                    <a:pt x="348" y="395"/>
                  </a:cubicBezTo>
                  <a:cubicBezTo>
                    <a:pt x="346" y="395"/>
                    <a:pt x="345" y="396"/>
                    <a:pt x="344" y="396"/>
                  </a:cubicBezTo>
                  <a:cubicBezTo>
                    <a:pt x="342" y="397"/>
                    <a:pt x="342" y="398"/>
                    <a:pt x="339" y="399"/>
                  </a:cubicBezTo>
                  <a:cubicBezTo>
                    <a:pt x="338" y="399"/>
                    <a:pt x="332" y="401"/>
                    <a:pt x="332" y="405"/>
                  </a:cubicBezTo>
                  <a:cubicBezTo>
                    <a:pt x="331" y="405"/>
                    <a:pt x="329" y="404"/>
                    <a:pt x="327" y="405"/>
                  </a:cubicBezTo>
                  <a:cubicBezTo>
                    <a:pt x="326" y="405"/>
                    <a:pt x="327" y="406"/>
                    <a:pt x="326" y="407"/>
                  </a:cubicBezTo>
                  <a:cubicBezTo>
                    <a:pt x="326" y="407"/>
                    <a:pt x="324" y="407"/>
                    <a:pt x="324" y="407"/>
                  </a:cubicBezTo>
                  <a:cubicBezTo>
                    <a:pt x="324" y="407"/>
                    <a:pt x="320" y="408"/>
                    <a:pt x="320" y="408"/>
                  </a:cubicBezTo>
                  <a:cubicBezTo>
                    <a:pt x="318" y="410"/>
                    <a:pt x="309" y="409"/>
                    <a:pt x="305" y="412"/>
                  </a:cubicBezTo>
                  <a:cubicBezTo>
                    <a:pt x="301" y="412"/>
                    <a:pt x="308" y="414"/>
                    <a:pt x="303" y="414"/>
                  </a:cubicBezTo>
                  <a:cubicBezTo>
                    <a:pt x="302" y="414"/>
                    <a:pt x="301" y="414"/>
                    <a:pt x="300" y="414"/>
                  </a:cubicBezTo>
                  <a:cubicBezTo>
                    <a:pt x="299" y="414"/>
                    <a:pt x="299" y="417"/>
                    <a:pt x="297" y="416"/>
                  </a:cubicBezTo>
                  <a:cubicBezTo>
                    <a:pt x="298" y="414"/>
                    <a:pt x="295" y="415"/>
                    <a:pt x="294" y="414"/>
                  </a:cubicBezTo>
                  <a:cubicBezTo>
                    <a:pt x="293" y="413"/>
                    <a:pt x="295" y="409"/>
                    <a:pt x="292" y="409"/>
                  </a:cubicBezTo>
                  <a:cubicBezTo>
                    <a:pt x="292" y="407"/>
                    <a:pt x="293" y="407"/>
                    <a:pt x="293" y="406"/>
                  </a:cubicBezTo>
                  <a:cubicBezTo>
                    <a:pt x="292" y="405"/>
                    <a:pt x="290" y="404"/>
                    <a:pt x="292" y="403"/>
                  </a:cubicBezTo>
                  <a:cubicBezTo>
                    <a:pt x="291" y="402"/>
                    <a:pt x="290" y="401"/>
                    <a:pt x="288" y="401"/>
                  </a:cubicBezTo>
                  <a:cubicBezTo>
                    <a:pt x="290" y="398"/>
                    <a:pt x="286" y="394"/>
                    <a:pt x="288" y="394"/>
                  </a:cubicBezTo>
                  <a:cubicBezTo>
                    <a:pt x="289" y="393"/>
                    <a:pt x="287" y="393"/>
                    <a:pt x="286" y="393"/>
                  </a:cubicBezTo>
                  <a:cubicBezTo>
                    <a:pt x="285" y="392"/>
                    <a:pt x="286" y="389"/>
                    <a:pt x="286" y="389"/>
                  </a:cubicBezTo>
                  <a:cubicBezTo>
                    <a:pt x="286" y="389"/>
                    <a:pt x="284" y="387"/>
                    <a:pt x="284" y="387"/>
                  </a:cubicBezTo>
                  <a:cubicBezTo>
                    <a:pt x="283" y="386"/>
                    <a:pt x="284" y="386"/>
                    <a:pt x="283" y="386"/>
                  </a:cubicBezTo>
                  <a:cubicBezTo>
                    <a:pt x="282" y="386"/>
                    <a:pt x="281" y="382"/>
                    <a:pt x="280" y="382"/>
                  </a:cubicBezTo>
                  <a:cubicBezTo>
                    <a:pt x="280" y="382"/>
                    <a:pt x="280" y="383"/>
                    <a:pt x="280" y="383"/>
                  </a:cubicBezTo>
                  <a:cubicBezTo>
                    <a:pt x="278" y="381"/>
                    <a:pt x="278" y="378"/>
                    <a:pt x="274" y="377"/>
                  </a:cubicBezTo>
                  <a:cubicBezTo>
                    <a:pt x="277" y="373"/>
                    <a:pt x="271" y="372"/>
                    <a:pt x="272" y="366"/>
                  </a:cubicBezTo>
                  <a:cubicBezTo>
                    <a:pt x="272" y="364"/>
                    <a:pt x="270" y="365"/>
                    <a:pt x="270" y="363"/>
                  </a:cubicBezTo>
                  <a:cubicBezTo>
                    <a:pt x="269" y="361"/>
                    <a:pt x="266" y="363"/>
                    <a:pt x="265" y="361"/>
                  </a:cubicBezTo>
                  <a:cubicBezTo>
                    <a:pt x="266" y="360"/>
                    <a:pt x="266" y="359"/>
                    <a:pt x="264" y="359"/>
                  </a:cubicBezTo>
                  <a:cubicBezTo>
                    <a:pt x="265" y="357"/>
                    <a:pt x="265" y="356"/>
                    <a:pt x="264" y="353"/>
                  </a:cubicBezTo>
                  <a:cubicBezTo>
                    <a:pt x="264" y="352"/>
                    <a:pt x="264" y="351"/>
                    <a:pt x="264" y="350"/>
                  </a:cubicBezTo>
                  <a:cubicBezTo>
                    <a:pt x="264" y="350"/>
                    <a:pt x="263" y="350"/>
                    <a:pt x="263" y="350"/>
                  </a:cubicBezTo>
                  <a:cubicBezTo>
                    <a:pt x="262" y="347"/>
                    <a:pt x="265" y="348"/>
                    <a:pt x="263" y="346"/>
                  </a:cubicBezTo>
                  <a:cubicBezTo>
                    <a:pt x="261" y="344"/>
                    <a:pt x="261" y="352"/>
                    <a:pt x="260" y="346"/>
                  </a:cubicBezTo>
                  <a:cubicBezTo>
                    <a:pt x="260" y="341"/>
                    <a:pt x="256" y="338"/>
                    <a:pt x="252" y="334"/>
                  </a:cubicBezTo>
                  <a:cubicBezTo>
                    <a:pt x="249" y="336"/>
                    <a:pt x="251" y="337"/>
                    <a:pt x="250" y="341"/>
                  </a:cubicBezTo>
                  <a:cubicBezTo>
                    <a:pt x="247" y="342"/>
                    <a:pt x="248" y="339"/>
                    <a:pt x="246" y="339"/>
                  </a:cubicBezTo>
                  <a:cubicBezTo>
                    <a:pt x="244" y="339"/>
                    <a:pt x="244" y="338"/>
                    <a:pt x="243" y="337"/>
                  </a:cubicBezTo>
                  <a:cubicBezTo>
                    <a:pt x="245" y="339"/>
                    <a:pt x="243" y="345"/>
                    <a:pt x="247" y="345"/>
                  </a:cubicBezTo>
                  <a:cubicBezTo>
                    <a:pt x="246" y="347"/>
                    <a:pt x="248" y="351"/>
                    <a:pt x="250" y="355"/>
                  </a:cubicBezTo>
                  <a:cubicBezTo>
                    <a:pt x="250" y="356"/>
                    <a:pt x="249" y="357"/>
                    <a:pt x="250" y="357"/>
                  </a:cubicBezTo>
                  <a:cubicBezTo>
                    <a:pt x="251" y="359"/>
                    <a:pt x="252" y="364"/>
                    <a:pt x="253" y="367"/>
                  </a:cubicBezTo>
                  <a:cubicBezTo>
                    <a:pt x="255" y="367"/>
                    <a:pt x="256" y="367"/>
                    <a:pt x="258" y="367"/>
                  </a:cubicBezTo>
                  <a:cubicBezTo>
                    <a:pt x="257" y="368"/>
                    <a:pt x="257" y="369"/>
                    <a:pt x="257" y="370"/>
                  </a:cubicBezTo>
                  <a:cubicBezTo>
                    <a:pt x="258" y="371"/>
                    <a:pt x="259" y="370"/>
                    <a:pt x="259" y="369"/>
                  </a:cubicBezTo>
                  <a:cubicBezTo>
                    <a:pt x="261" y="371"/>
                    <a:pt x="260" y="373"/>
                    <a:pt x="261" y="375"/>
                  </a:cubicBezTo>
                  <a:cubicBezTo>
                    <a:pt x="262" y="376"/>
                    <a:pt x="263" y="376"/>
                    <a:pt x="264" y="376"/>
                  </a:cubicBezTo>
                  <a:cubicBezTo>
                    <a:pt x="264" y="377"/>
                    <a:pt x="263" y="378"/>
                    <a:pt x="264" y="379"/>
                  </a:cubicBezTo>
                  <a:cubicBezTo>
                    <a:pt x="264" y="379"/>
                    <a:pt x="265" y="379"/>
                    <a:pt x="265" y="379"/>
                  </a:cubicBezTo>
                  <a:cubicBezTo>
                    <a:pt x="265" y="380"/>
                    <a:pt x="264" y="381"/>
                    <a:pt x="264" y="381"/>
                  </a:cubicBezTo>
                  <a:cubicBezTo>
                    <a:pt x="264" y="382"/>
                    <a:pt x="265" y="382"/>
                    <a:pt x="266" y="383"/>
                  </a:cubicBezTo>
                  <a:cubicBezTo>
                    <a:pt x="266" y="384"/>
                    <a:pt x="266" y="385"/>
                    <a:pt x="266" y="386"/>
                  </a:cubicBezTo>
                  <a:cubicBezTo>
                    <a:pt x="266" y="386"/>
                    <a:pt x="267" y="386"/>
                    <a:pt x="267" y="386"/>
                  </a:cubicBezTo>
                  <a:cubicBezTo>
                    <a:pt x="268" y="387"/>
                    <a:pt x="266" y="391"/>
                    <a:pt x="270" y="390"/>
                  </a:cubicBezTo>
                  <a:cubicBezTo>
                    <a:pt x="270" y="393"/>
                    <a:pt x="269" y="395"/>
                    <a:pt x="271" y="397"/>
                  </a:cubicBezTo>
                  <a:cubicBezTo>
                    <a:pt x="271" y="398"/>
                    <a:pt x="273" y="399"/>
                    <a:pt x="273" y="400"/>
                  </a:cubicBezTo>
                  <a:cubicBezTo>
                    <a:pt x="274" y="401"/>
                    <a:pt x="274" y="402"/>
                    <a:pt x="274" y="403"/>
                  </a:cubicBezTo>
                  <a:cubicBezTo>
                    <a:pt x="275" y="404"/>
                    <a:pt x="276" y="404"/>
                    <a:pt x="277" y="405"/>
                  </a:cubicBezTo>
                  <a:cubicBezTo>
                    <a:pt x="278" y="406"/>
                    <a:pt x="276" y="408"/>
                    <a:pt x="278" y="408"/>
                  </a:cubicBezTo>
                  <a:cubicBezTo>
                    <a:pt x="279" y="408"/>
                    <a:pt x="279" y="411"/>
                    <a:pt x="279" y="413"/>
                  </a:cubicBezTo>
                  <a:cubicBezTo>
                    <a:pt x="283" y="410"/>
                    <a:pt x="283" y="415"/>
                    <a:pt x="288" y="414"/>
                  </a:cubicBezTo>
                  <a:cubicBezTo>
                    <a:pt x="289" y="417"/>
                    <a:pt x="291" y="419"/>
                    <a:pt x="291" y="422"/>
                  </a:cubicBezTo>
                  <a:cubicBezTo>
                    <a:pt x="295" y="429"/>
                    <a:pt x="309" y="427"/>
                    <a:pt x="318" y="426"/>
                  </a:cubicBezTo>
                  <a:cubicBezTo>
                    <a:pt x="319" y="426"/>
                    <a:pt x="318" y="424"/>
                    <a:pt x="319" y="423"/>
                  </a:cubicBezTo>
                  <a:cubicBezTo>
                    <a:pt x="322" y="422"/>
                    <a:pt x="327" y="426"/>
                    <a:pt x="326" y="421"/>
                  </a:cubicBezTo>
                  <a:cubicBezTo>
                    <a:pt x="329" y="422"/>
                    <a:pt x="328" y="424"/>
                    <a:pt x="327" y="427"/>
                  </a:cubicBezTo>
                  <a:cubicBezTo>
                    <a:pt x="327" y="427"/>
                    <a:pt x="326" y="428"/>
                    <a:pt x="326" y="428"/>
                  </a:cubicBezTo>
                  <a:cubicBezTo>
                    <a:pt x="326" y="430"/>
                    <a:pt x="327" y="433"/>
                    <a:pt x="326" y="435"/>
                  </a:cubicBezTo>
                  <a:cubicBezTo>
                    <a:pt x="326" y="435"/>
                    <a:pt x="324" y="435"/>
                    <a:pt x="324" y="435"/>
                  </a:cubicBezTo>
                  <a:cubicBezTo>
                    <a:pt x="324" y="436"/>
                    <a:pt x="324" y="441"/>
                    <a:pt x="323" y="442"/>
                  </a:cubicBezTo>
                  <a:cubicBezTo>
                    <a:pt x="322" y="443"/>
                    <a:pt x="319" y="444"/>
                    <a:pt x="320" y="448"/>
                  </a:cubicBezTo>
                  <a:cubicBezTo>
                    <a:pt x="317" y="448"/>
                    <a:pt x="319" y="454"/>
                    <a:pt x="314" y="454"/>
                  </a:cubicBezTo>
                  <a:cubicBezTo>
                    <a:pt x="315" y="458"/>
                    <a:pt x="313" y="458"/>
                    <a:pt x="313" y="461"/>
                  </a:cubicBezTo>
                  <a:cubicBezTo>
                    <a:pt x="309" y="460"/>
                    <a:pt x="311" y="465"/>
                    <a:pt x="307" y="465"/>
                  </a:cubicBezTo>
                  <a:cubicBezTo>
                    <a:pt x="307" y="466"/>
                    <a:pt x="307" y="467"/>
                    <a:pt x="307" y="468"/>
                  </a:cubicBezTo>
                  <a:cubicBezTo>
                    <a:pt x="306" y="468"/>
                    <a:pt x="306" y="467"/>
                    <a:pt x="305" y="467"/>
                  </a:cubicBezTo>
                  <a:cubicBezTo>
                    <a:pt x="302" y="468"/>
                    <a:pt x="304" y="470"/>
                    <a:pt x="300" y="470"/>
                  </a:cubicBezTo>
                  <a:cubicBezTo>
                    <a:pt x="300" y="470"/>
                    <a:pt x="297" y="472"/>
                    <a:pt x="297" y="472"/>
                  </a:cubicBezTo>
                  <a:cubicBezTo>
                    <a:pt x="297" y="472"/>
                    <a:pt x="297" y="473"/>
                    <a:pt x="297" y="473"/>
                  </a:cubicBezTo>
                  <a:cubicBezTo>
                    <a:pt x="295" y="474"/>
                    <a:pt x="293" y="474"/>
                    <a:pt x="292" y="475"/>
                  </a:cubicBezTo>
                  <a:cubicBezTo>
                    <a:pt x="289" y="477"/>
                    <a:pt x="288" y="481"/>
                    <a:pt x="284" y="481"/>
                  </a:cubicBezTo>
                  <a:cubicBezTo>
                    <a:pt x="285" y="484"/>
                    <a:pt x="282" y="484"/>
                    <a:pt x="283" y="487"/>
                  </a:cubicBezTo>
                  <a:cubicBezTo>
                    <a:pt x="281" y="488"/>
                    <a:pt x="281" y="487"/>
                    <a:pt x="279" y="487"/>
                  </a:cubicBezTo>
                  <a:cubicBezTo>
                    <a:pt x="280" y="488"/>
                    <a:pt x="277" y="490"/>
                    <a:pt x="278" y="491"/>
                  </a:cubicBezTo>
                  <a:cubicBezTo>
                    <a:pt x="280" y="493"/>
                    <a:pt x="277" y="491"/>
                    <a:pt x="277" y="494"/>
                  </a:cubicBezTo>
                  <a:cubicBezTo>
                    <a:pt x="277" y="496"/>
                    <a:pt x="275" y="494"/>
                    <a:pt x="274" y="495"/>
                  </a:cubicBezTo>
                  <a:cubicBezTo>
                    <a:pt x="274" y="496"/>
                    <a:pt x="274" y="497"/>
                    <a:pt x="274" y="498"/>
                  </a:cubicBezTo>
                  <a:cubicBezTo>
                    <a:pt x="274" y="499"/>
                    <a:pt x="272" y="508"/>
                    <a:pt x="272" y="511"/>
                  </a:cubicBezTo>
                  <a:cubicBezTo>
                    <a:pt x="272" y="513"/>
                    <a:pt x="273" y="513"/>
                    <a:pt x="274" y="515"/>
                  </a:cubicBezTo>
                  <a:cubicBezTo>
                    <a:pt x="275" y="519"/>
                    <a:pt x="274" y="520"/>
                    <a:pt x="274" y="522"/>
                  </a:cubicBezTo>
                  <a:cubicBezTo>
                    <a:pt x="274" y="523"/>
                    <a:pt x="275" y="527"/>
                    <a:pt x="277" y="527"/>
                  </a:cubicBezTo>
                  <a:cubicBezTo>
                    <a:pt x="280" y="527"/>
                    <a:pt x="273" y="532"/>
                    <a:pt x="279" y="533"/>
                  </a:cubicBezTo>
                  <a:cubicBezTo>
                    <a:pt x="278" y="539"/>
                    <a:pt x="280" y="543"/>
                    <a:pt x="279" y="548"/>
                  </a:cubicBezTo>
                  <a:cubicBezTo>
                    <a:pt x="278" y="551"/>
                    <a:pt x="275" y="554"/>
                    <a:pt x="275" y="558"/>
                  </a:cubicBezTo>
                  <a:cubicBezTo>
                    <a:pt x="273" y="558"/>
                    <a:pt x="269" y="561"/>
                    <a:pt x="267" y="562"/>
                  </a:cubicBezTo>
                  <a:cubicBezTo>
                    <a:pt x="267" y="563"/>
                    <a:pt x="266" y="563"/>
                    <a:pt x="267" y="564"/>
                  </a:cubicBezTo>
                  <a:cubicBezTo>
                    <a:pt x="267" y="565"/>
                    <a:pt x="265" y="564"/>
                    <a:pt x="264" y="565"/>
                  </a:cubicBezTo>
                  <a:cubicBezTo>
                    <a:pt x="263" y="565"/>
                    <a:pt x="263" y="567"/>
                    <a:pt x="263" y="567"/>
                  </a:cubicBezTo>
                  <a:cubicBezTo>
                    <a:pt x="262" y="567"/>
                    <a:pt x="260" y="565"/>
                    <a:pt x="260" y="567"/>
                  </a:cubicBezTo>
                  <a:cubicBezTo>
                    <a:pt x="260" y="568"/>
                    <a:pt x="259" y="568"/>
                    <a:pt x="258" y="568"/>
                  </a:cubicBezTo>
                  <a:cubicBezTo>
                    <a:pt x="256" y="569"/>
                    <a:pt x="256" y="572"/>
                    <a:pt x="253" y="572"/>
                  </a:cubicBezTo>
                  <a:cubicBezTo>
                    <a:pt x="252" y="578"/>
                    <a:pt x="253" y="588"/>
                    <a:pt x="254" y="598"/>
                  </a:cubicBezTo>
                  <a:cubicBezTo>
                    <a:pt x="253" y="598"/>
                    <a:pt x="252" y="599"/>
                    <a:pt x="252" y="598"/>
                  </a:cubicBezTo>
                  <a:cubicBezTo>
                    <a:pt x="251" y="597"/>
                    <a:pt x="251" y="600"/>
                    <a:pt x="251" y="600"/>
                  </a:cubicBezTo>
                  <a:cubicBezTo>
                    <a:pt x="249" y="601"/>
                    <a:pt x="247" y="599"/>
                    <a:pt x="247" y="601"/>
                  </a:cubicBezTo>
                  <a:cubicBezTo>
                    <a:pt x="247" y="603"/>
                    <a:pt x="243" y="603"/>
                    <a:pt x="241" y="605"/>
                  </a:cubicBezTo>
                  <a:cubicBezTo>
                    <a:pt x="241" y="607"/>
                    <a:pt x="241" y="609"/>
                    <a:pt x="241" y="612"/>
                  </a:cubicBezTo>
                  <a:cubicBezTo>
                    <a:pt x="239" y="612"/>
                    <a:pt x="240" y="616"/>
                    <a:pt x="239" y="618"/>
                  </a:cubicBezTo>
                  <a:cubicBezTo>
                    <a:pt x="239" y="618"/>
                    <a:pt x="237" y="618"/>
                    <a:pt x="237" y="619"/>
                  </a:cubicBezTo>
                  <a:cubicBezTo>
                    <a:pt x="236" y="621"/>
                    <a:pt x="236" y="623"/>
                    <a:pt x="234" y="625"/>
                  </a:cubicBezTo>
                  <a:cubicBezTo>
                    <a:pt x="234" y="625"/>
                    <a:pt x="235" y="627"/>
                    <a:pt x="234" y="627"/>
                  </a:cubicBezTo>
                  <a:cubicBezTo>
                    <a:pt x="234" y="627"/>
                    <a:pt x="232" y="627"/>
                    <a:pt x="232" y="627"/>
                  </a:cubicBezTo>
                  <a:cubicBezTo>
                    <a:pt x="231" y="628"/>
                    <a:pt x="232" y="630"/>
                    <a:pt x="232" y="631"/>
                  </a:cubicBezTo>
                  <a:cubicBezTo>
                    <a:pt x="232" y="631"/>
                    <a:pt x="230" y="630"/>
                    <a:pt x="230" y="631"/>
                  </a:cubicBezTo>
                  <a:cubicBezTo>
                    <a:pt x="229" y="631"/>
                    <a:pt x="230" y="633"/>
                    <a:pt x="230" y="633"/>
                  </a:cubicBezTo>
                  <a:cubicBezTo>
                    <a:pt x="229" y="633"/>
                    <a:pt x="228" y="633"/>
                    <a:pt x="227" y="633"/>
                  </a:cubicBezTo>
                  <a:cubicBezTo>
                    <a:pt x="227" y="634"/>
                    <a:pt x="225" y="636"/>
                    <a:pt x="225" y="637"/>
                  </a:cubicBezTo>
                  <a:cubicBezTo>
                    <a:pt x="225" y="638"/>
                    <a:pt x="223" y="637"/>
                    <a:pt x="222" y="638"/>
                  </a:cubicBezTo>
                  <a:cubicBezTo>
                    <a:pt x="222" y="638"/>
                    <a:pt x="223" y="640"/>
                    <a:pt x="222" y="640"/>
                  </a:cubicBezTo>
                  <a:cubicBezTo>
                    <a:pt x="222" y="640"/>
                    <a:pt x="221" y="640"/>
                    <a:pt x="220" y="640"/>
                  </a:cubicBezTo>
                  <a:cubicBezTo>
                    <a:pt x="219" y="641"/>
                    <a:pt x="219" y="642"/>
                    <a:pt x="218" y="642"/>
                  </a:cubicBezTo>
                  <a:cubicBezTo>
                    <a:pt x="217" y="643"/>
                    <a:pt x="216" y="645"/>
                    <a:pt x="215" y="645"/>
                  </a:cubicBezTo>
                  <a:cubicBezTo>
                    <a:pt x="215" y="645"/>
                    <a:pt x="212" y="646"/>
                    <a:pt x="212" y="646"/>
                  </a:cubicBezTo>
                  <a:cubicBezTo>
                    <a:pt x="211" y="645"/>
                    <a:pt x="211" y="645"/>
                    <a:pt x="210" y="646"/>
                  </a:cubicBezTo>
                  <a:cubicBezTo>
                    <a:pt x="208" y="647"/>
                    <a:pt x="207" y="647"/>
                    <a:pt x="205" y="647"/>
                  </a:cubicBezTo>
                  <a:cubicBezTo>
                    <a:pt x="204" y="647"/>
                    <a:pt x="196" y="650"/>
                    <a:pt x="194" y="647"/>
                  </a:cubicBezTo>
                  <a:cubicBezTo>
                    <a:pt x="193" y="647"/>
                    <a:pt x="194" y="649"/>
                    <a:pt x="194" y="648"/>
                  </a:cubicBezTo>
                  <a:cubicBezTo>
                    <a:pt x="192" y="651"/>
                    <a:pt x="190" y="649"/>
                    <a:pt x="186" y="649"/>
                  </a:cubicBezTo>
                  <a:cubicBezTo>
                    <a:pt x="185" y="650"/>
                    <a:pt x="185" y="651"/>
                    <a:pt x="186" y="651"/>
                  </a:cubicBezTo>
                  <a:cubicBezTo>
                    <a:pt x="185" y="652"/>
                    <a:pt x="179" y="649"/>
                    <a:pt x="175" y="649"/>
                  </a:cubicBezTo>
                  <a:cubicBezTo>
                    <a:pt x="175" y="644"/>
                    <a:pt x="170" y="641"/>
                    <a:pt x="173" y="635"/>
                  </a:cubicBezTo>
                  <a:cubicBezTo>
                    <a:pt x="170" y="633"/>
                    <a:pt x="168" y="631"/>
                    <a:pt x="168" y="626"/>
                  </a:cubicBezTo>
                  <a:cubicBezTo>
                    <a:pt x="165" y="630"/>
                    <a:pt x="168" y="628"/>
                    <a:pt x="166" y="622"/>
                  </a:cubicBezTo>
                  <a:cubicBezTo>
                    <a:pt x="164" y="617"/>
                    <a:pt x="157" y="613"/>
                    <a:pt x="159" y="606"/>
                  </a:cubicBezTo>
                  <a:cubicBezTo>
                    <a:pt x="158" y="605"/>
                    <a:pt x="158" y="608"/>
                    <a:pt x="158" y="608"/>
                  </a:cubicBezTo>
                  <a:cubicBezTo>
                    <a:pt x="155" y="608"/>
                    <a:pt x="158" y="600"/>
                    <a:pt x="155" y="604"/>
                  </a:cubicBezTo>
                  <a:cubicBezTo>
                    <a:pt x="153" y="602"/>
                    <a:pt x="154" y="598"/>
                    <a:pt x="154" y="595"/>
                  </a:cubicBezTo>
                  <a:cubicBezTo>
                    <a:pt x="155" y="592"/>
                    <a:pt x="155" y="589"/>
                    <a:pt x="153" y="585"/>
                  </a:cubicBezTo>
                  <a:cubicBezTo>
                    <a:pt x="154" y="583"/>
                    <a:pt x="150" y="584"/>
                    <a:pt x="150" y="584"/>
                  </a:cubicBezTo>
                  <a:cubicBezTo>
                    <a:pt x="149" y="583"/>
                    <a:pt x="153" y="580"/>
                    <a:pt x="147" y="581"/>
                  </a:cubicBezTo>
                  <a:cubicBezTo>
                    <a:pt x="147" y="581"/>
                    <a:pt x="148" y="578"/>
                    <a:pt x="147" y="578"/>
                  </a:cubicBezTo>
                  <a:cubicBezTo>
                    <a:pt x="147" y="577"/>
                    <a:pt x="145" y="578"/>
                    <a:pt x="145" y="578"/>
                  </a:cubicBezTo>
                  <a:cubicBezTo>
                    <a:pt x="145" y="577"/>
                    <a:pt x="148" y="573"/>
                    <a:pt x="144" y="574"/>
                  </a:cubicBezTo>
                  <a:cubicBezTo>
                    <a:pt x="143" y="572"/>
                    <a:pt x="145" y="572"/>
                    <a:pt x="145" y="569"/>
                  </a:cubicBezTo>
                  <a:cubicBezTo>
                    <a:pt x="143" y="569"/>
                    <a:pt x="145" y="564"/>
                    <a:pt x="141" y="565"/>
                  </a:cubicBezTo>
                  <a:cubicBezTo>
                    <a:pt x="141" y="554"/>
                    <a:pt x="142" y="550"/>
                    <a:pt x="147" y="543"/>
                  </a:cubicBezTo>
                  <a:cubicBezTo>
                    <a:pt x="147" y="542"/>
                    <a:pt x="149" y="537"/>
                    <a:pt x="146" y="538"/>
                  </a:cubicBezTo>
                  <a:cubicBezTo>
                    <a:pt x="146" y="536"/>
                    <a:pt x="149" y="537"/>
                    <a:pt x="150" y="536"/>
                  </a:cubicBezTo>
                  <a:cubicBezTo>
                    <a:pt x="150" y="536"/>
                    <a:pt x="149" y="534"/>
                    <a:pt x="151" y="534"/>
                  </a:cubicBezTo>
                  <a:cubicBezTo>
                    <a:pt x="150" y="532"/>
                    <a:pt x="150" y="521"/>
                    <a:pt x="148" y="525"/>
                  </a:cubicBezTo>
                  <a:cubicBezTo>
                    <a:pt x="146" y="522"/>
                    <a:pt x="147" y="520"/>
                    <a:pt x="147" y="518"/>
                  </a:cubicBezTo>
                  <a:cubicBezTo>
                    <a:pt x="147" y="515"/>
                    <a:pt x="148" y="512"/>
                    <a:pt x="147" y="509"/>
                  </a:cubicBezTo>
                  <a:cubicBezTo>
                    <a:pt x="147" y="508"/>
                    <a:pt x="145" y="509"/>
                    <a:pt x="145" y="508"/>
                  </a:cubicBezTo>
                  <a:cubicBezTo>
                    <a:pt x="145" y="508"/>
                    <a:pt x="146" y="507"/>
                    <a:pt x="146" y="506"/>
                  </a:cubicBezTo>
                  <a:cubicBezTo>
                    <a:pt x="146" y="506"/>
                    <a:pt x="145" y="505"/>
                    <a:pt x="145" y="505"/>
                  </a:cubicBezTo>
                  <a:cubicBezTo>
                    <a:pt x="145" y="502"/>
                    <a:pt x="144" y="502"/>
                    <a:pt x="142" y="501"/>
                  </a:cubicBezTo>
                  <a:cubicBezTo>
                    <a:pt x="142" y="501"/>
                    <a:pt x="143" y="499"/>
                    <a:pt x="142" y="499"/>
                  </a:cubicBezTo>
                  <a:cubicBezTo>
                    <a:pt x="142" y="499"/>
                    <a:pt x="139" y="499"/>
                    <a:pt x="140" y="498"/>
                  </a:cubicBezTo>
                  <a:cubicBezTo>
                    <a:pt x="140" y="498"/>
                    <a:pt x="141" y="498"/>
                    <a:pt x="141" y="498"/>
                  </a:cubicBezTo>
                  <a:cubicBezTo>
                    <a:pt x="140" y="495"/>
                    <a:pt x="138" y="495"/>
                    <a:pt x="135" y="493"/>
                  </a:cubicBezTo>
                  <a:cubicBezTo>
                    <a:pt x="135" y="492"/>
                    <a:pt x="136" y="492"/>
                    <a:pt x="134" y="492"/>
                  </a:cubicBezTo>
                  <a:cubicBezTo>
                    <a:pt x="133" y="492"/>
                    <a:pt x="133" y="488"/>
                    <a:pt x="131" y="489"/>
                  </a:cubicBezTo>
                  <a:cubicBezTo>
                    <a:pt x="128" y="479"/>
                    <a:pt x="131" y="471"/>
                    <a:pt x="131" y="460"/>
                  </a:cubicBezTo>
                  <a:cubicBezTo>
                    <a:pt x="130" y="458"/>
                    <a:pt x="127" y="462"/>
                    <a:pt x="128" y="456"/>
                  </a:cubicBezTo>
                  <a:cubicBezTo>
                    <a:pt x="121" y="457"/>
                    <a:pt x="116" y="456"/>
                    <a:pt x="112" y="454"/>
                  </a:cubicBezTo>
                  <a:cubicBezTo>
                    <a:pt x="113" y="448"/>
                    <a:pt x="108" y="454"/>
                    <a:pt x="109" y="448"/>
                  </a:cubicBezTo>
                  <a:cubicBezTo>
                    <a:pt x="104" y="447"/>
                    <a:pt x="103" y="445"/>
                    <a:pt x="97" y="447"/>
                  </a:cubicBezTo>
                  <a:cubicBezTo>
                    <a:pt x="95" y="447"/>
                    <a:pt x="94" y="448"/>
                    <a:pt x="92" y="448"/>
                  </a:cubicBezTo>
                  <a:cubicBezTo>
                    <a:pt x="91" y="448"/>
                    <a:pt x="88" y="450"/>
                    <a:pt x="85" y="449"/>
                  </a:cubicBezTo>
                  <a:cubicBezTo>
                    <a:pt x="87" y="452"/>
                    <a:pt x="88" y="450"/>
                    <a:pt x="82" y="452"/>
                  </a:cubicBezTo>
                  <a:cubicBezTo>
                    <a:pt x="78" y="452"/>
                    <a:pt x="76" y="454"/>
                    <a:pt x="69" y="454"/>
                  </a:cubicBezTo>
                  <a:cubicBezTo>
                    <a:pt x="68" y="454"/>
                    <a:pt x="67" y="453"/>
                    <a:pt x="66" y="453"/>
                  </a:cubicBezTo>
                  <a:cubicBezTo>
                    <a:pt x="58" y="452"/>
                    <a:pt x="50" y="457"/>
                    <a:pt x="44" y="455"/>
                  </a:cubicBezTo>
                  <a:cubicBezTo>
                    <a:pt x="44" y="451"/>
                    <a:pt x="39" y="452"/>
                    <a:pt x="38" y="452"/>
                  </a:cubicBezTo>
                  <a:cubicBezTo>
                    <a:pt x="37" y="451"/>
                    <a:pt x="38" y="450"/>
                    <a:pt x="38" y="449"/>
                  </a:cubicBezTo>
                  <a:cubicBezTo>
                    <a:pt x="37" y="449"/>
                    <a:pt x="35" y="450"/>
                    <a:pt x="34" y="449"/>
                  </a:cubicBezTo>
                  <a:cubicBezTo>
                    <a:pt x="34" y="449"/>
                    <a:pt x="35" y="447"/>
                    <a:pt x="34" y="447"/>
                  </a:cubicBezTo>
                  <a:cubicBezTo>
                    <a:pt x="33" y="446"/>
                    <a:pt x="32" y="447"/>
                    <a:pt x="32" y="446"/>
                  </a:cubicBezTo>
                  <a:cubicBezTo>
                    <a:pt x="32" y="446"/>
                    <a:pt x="30" y="444"/>
                    <a:pt x="29" y="443"/>
                  </a:cubicBezTo>
                  <a:cubicBezTo>
                    <a:pt x="29" y="443"/>
                    <a:pt x="30" y="442"/>
                    <a:pt x="28" y="442"/>
                  </a:cubicBezTo>
                  <a:cubicBezTo>
                    <a:pt x="27" y="442"/>
                    <a:pt x="27" y="441"/>
                    <a:pt x="27" y="440"/>
                  </a:cubicBezTo>
                  <a:cubicBezTo>
                    <a:pt x="27" y="438"/>
                    <a:pt x="25" y="440"/>
                    <a:pt x="25" y="439"/>
                  </a:cubicBezTo>
                  <a:cubicBezTo>
                    <a:pt x="24" y="438"/>
                    <a:pt x="25" y="437"/>
                    <a:pt x="25" y="436"/>
                  </a:cubicBezTo>
                  <a:cubicBezTo>
                    <a:pt x="24" y="435"/>
                    <a:pt x="22" y="437"/>
                    <a:pt x="22" y="435"/>
                  </a:cubicBezTo>
                  <a:cubicBezTo>
                    <a:pt x="22" y="435"/>
                    <a:pt x="23" y="433"/>
                    <a:pt x="24" y="434"/>
                  </a:cubicBezTo>
                  <a:cubicBezTo>
                    <a:pt x="22" y="430"/>
                    <a:pt x="17" y="431"/>
                    <a:pt x="18" y="427"/>
                  </a:cubicBezTo>
                  <a:cubicBezTo>
                    <a:pt x="12" y="429"/>
                    <a:pt x="15" y="422"/>
                    <a:pt x="9" y="423"/>
                  </a:cubicBezTo>
                  <a:cubicBezTo>
                    <a:pt x="10" y="422"/>
                    <a:pt x="11" y="421"/>
                    <a:pt x="11" y="420"/>
                  </a:cubicBezTo>
                  <a:cubicBezTo>
                    <a:pt x="10" y="418"/>
                    <a:pt x="8" y="419"/>
                    <a:pt x="6" y="419"/>
                  </a:cubicBezTo>
                  <a:cubicBezTo>
                    <a:pt x="7" y="417"/>
                    <a:pt x="4" y="416"/>
                    <a:pt x="4" y="415"/>
                  </a:cubicBezTo>
                  <a:cubicBezTo>
                    <a:pt x="3" y="413"/>
                    <a:pt x="5" y="413"/>
                    <a:pt x="4" y="410"/>
                  </a:cubicBezTo>
                  <a:cubicBezTo>
                    <a:pt x="3" y="410"/>
                    <a:pt x="2" y="411"/>
                    <a:pt x="2" y="409"/>
                  </a:cubicBezTo>
                  <a:cubicBezTo>
                    <a:pt x="2" y="408"/>
                    <a:pt x="1" y="405"/>
                    <a:pt x="0" y="405"/>
                  </a:cubicBezTo>
                  <a:cubicBezTo>
                    <a:pt x="0" y="403"/>
                    <a:pt x="3" y="404"/>
                    <a:pt x="4" y="403"/>
                  </a:cubicBezTo>
                  <a:cubicBezTo>
                    <a:pt x="4" y="403"/>
                    <a:pt x="4" y="399"/>
                    <a:pt x="6" y="400"/>
                  </a:cubicBezTo>
                  <a:cubicBezTo>
                    <a:pt x="6" y="393"/>
                    <a:pt x="6" y="387"/>
                    <a:pt x="6" y="380"/>
                  </a:cubicBezTo>
                  <a:cubicBezTo>
                    <a:pt x="6" y="378"/>
                    <a:pt x="4" y="379"/>
                    <a:pt x="4" y="379"/>
                  </a:cubicBezTo>
                  <a:cubicBezTo>
                    <a:pt x="3" y="378"/>
                    <a:pt x="5" y="377"/>
                    <a:pt x="5" y="376"/>
                  </a:cubicBezTo>
                  <a:cubicBezTo>
                    <a:pt x="5" y="374"/>
                    <a:pt x="3" y="374"/>
                    <a:pt x="4" y="372"/>
                  </a:cubicBezTo>
                  <a:cubicBezTo>
                    <a:pt x="8" y="377"/>
                    <a:pt x="4" y="363"/>
                    <a:pt x="8" y="368"/>
                  </a:cubicBezTo>
                  <a:cubicBezTo>
                    <a:pt x="9" y="367"/>
                    <a:pt x="8" y="363"/>
                    <a:pt x="9" y="361"/>
                  </a:cubicBezTo>
                  <a:cubicBezTo>
                    <a:pt x="10" y="361"/>
                    <a:pt x="12" y="361"/>
                    <a:pt x="12" y="361"/>
                  </a:cubicBezTo>
                  <a:cubicBezTo>
                    <a:pt x="12" y="360"/>
                    <a:pt x="10" y="359"/>
                    <a:pt x="11" y="357"/>
                  </a:cubicBezTo>
                  <a:cubicBezTo>
                    <a:pt x="15" y="356"/>
                    <a:pt x="14" y="350"/>
                    <a:pt x="19" y="349"/>
                  </a:cubicBezTo>
                  <a:cubicBezTo>
                    <a:pt x="19" y="345"/>
                    <a:pt x="23" y="345"/>
                    <a:pt x="22" y="341"/>
                  </a:cubicBezTo>
                  <a:cubicBezTo>
                    <a:pt x="24" y="341"/>
                    <a:pt x="25" y="340"/>
                    <a:pt x="25" y="339"/>
                  </a:cubicBezTo>
                  <a:cubicBezTo>
                    <a:pt x="32" y="338"/>
                    <a:pt x="37" y="336"/>
                    <a:pt x="36" y="327"/>
                  </a:cubicBezTo>
                  <a:cubicBezTo>
                    <a:pt x="41" y="328"/>
                    <a:pt x="37" y="320"/>
                    <a:pt x="41" y="321"/>
                  </a:cubicBezTo>
                  <a:cubicBezTo>
                    <a:pt x="41" y="319"/>
                    <a:pt x="41" y="316"/>
                    <a:pt x="41" y="314"/>
                  </a:cubicBezTo>
                  <a:cubicBezTo>
                    <a:pt x="43" y="314"/>
                    <a:pt x="44" y="312"/>
                    <a:pt x="46" y="313"/>
                  </a:cubicBezTo>
                  <a:cubicBezTo>
                    <a:pt x="48" y="310"/>
                    <a:pt x="50" y="309"/>
                    <a:pt x="52" y="306"/>
                  </a:cubicBezTo>
                  <a:cubicBezTo>
                    <a:pt x="52" y="305"/>
                    <a:pt x="53" y="306"/>
                    <a:pt x="53" y="304"/>
                  </a:cubicBezTo>
                  <a:cubicBezTo>
                    <a:pt x="53" y="303"/>
                    <a:pt x="56" y="303"/>
                    <a:pt x="55" y="301"/>
                  </a:cubicBezTo>
                  <a:cubicBezTo>
                    <a:pt x="61" y="302"/>
                    <a:pt x="61" y="298"/>
                    <a:pt x="66" y="299"/>
                  </a:cubicBezTo>
                  <a:cubicBezTo>
                    <a:pt x="64" y="303"/>
                    <a:pt x="71" y="299"/>
                    <a:pt x="69" y="303"/>
                  </a:cubicBezTo>
                  <a:cubicBezTo>
                    <a:pt x="72" y="301"/>
                    <a:pt x="81" y="305"/>
                    <a:pt x="81" y="300"/>
                  </a:cubicBezTo>
                  <a:cubicBezTo>
                    <a:pt x="87" y="299"/>
                    <a:pt x="92" y="298"/>
                    <a:pt x="94" y="294"/>
                  </a:cubicBezTo>
                  <a:cubicBezTo>
                    <a:pt x="96" y="294"/>
                    <a:pt x="98" y="294"/>
                    <a:pt x="98" y="293"/>
                  </a:cubicBezTo>
                  <a:cubicBezTo>
                    <a:pt x="100" y="293"/>
                    <a:pt x="100" y="294"/>
                    <a:pt x="102" y="294"/>
                  </a:cubicBezTo>
                  <a:cubicBezTo>
                    <a:pt x="105" y="294"/>
                    <a:pt x="107" y="293"/>
                    <a:pt x="109" y="293"/>
                  </a:cubicBezTo>
                  <a:cubicBezTo>
                    <a:pt x="109" y="293"/>
                    <a:pt x="110" y="294"/>
                    <a:pt x="111" y="294"/>
                  </a:cubicBezTo>
                  <a:cubicBezTo>
                    <a:pt x="113" y="294"/>
                    <a:pt x="118" y="296"/>
                    <a:pt x="124" y="295"/>
                  </a:cubicBezTo>
                  <a:cubicBezTo>
                    <a:pt x="126" y="295"/>
                    <a:pt x="129" y="291"/>
                    <a:pt x="132" y="294"/>
                  </a:cubicBezTo>
                  <a:cubicBezTo>
                    <a:pt x="134" y="296"/>
                    <a:pt x="133" y="294"/>
                    <a:pt x="137" y="294"/>
                  </a:cubicBezTo>
                  <a:cubicBezTo>
                    <a:pt x="137" y="295"/>
                    <a:pt x="138" y="295"/>
                    <a:pt x="138" y="296"/>
                  </a:cubicBezTo>
                  <a:cubicBezTo>
                    <a:pt x="138" y="297"/>
                    <a:pt x="135" y="297"/>
                    <a:pt x="135" y="297"/>
                  </a:cubicBezTo>
                  <a:cubicBezTo>
                    <a:pt x="135" y="299"/>
                    <a:pt x="136" y="298"/>
                    <a:pt x="137" y="299"/>
                  </a:cubicBezTo>
                  <a:cubicBezTo>
                    <a:pt x="137" y="300"/>
                    <a:pt x="135" y="300"/>
                    <a:pt x="135" y="300"/>
                  </a:cubicBezTo>
                  <a:cubicBezTo>
                    <a:pt x="136" y="301"/>
                    <a:pt x="137" y="301"/>
                    <a:pt x="137" y="302"/>
                  </a:cubicBezTo>
                  <a:cubicBezTo>
                    <a:pt x="136" y="305"/>
                    <a:pt x="135" y="307"/>
                    <a:pt x="138" y="312"/>
                  </a:cubicBezTo>
                  <a:cubicBezTo>
                    <a:pt x="138" y="314"/>
                    <a:pt x="140" y="310"/>
                    <a:pt x="141" y="313"/>
                  </a:cubicBezTo>
                  <a:cubicBezTo>
                    <a:pt x="141" y="314"/>
                    <a:pt x="143" y="313"/>
                    <a:pt x="144" y="314"/>
                  </a:cubicBezTo>
                  <a:cubicBezTo>
                    <a:pt x="144" y="314"/>
                    <a:pt x="143" y="316"/>
                    <a:pt x="144" y="316"/>
                  </a:cubicBezTo>
                  <a:cubicBezTo>
                    <a:pt x="145" y="317"/>
                    <a:pt x="147" y="315"/>
                    <a:pt x="147" y="317"/>
                  </a:cubicBezTo>
                  <a:cubicBezTo>
                    <a:pt x="151" y="316"/>
                    <a:pt x="154" y="321"/>
                    <a:pt x="155" y="317"/>
                  </a:cubicBezTo>
                  <a:cubicBezTo>
                    <a:pt x="157" y="317"/>
                    <a:pt x="156" y="319"/>
                    <a:pt x="157" y="320"/>
                  </a:cubicBezTo>
                  <a:cubicBezTo>
                    <a:pt x="158" y="321"/>
                    <a:pt x="160" y="320"/>
                    <a:pt x="162" y="321"/>
                  </a:cubicBezTo>
                  <a:cubicBezTo>
                    <a:pt x="163" y="321"/>
                    <a:pt x="163" y="323"/>
                    <a:pt x="164" y="323"/>
                  </a:cubicBezTo>
                  <a:cubicBezTo>
                    <a:pt x="164" y="324"/>
                    <a:pt x="166" y="323"/>
                    <a:pt x="166" y="323"/>
                  </a:cubicBezTo>
                  <a:cubicBezTo>
                    <a:pt x="167" y="325"/>
                    <a:pt x="168" y="324"/>
                    <a:pt x="170" y="325"/>
                  </a:cubicBezTo>
                  <a:cubicBezTo>
                    <a:pt x="170" y="325"/>
                    <a:pt x="170" y="327"/>
                    <a:pt x="171" y="327"/>
                  </a:cubicBezTo>
                  <a:cubicBezTo>
                    <a:pt x="171" y="327"/>
                    <a:pt x="173" y="326"/>
                    <a:pt x="174" y="326"/>
                  </a:cubicBezTo>
                  <a:cubicBezTo>
                    <a:pt x="174" y="326"/>
                    <a:pt x="175" y="327"/>
                    <a:pt x="175" y="327"/>
                  </a:cubicBezTo>
                  <a:cubicBezTo>
                    <a:pt x="176" y="327"/>
                    <a:pt x="177" y="327"/>
                    <a:pt x="178" y="327"/>
                  </a:cubicBezTo>
                  <a:cubicBezTo>
                    <a:pt x="178" y="326"/>
                    <a:pt x="180" y="325"/>
                    <a:pt x="180" y="325"/>
                  </a:cubicBezTo>
                  <a:cubicBezTo>
                    <a:pt x="180" y="325"/>
                    <a:pt x="182" y="324"/>
                    <a:pt x="181" y="323"/>
                  </a:cubicBezTo>
                  <a:cubicBezTo>
                    <a:pt x="178" y="321"/>
                    <a:pt x="185" y="322"/>
                    <a:pt x="185" y="317"/>
                  </a:cubicBezTo>
                  <a:cubicBezTo>
                    <a:pt x="188" y="318"/>
                    <a:pt x="188" y="315"/>
                    <a:pt x="192" y="316"/>
                  </a:cubicBezTo>
                  <a:cubicBezTo>
                    <a:pt x="193" y="316"/>
                    <a:pt x="193" y="317"/>
                    <a:pt x="193" y="317"/>
                  </a:cubicBezTo>
                  <a:cubicBezTo>
                    <a:pt x="194" y="318"/>
                    <a:pt x="196" y="317"/>
                    <a:pt x="198" y="317"/>
                  </a:cubicBezTo>
                  <a:cubicBezTo>
                    <a:pt x="198" y="318"/>
                    <a:pt x="200" y="320"/>
                    <a:pt x="200" y="320"/>
                  </a:cubicBezTo>
                  <a:cubicBezTo>
                    <a:pt x="201" y="320"/>
                    <a:pt x="202" y="318"/>
                    <a:pt x="204" y="319"/>
                  </a:cubicBezTo>
                  <a:cubicBezTo>
                    <a:pt x="204" y="319"/>
                    <a:pt x="204" y="321"/>
                    <a:pt x="204" y="321"/>
                  </a:cubicBezTo>
                  <a:cubicBezTo>
                    <a:pt x="205" y="321"/>
                    <a:pt x="206" y="319"/>
                    <a:pt x="208" y="320"/>
                  </a:cubicBezTo>
                  <a:cubicBezTo>
                    <a:pt x="209" y="321"/>
                    <a:pt x="206" y="321"/>
                    <a:pt x="206" y="321"/>
                  </a:cubicBezTo>
                  <a:cubicBezTo>
                    <a:pt x="207" y="323"/>
                    <a:pt x="214" y="323"/>
                    <a:pt x="218" y="323"/>
                  </a:cubicBezTo>
                  <a:cubicBezTo>
                    <a:pt x="217" y="328"/>
                    <a:pt x="227" y="326"/>
                    <a:pt x="230" y="323"/>
                  </a:cubicBezTo>
                  <a:cubicBezTo>
                    <a:pt x="230" y="324"/>
                    <a:pt x="235" y="322"/>
                    <a:pt x="237" y="323"/>
                  </a:cubicBezTo>
                  <a:cubicBezTo>
                    <a:pt x="238" y="325"/>
                    <a:pt x="237" y="323"/>
                    <a:pt x="239" y="323"/>
                  </a:cubicBezTo>
                  <a:cubicBezTo>
                    <a:pt x="241" y="324"/>
                    <a:pt x="243" y="325"/>
                    <a:pt x="245" y="325"/>
                  </a:cubicBezTo>
                  <a:cubicBezTo>
                    <a:pt x="247" y="324"/>
                    <a:pt x="248" y="322"/>
                    <a:pt x="251" y="322"/>
                  </a:cubicBezTo>
                  <a:cubicBezTo>
                    <a:pt x="252" y="320"/>
                    <a:pt x="251" y="316"/>
                    <a:pt x="254" y="315"/>
                  </a:cubicBezTo>
                  <a:cubicBezTo>
                    <a:pt x="254" y="313"/>
                    <a:pt x="253" y="313"/>
                    <a:pt x="253" y="310"/>
                  </a:cubicBezTo>
                  <a:cubicBezTo>
                    <a:pt x="257" y="311"/>
                    <a:pt x="257" y="303"/>
                    <a:pt x="260" y="307"/>
                  </a:cubicBezTo>
                  <a:cubicBezTo>
                    <a:pt x="261" y="302"/>
                    <a:pt x="259" y="301"/>
                    <a:pt x="255" y="301"/>
                  </a:cubicBezTo>
                  <a:cubicBezTo>
                    <a:pt x="256" y="300"/>
                    <a:pt x="257" y="298"/>
                    <a:pt x="257" y="296"/>
                  </a:cubicBezTo>
                  <a:cubicBezTo>
                    <a:pt x="255" y="293"/>
                    <a:pt x="249" y="295"/>
                    <a:pt x="247" y="292"/>
                  </a:cubicBezTo>
                  <a:cubicBezTo>
                    <a:pt x="245" y="293"/>
                    <a:pt x="241" y="293"/>
                    <a:pt x="240" y="295"/>
                  </a:cubicBezTo>
                  <a:cubicBezTo>
                    <a:pt x="239" y="295"/>
                    <a:pt x="240" y="293"/>
                    <a:pt x="239" y="293"/>
                  </a:cubicBezTo>
                  <a:cubicBezTo>
                    <a:pt x="237" y="292"/>
                    <a:pt x="233" y="294"/>
                    <a:pt x="231" y="293"/>
                  </a:cubicBezTo>
                  <a:cubicBezTo>
                    <a:pt x="230" y="293"/>
                    <a:pt x="230" y="295"/>
                    <a:pt x="227" y="295"/>
                  </a:cubicBezTo>
                  <a:cubicBezTo>
                    <a:pt x="224" y="295"/>
                    <a:pt x="225" y="291"/>
                    <a:pt x="219" y="292"/>
                  </a:cubicBezTo>
                  <a:cubicBezTo>
                    <a:pt x="219" y="289"/>
                    <a:pt x="218" y="289"/>
                    <a:pt x="218" y="287"/>
                  </a:cubicBezTo>
                  <a:cubicBezTo>
                    <a:pt x="216" y="287"/>
                    <a:pt x="216" y="287"/>
                    <a:pt x="215" y="286"/>
                  </a:cubicBezTo>
                  <a:cubicBezTo>
                    <a:pt x="215" y="284"/>
                    <a:pt x="213" y="283"/>
                    <a:pt x="211" y="283"/>
                  </a:cubicBezTo>
                  <a:cubicBezTo>
                    <a:pt x="213" y="280"/>
                    <a:pt x="212" y="273"/>
                    <a:pt x="211" y="270"/>
                  </a:cubicBezTo>
                  <a:cubicBezTo>
                    <a:pt x="208" y="272"/>
                    <a:pt x="204" y="268"/>
                    <a:pt x="204" y="274"/>
                  </a:cubicBezTo>
                  <a:cubicBezTo>
                    <a:pt x="200" y="272"/>
                    <a:pt x="200" y="275"/>
                    <a:pt x="197" y="273"/>
                  </a:cubicBezTo>
                  <a:cubicBezTo>
                    <a:pt x="197" y="274"/>
                    <a:pt x="196" y="275"/>
                    <a:pt x="195" y="275"/>
                  </a:cubicBezTo>
                  <a:cubicBezTo>
                    <a:pt x="196" y="276"/>
                    <a:pt x="197" y="276"/>
                    <a:pt x="198" y="277"/>
                  </a:cubicBezTo>
                  <a:cubicBezTo>
                    <a:pt x="199" y="278"/>
                    <a:pt x="198" y="280"/>
                    <a:pt x="200" y="280"/>
                  </a:cubicBezTo>
                  <a:cubicBezTo>
                    <a:pt x="199" y="284"/>
                    <a:pt x="199" y="282"/>
                    <a:pt x="201" y="284"/>
                  </a:cubicBezTo>
                  <a:cubicBezTo>
                    <a:pt x="202" y="287"/>
                    <a:pt x="200" y="286"/>
                    <a:pt x="199" y="287"/>
                  </a:cubicBezTo>
                  <a:cubicBezTo>
                    <a:pt x="199" y="287"/>
                    <a:pt x="197" y="291"/>
                    <a:pt x="197" y="290"/>
                  </a:cubicBezTo>
                  <a:cubicBezTo>
                    <a:pt x="194" y="288"/>
                    <a:pt x="197" y="293"/>
                    <a:pt x="192" y="293"/>
                  </a:cubicBezTo>
                  <a:cubicBezTo>
                    <a:pt x="191" y="292"/>
                    <a:pt x="191" y="291"/>
                    <a:pt x="190" y="290"/>
                  </a:cubicBezTo>
                  <a:cubicBezTo>
                    <a:pt x="189" y="288"/>
                    <a:pt x="190" y="288"/>
                    <a:pt x="192" y="288"/>
                  </a:cubicBezTo>
                  <a:cubicBezTo>
                    <a:pt x="190" y="286"/>
                    <a:pt x="187" y="285"/>
                    <a:pt x="190" y="282"/>
                  </a:cubicBezTo>
                  <a:cubicBezTo>
                    <a:pt x="188" y="282"/>
                    <a:pt x="186" y="283"/>
                    <a:pt x="185" y="282"/>
                  </a:cubicBezTo>
                  <a:cubicBezTo>
                    <a:pt x="184" y="281"/>
                    <a:pt x="187" y="281"/>
                    <a:pt x="187" y="281"/>
                  </a:cubicBezTo>
                  <a:cubicBezTo>
                    <a:pt x="187" y="281"/>
                    <a:pt x="184" y="278"/>
                    <a:pt x="181" y="276"/>
                  </a:cubicBezTo>
                  <a:cubicBezTo>
                    <a:pt x="182" y="271"/>
                    <a:pt x="179" y="269"/>
                    <a:pt x="179" y="264"/>
                  </a:cubicBezTo>
                  <a:cubicBezTo>
                    <a:pt x="179" y="263"/>
                    <a:pt x="176" y="264"/>
                    <a:pt x="175" y="263"/>
                  </a:cubicBezTo>
                  <a:cubicBezTo>
                    <a:pt x="175" y="263"/>
                    <a:pt x="177" y="261"/>
                    <a:pt x="177" y="261"/>
                  </a:cubicBezTo>
                  <a:cubicBezTo>
                    <a:pt x="174" y="259"/>
                    <a:pt x="174" y="261"/>
                    <a:pt x="172" y="260"/>
                  </a:cubicBezTo>
                  <a:cubicBezTo>
                    <a:pt x="172" y="260"/>
                    <a:pt x="173" y="258"/>
                    <a:pt x="173" y="257"/>
                  </a:cubicBezTo>
                  <a:cubicBezTo>
                    <a:pt x="173" y="256"/>
                    <a:pt x="171" y="259"/>
                    <a:pt x="172" y="259"/>
                  </a:cubicBezTo>
                  <a:cubicBezTo>
                    <a:pt x="171" y="259"/>
                    <a:pt x="171" y="257"/>
                    <a:pt x="171" y="256"/>
                  </a:cubicBezTo>
                  <a:cubicBezTo>
                    <a:pt x="166" y="257"/>
                    <a:pt x="166" y="253"/>
                    <a:pt x="161" y="254"/>
                  </a:cubicBezTo>
                  <a:cubicBezTo>
                    <a:pt x="161" y="252"/>
                    <a:pt x="160" y="252"/>
                    <a:pt x="159" y="252"/>
                  </a:cubicBezTo>
                  <a:cubicBezTo>
                    <a:pt x="159" y="251"/>
                    <a:pt x="159" y="250"/>
                    <a:pt x="159" y="249"/>
                  </a:cubicBezTo>
                  <a:cubicBezTo>
                    <a:pt x="159" y="249"/>
                    <a:pt x="157" y="250"/>
                    <a:pt x="157" y="249"/>
                  </a:cubicBezTo>
                  <a:cubicBezTo>
                    <a:pt x="156" y="249"/>
                    <a:pt x="156" y="244"/>
                    <a:pt x="155" y="246"/>
                  </a:cubicBezTo>
                  <a:cubicBezTo>
                    <a:pt x="155" y="247"/>
                    <a:pt x="154" y="246"/>
                    <a:pt x="153" y="244"/>
                  </a:cubicBezTo>
                  <a:cubicBezTo>
                    <a:pt x="153" y="244"/>
                    <a:pt x="152" y="243"/>
                    <a:pt x="152" y="242"/>
                  </a:cubicBezTo>
                  <a:cubicBezTo>
                    <a:pt x="147" y="242"/>
                    <a:pt x="149" y="243"/>
                    <a:pt x="145" y="242"/>
                  </a:cubicBezTo>
                  <a:cubicBezTo>
                    <a:pt x="144" y="242"/>
                    <a:pt x="144" y="244"/>
                    <a:pt x="142" y="244"/>
                  </a:cubicBezTo>
                  <a:cubicBezTo>
                    <a:pt x="141" y="248"/>
                    <a:pt x="145" y="247"/>
                    <a:pt x="145" y="249"/>
                  </a:cubicBezTo>
                  <a:cubicBezTo>
                    <a:pt x="145" y="250"/>
                    <a:pt x="147" y="252"/>
                    <a:pt x="147" y="253"/>
                  </a:cubicBezTo>
                  <a:cubicBezTo>
                    <a:pt x="148" y="253"/>
                    <a:pt x="148" y="254"/>
                    <a:pt x="150" y="254"/>
                  </a:cubicBezTo>
                  <a:cubicBezTo>
                    <a:pt x="148" y="257"/>
                    <a:pt x="152" y="257"/>
                    <a:pt x="153" y="259"/>
                  </a:cubicBezTo>
                  <a:cubicBezTo>
                    <a:pt x="153" y="259"/>
                    <a:pt x="154" y="263"/>
                    <a:pt x="155" y="262"/>
                  </a:cubicBezTo>
                  <a:cubicBezTo>
                    <a:pt x="157" y="260"/>
                    <a:pt x="155" y="262"/>
                    <a:pt x="157" y="263"/>
                  </a:cubicBezTo>
                  <a:cubicBezTo>
                    <a:pt x="158" y="264"/>
                    <a:pt x="161" y="264"/>
                    <a:pt x="161" y="267"/>
                  </a:cubicBezTo>
                  <a:cubicBezTo>
                    <a:pt x="163" y="266"/>
                    <a:pt x="163" y="268"/>
                    <a:pt x="164" y="268"/>
                  </a:cubicBezTo>
                  <a:cubicBezTo>
                    <a:pt x="164" y="268"/>
                    <a:pt x="165" y="267"/>
                    <a:pt x="165" y="267"/>
                  </a:cubicBezTo>
                  <a:cubicBezTo>
                    <a:pt x="166" y="267"/>
                    <a:pt x="167" y="270"/>
                    <a:pt x="167" y="268"/>
                  </a:cubicBezTo>
                  <a:cubicBezTo>
                    <a:pt x="170" y="268"/>
                    <a:pt x="167" y="273"/>
                    <a:pt x="171" y="272"/>
                  </a:cubicBezTo>
                  <a:cubicBezTo>
                    <a:pt x="171" y="274"/>
                    <a:pt x="166" y="272"/>
                    <a:pt x="164" y="273"/>
                  </a:cubicBezTo>
                  <a:cubicBezTo>
                    <a:pt x="164" y="274"/>
                    <a:pt x="165" y="274"/>
                    <a:pt x="166" y="275"/>
                  </a:cubicBezTo>
                  <a:cubicBezTo>
                    <a:pt x="167" y="277"/>
                    <a:pt x="164" y="281"/>
                    <a:pt x="166" y="281"/>
                  </a:cubicBezTo>
                  <a:cubicBezTo>
                    <a:pt x="165" y="283"/>
                    <a:pt x="162" y="283"/>
                    <a:pt x="160" y="283"/>
                  </a:cubicBezTo>
                  <a:cubicBezTo>
                    <a:pt x="162" y="283"/>
                    <a:pt x="160" y="279"/>
                    <a:pt x="162" y="279"/>
                  </a:cubicBezTo>
                  <a:cubicBezTo>
                    <a:pt x="161" y="278"/>
                    <a:pt x="162" y="275"/>
                    <a:pt x="160" y="275"/>
                  </a:cubicBezTo>
                  <a:cubicBezTo>
                    <a:pt x="158" y="275"/>
                    <a:pt x="161" y="273"/>
                    <a:pt x="158" y="272"/>
                  </a:cubicBezTo>
                  <a:cubicBezTo>
                    <a:pt x="156" y="271"/>
                    <a:pt x="154" y="271"/>
                    <a:pt x="154" y="268"/>
                  </a:cubicBezTo>
                  <a:cubicBezTo>
                    <a:pt x="149" y="269"/>
                    <a:pt x="149" y="266"/>
                    <a:pt x="145" y="266"/>
                  </a:cubicBezTo>
                  <a:cubicBezTo>
                    <a:pt x="144" y="263"/>
                    <a:pt x="142" y="261"/>
                    <a:pt x="140" y="259"/>
                  </a:cubicBezTo>
                  <a:cubicBezTo>
                    <a:pt x="140" y="258"/>
                    <a:pt x="139" y="259"/>
                    <a:pt x="139" y="257"/>
                  </a:cubicBezTo>
                  <a:cubicBezTo>
                    <a:pt x="139" y="256"/>
                    <a:pt x="137" y="257"/>
                    <a:pt x="137" y="256"/>
                  </a:cubicBezTo>
                  <a:cubicBezTo>
                    <a:pt x="136" y="256"/>
                    <a:pt x="137" y="254"/>
                    <a:pt x="137" y="254"/>
                  </a:cubicBezTo>
                  <a:cubicBezTo>
                    <a:pt x="135" y="253"/>
                    <a:pt x="133" y="255"/>
                    <a:pt x="132" y="254"/>
                  </a:cubicBezTo>
                  <a:cubicBezTo>
                    <a:pt x="131" y="253"/>
                    <a:pt x="134" y="252"/>
                    <a:pt x="134" y="253"/>
                  </a:cubicBezTo>
                  <a:cubicBezTo>
                    <a:pt x="133" y="250"/>
                    <a:pt x="126" y="250"/>
                    <a:pt x="122" y="252"/>
                  </a:cubicBezTo>
                  <a:cubicBezTo>
                    <a:pt x="122" y="252"/>
                    <a:pt x="125" y="253"/>
                    <a:pt x="125" y="253"/>
                  </a:cubicBezTo>
                  <a:cubicBezTo>
                    <a:pt x="124" y="254"/>
                    <a:pt x="123" y="253"/>
                    <a:pt x="121" y="254"/>
                  </a:cubicBezTo>
                  <a:cubicBezTo>
                    <a:pt x="119" y="255"/>
                    <a:pt x="119" y="259"/>
                    <a:pt x="117" y="259"/>
                  </a:cubicBezTo>
                  <a:cubicBezTo>
                    <a:pt x="112" y="258"/>
                    <a:pt x="111" y="254"/>
                    <a:pt x="105" y="255"/>
                  </a:cubicBezTo>
                  <a:cubicBezTo>
                    <a:pt x="103" y="256"/>
                    <a:pt x="104" y="259"/>
                    <a:pt x="100" y="257"/>
                  </a:cubicBezTo>
                  <a:cubicBezTo>
                    <a:pt x="100" y="260"/>
                    <a:pt x="100" y="263"/>
                    <a:pt x="100" y="266"/>
                  </a:cubicBezTo>
                  <a:cubicBezTo>
                    <a:pt x="96" y="267"/>
                    <a:pt x="89" y="266"/>
                    <a:pt x="91" y="273"/>
                  </a:cubicBezTo>
                  <a:cubicBezTo>
                    <a:pt x="83" y="271"/>
                    <a:pt x="89" y="277"/>
                    <a:pt x="82" y="277"/>
                  </a:cubicBezTo>
                  <a:cubicBezTo>
                    <a:pt x="82" y="279"/>
                    <a:pt x="86" y="282"/>
                    <a:pt x="84" y="282"/>
                  </a:cubicBezTo>
                  <a:cubicBezTo>
                    <a:pt x="83" y="286"/>
                    <a:pt x="81" y="282"/>
                    <a:pt x="79" y="286"/>
                  </a:cubicBezTo>
                  <a:cubicBezTo>
                    <a:pt x="79" y="287"/>
                    <a:pt x="79" y="288"/>
                    <a:pt x="80" y="288"/>
                  </a:cubicBezTo>
                  <a:cubicBezTo>
                    <a:pt x="80" y="291"/>
                    <a:pt x="76" y="289"/>
                    <a:pt x="74" y="289"/>
                  </a:cubicBezTo>
                  <a:cubicBezTo>
                    <a:pt x="73" y="289"/>
                    <a:pt x="73" y="292"/>
                    <a:pt x="72" y="293"/>
                  </a:cubicBezTo>
                  <a:cubicBezTo>
                    <a:pt x="68" y="295"/>
                    <a:pt x="62" y="292"/>
                    <a:pt x="59" y="296"/>
                  </a:cubicBezTo>
                  <a:cubicBezTo>
                    <a:pt x="57" y="295"/>
                    <a:pt x="57" y="293"/>
                    <a:pt x="55" y="292"/>
                  </a:cubicBezTo>
                  <a:cubicBezTo>
                    <a:pt x="50" y="291"/>
                    <a:pt x="44" y="293"/>
                    <a:pt x="42" y="292"/>
                  </a:cubicBezTo>
                  <a:cubicBezTo>
                    <a:pt x="43" y="287"/>
                    <a:pt x="45" y="282"/>
                    <a:pt x="41" y="280"/>
                  </a:cubicBezTo>
                  <a:cubicBezTo>
                    <a:pt x="40" y="278"/>
                    <a:pt x="43" y="277"/>
                    <a:pt x="44" y="275"/>
                  </a:cubicBezTo>
                  <a:cubicBezTo>
                    <a:pt x="44" y="272"/>
                    <a:pt x="42" y="268"/>
                    <a:pt x="45" y="266"/>
                  </a:cubicBezTo>
                  <a:cubicBezTo>
                    <a:pt x="44" y="263"/>
                    <a:pt x="44" y="259"/>
                    <a:pt x="41" y="259"/>
                  </a:cubicBezTo>
                  <a:cubicBezTo>
                    <a:pt x="42" y="257"/>
                    <a:pt x="44" y="257"/>
                    <a:pt x="44" y="255"/>
                  </a:cubicBezTo>
                  <a:cubicBezTo>
                    <a:pt x="47" y="256"/>
                    <a:pt x="54" y="253"/>
                    <a:pt x="53" y="257"/>
                  </a:cubicBezTo>
                  <a:cubicBezTo>
                    <a:pt x="56" y="255"/>
                    <a:pt x="67" y="260"/>
                    <a:pt x="69" y="257"/>
                  </a:cubicBezTo>
                  <a:cubicBezTo>
                    <a:pt x="70" y="256"/>
                    <a:pt x="70" y="257"/>
                    <a:pt x="72" y="257"/>
                  </a:cubicBezTo>
                  <a:cubicBezTo>
                    <a:pt x="71" y="257"/>
                    <a:pt x="72" y="256"/>
                    <a:pt x="73" y="256"/>
                  </a:cubicBezTo>
                  <a:cubicBezTo>
                    <a:pt x="73" y="256"/>
                    <a:pt x="73" y="257"/>
                    <a:pt x="73" y="257"/>
                  </a:cubicBezTo>
                  <a:cubicBezTo>
                    <a:pt x="76" y="256"/>
                    <a:pt x="78" y="255"/>
                    <a:pt x="79" y="252"/>
                  </a:cubicBezTo>
                  <a:cubicBezTo>
                    <a:pt x="79" y="250"/>
                    <a:pt x="82" y="244"/>
                    <a:pt x="79" y="241"/>
                  </a:cubicBezTo>
                  <a:cubicBezTo>
                    <a:pt x="77" y="239"/>
                    <a:pt x="80" y="239"/>
                    <a:pt x="78" y="236"/>
                  </a:cubicBezTo>
                  <a:cubicBezTo>
                    <a:pt x="77" y="235"/>
                    <a:pt x="76" y="235"/>
                    <a:pt x="74" y="235"/>
                  </a:cubicBezTo>
                  <a:cubicBezTo>
                    <a:pt x="75" y="234"/>
                    <a:pt x="75" y="233"/>
                    <a:pt x="75" y="231"/>
                  </a:cubicBezTo>
                  <a:cubicBezTo>
                    <a:pt x="74" y="231"/>
                    <a:pt x="73" y="233"/>
                    <a:pt x="73" y="233"/>
                  </a:cubicBezTo>
                  <a:cubicBezTo>
                    <a:pt x="71" y="232"/>
                    <a:pt x="73" y="231"/>
                    <a:pt x="72" y="230"/>
                  </a:cubicBezTo>
                  <a:cubicBezTo>
                    <a:pt x="71" y="230"/>
                    <a:pt x="67" y="230"/>
                    <a:pt x="66" y="229"/>
                  </a:cubicBezTo>
                  <a:cubicBezTo>
                    <a:pt x="65" y="229"/>
                    <a:pt x="66" y="228"/>
                    <a:pt x="65" y="228"/>
                  </a:cubicBezTo>
                  <a:cubicBezTo>
                    <a:pt x="63" y="228"/>
                    <a:pt x="63" y="228"/>
                    <a:pt x="62" y="227"/>
                  </a:cubicBezTo>
                  <a:cubicBezTo>
                    <a:pt x="61" y="223"/>
                    <a:pt x="65" y="226"/>
                    <a:pt x="65" y="226"/>
                  </a:cubicBezTo>
                  <a:cubicBezTo>
                    <a:pt x="68" y="224"/>
                    <a:pt x="71" y="222"/>
                    <a:pt x="78" y="223"/>
                  </a:cubicBezTo>
                  <a:cubicBezTo>
                    <a:pt x="78" y="221"/>
                    <a:pt x="77" y="221"/>
                    <a:pt x="75" y="221"/>
                  </a:cubicBezTo>
                  <a:cubicBezTo>
                    <a:pt x="76" y="218"/>
                    <a:pt x="80" y="221"/>
                    <a:pt x="82" y="221"/>
                  </a:cubicBezTo>
                  <a:cubicBezTo>
                    <a:pt x="83" y="221"/>
                    <a:pt x="86" y="218"/>
                    <a:pt x="86" y="221"/>
                  </a:cubicBezTo>
                  <a:cubicBezTo>
                    <a:pt x="88" y="219"/>
                    <a:pt x="89" y="215"/>
                    <a:pt x="93" y="215"/>
                  </a:cubicBezTo>
                  <a:cubicBezTo>
                    <a:pt x="91" y="211"/>
                    <a:pt x="96" y="213"/>
                    <a:pt x="95" y="209"/>
                  </a:cubicBezTo>
                  <a:cubicBezTo>
                    <a:pt x="98" y="209"/>
                    <a:pt x="100" y="209"/>
                    <a:pt x="102" y="209"/>
                  </a:cubicBezTo>
                  <a:cubicBezTo>
                    <a:pt x="102" y="208"/>
                    <a:pt x="101" y="208"/>
                    <a:pt x="100" y="208"/>
                  </a:cubicBezTo>
                  <a:cubicBezTo>
                    <a:pt x="101" y="206"/>
                    <a:pt x="104" y="207"/>
                    <a:pt x="102" y="203"/>
                  </a:cubicBezTo>
                  <a:cubicBezTo>
                    <a:pt x="106" y="203"/>
                    <a:pt x="105" y="205"/>
                    <a:pt x="107" y="203"/>
                  </a:cubicBezTo>
                  <a:cubicBezTo>
                    <a:pt x="104" y="197"/>
                    <a:pt x="109" y="200"/>
                    <a:pt x="109" y="194"/>
                  </a:cubicBezTo>
                  <a:cubicBezTo>
                    <a:pt x="111" y="194"/>
                    <a:pt x="113" y="194"/>
                    <a:pt x="114" y="194"/>
                  </a:cubicBezTo>
                  <a:cubicBezTo>
                    <a:pt x="116" y="193"/>
                    <a:pt x="116" y="192"/>
                    <a:pt x="117" y="191"/>
                  </a:cubicBezTo>
                  <a:cubicBezTo>
                    <a:pt x="118" y="191"/>
                    <a:pt x="117" y="193"/>
                    <a:pt x="118" y="193"/>
                  </a:cubicBezTo>
                  <a:cubicBezTo>
                    <a:pt x="119" y="193"/>
                    <a:pt x="119" y="191"/>
                    <a:pt x="119" y="191"/>
                  </a:cubicBezTo>
                  <a:cubicBezTo>
                    <a:pt x="120" y="191"/>
                    <a:pt x="122" y="192"/>
                    <a:pt x="124" y="191"/>
                  </a:cubicBezTo>
                  <a:cubicBezTo>
                    <a:pt x="125" y="191"/>
                    <a:pt x="126" y="188"/>
                    <a:pt x="128" y="189"/>
                  </a:cubicBezTo>
                  <a:cubicBezTo>
                    <a:pt x="128" y="186"/>
                    <a:pt x="124" y="187"/>
                    <a:pt x="125" y="183"/>
                  </a:cubicBezTo>
                  <a:cubicBezTo>
                    <a:pt x="128" y="183"/>
                    <a:pt x="126" y="182"/>
                    <a:pt x="126" y="177"/>
                  </a:cubicBezTo>
                  <a:cubicBezTo>
                    <a:pt x="126" y="174"/>
                    <a:pt x="128" y="172"/>
                    <a:pt x="127" y="169"/>
                  </a:cubicBezTo>
                  <a:cubicBezTo>
                    <a:pt x="129" y="169"/>
                    <a:pt x="130" y="169"/>
                    <a:pt x="132" y="169"/>
                  </a:cubicBezTo>
                  <a:cubicBezTo>
                    <a:pt x="135" y="169"/>
                    <a:pt x="129" y="166"/>
                    <a:pt x="134" y="167"/>
                  </a:cubicBezTo>
                  <a:cubicBezTo>
                    <a:pt x="134" y="168"/>
                    <a:pt x="136" y="168"/>
                    <a:pt x="137" y="168"/>
                  </a:cubicBezTo>
                  <a:cubicBezTo>
                    <a:pt x="135" y="171"/>
                    <a:pt x="135" y="168"/>
                    <a:pt x="135" y="171"/>
                  </a:cubicBezTo>
                  <a:cubicBezTo>
                    <a:pt x="136" y="174"/>
                    <a:pt x="135" y="175"/>
                    <a:pt x="138" y="175"/>
                  </a:cubicBezTo>
                  <a:cubicBezTo>
                    <a:pt x="138" y="177"/>
                    <a:pt x="138" y="178"/>
                    <a:pt x="137" y="179"/>
                  </a:cubicBezTo>
                  <a:cubicBezTo>
                    <a:pt x="136" y="181"/>
                    <a:pt x="142" y="177"/>
                    <a:pt x="144" y="180"/>
                  </a:cubicBezTo>
                  <a:cubicBezTo>
                    <a:pt x="143" y="183"/>
                    <a:pt x="136" y="180"/>
                    <a:pt x="135" y="184"/>
                  </a:cubicBezTo>
                  <a:cubicBezTo>
                    <a:pt x="134" y="187"/>
                    <a:pt x="138" y="187"/>
                    <a:pt x="139" y="188"/>
                  </a:cubicBezTo>
                  <a:cubicBezTo>
                    <a:pt x="140" y="189"/>
                    <a:pt x="140" y="191"/>
                    <a:pt x="142" y="190"/>
                  </a:cubicBezTo>
                  <a:cubicBezTo>
                    <a:pt x="141" y="188"/>
                    <a:pt x="138" y="188"/>
                    <a:pt x="144" y="188"/>
                  </a:cubicBezTo>
                  <a:cubicBezTo>
                    <a:pt x="145" y="188"/>
                    <a:pt x="147" y="188"/>
                    <a:pt x="148" y="188"/>
                  </a:cubicBezTo>
                  <a:cubicBezTo>
                    <a:pt x="150" y="188"/>
                    <a:pt x="151" y="189"/>
                    <a:pt x="153" y="189"/>
                  </a:cubicBezTo>
                  <a:cubicBezTo>
                    <a:pt x="156" y="189"/>
                    <a:pt x="157" y="187"/>
                    <a:pt x="160" y="188"/>
                  </a:cubicBezTo>
                  <a:cubicBezTo>
                    <a:pt x="160" y="188"/>
                    <a:pt x="164" y="190"/>
                    <a:pt x="166" y="188"/>
                  </a:cubicBezTo>
                  <a:cubicBezTo>
                    <a:pt x="166" y="188"/>
                    <a:pt x="166" y="187"/>
                    <a:pt x="166" y="187"/>
                  </a:cubicBezTo>
                  <a:cubicBezTo>
                    <a:pt x="169" y="186"/>
                    <a:pt x="173" y="187"/>
                    <a:pt x="174" y="184"/>
                  </a:cubicBezTo>
                  <a:cubicBezTo>
                    <a:pt x="179" y="189"/>
                    <a:pt x="182" y="180"/>
                    <a:pt x="185" y="183"/>
                  </a:cubicBezTo>
                  <a:cubicBezTo>
                    <a:pt x="185" y="182"/>
                    <a:pt x="185" y="180"/>
                    <a:pt x="185" y="179"/>
                  </a:cubicBezTo>
                  <a:cubicBezTo>
                    <a:pt x="187" y="179"/>
                    <a:pt x="187" y="178"/>
                    <a:pt x="187" y="176"/>
                  </a:cubicBezTo>
                  <a:cubicBezTo>
                    <a:pt x="187" y="176"/>
                    <a:pt x="188" y="173"/>
                    <a:pt x="188" y="173"/>
                  </a:cubicBezTo>
                  <a:cubicBezTo>
                    <a:pt x="190" y="172"/>
                    <a:pt x="188" y="172"/>
                    <a:pt x="188" y="169"/>
                  </a:cubicBezTo>
                  <a:cubicBezTo>
                    <a:pt x="191" y="169"/>
                    <a:pt x="193" y="169"/>
                    <a:pt x="193" y="167"/>
                  </a:cubicBezTo>
                  <a:cubicBezTo>
                    <a:pt x="194" y="167"/>
                    <a:pt x="194" y="168"/>
                    <a:pt x="194" y="169"/>
                  </a:cubicBezTo>
                  <a:cubicBezTo>
                    <a:pt x="195" y="168"/>
                    <a:pt x="197" y="168"/>
                    <a:pt x="199" y="168"/>
                  </a:cubicBezTo>
                  <a:cubicBezTo>
                    <a:pt x="200" y="168"/>
                    <a:pt x="200" y="166"/>
                    <a:pt x="201" y="166"/>
                  </a:cubicBezTo>
                  <a:cubicBezTo>
                    <a:pt x="202" y="163"/>
                    <a:pt x="201" y="161"/>
                    <a:pt x="199" y="161"/>
                  </a:cubicBezTo>
                  <a:cubicBezTo>
                    <a:pt x="200" y="160"/>
                    <a:pt x="200" y="158"/>
                    <a:pt x="200" y="156"/>
                  </a:cubicBezTo>
                  <a:cubicBezTo>
                    <a:pt x="203" y="157"/>
                    <a:pt x="204" y="156"/>
                    <a:pt x="204" y="154"/>
                  </a:cubicBezTo>
                  <a:cubicBezTo>
                    <a:pt x="207" y="157"/>
                    <a:pt x="207" y="152"/>
                    <a:pt x="212" y="154"/>
                  </a:cubicBezTo>
                  <a:cubicBezTo>
                    <a:pt x="212" y="154"/>
                    <a:pt x="213" y="155"/>
                    <a:pt x="213" y="155"/>
                  </a:cubicBezTo>
                  <a:cubicBezTo>
                    <a:pt x="214" y="155"/>
                    <a:pt x="214" y="154"/>
                    <a:pt x="215" y="154"/>
                  </a:cubicBezTo>
                  <a:cubicBezTo>
                    <a:pt x="216" y="154"/>
                    <a:pt x="218" y="155"/>
                    <a:pt x="218" y="155"/>
                  </a:cubicBezTo>
                  <a:cubicBezTo>
                    <a:pt x="219" y="155"/>
                    <a:pt x="218" y="153"/>
                    <a:pt x="219" y="153"/>
                  </a:cubicBezTo>
                  <a:cubicBezTo>
                    <a:pt x="220" y="152"/>
                    <a:pt x="221" y="153"/>
                    <a:pt x="221" y="153"/>
                  </a:cubicBezTo>
                  <a:cubicBezTo>
                    <a:pt x="223" y="151"/>
                    <a:pt x="223" y="149"/>
                    <a:pt x="226" y="150"/>
                  </a:cubicBezTo>
                  <a:cubicBezTo>
                    <a:pt x="224" y="149"/>
                    <a:pt x="226" y="144"/>
                    <a:pt x="222" y="144"/>
                  </a:cubicBezTo>
                  <a:cubicBezTo>
                    <a:pt x="220" y="143"/>
                    <a:pt x="221" y="147"/>
                    <a:pt x="220" y="147"/>
                  </a:cubicBezTo>
                  <a:cubicBezTo>
                    <a:pt x="219" y="147"/>
                    <a:pt x="219" y="145"/>
                    <a:pt x="218" y="146"/>
                  </a:cubicBezTo>
                  <a:cubicBezTo>
                    <a:pt x="217" y="146"/>
                    <a:pt x="216" y="147"/>
                    <a:pt x="217" y="147"/>
                  </a:cubicBezTo>
                  <a:cubicBezTo>
                    <a:pt x="216" y="147"/>
                    <a:pt x="215" y="145"/>
                    <a:pt x="214" y="146"/>
                  </a:cubicBezTo>
                  <a:cubicBezTo>
                    <a:pt x="212" y="146"/>
                    <a:pt x="211" y="148"/>
                    <a:pt x="208" y="147"/>
                  </a:cubicBezTo>
                  <a:cubicBezTo>
                    <a:pt x="207" y="147"/>
                    <a:pt x="207" y="148"/>
                    <a:pt x="207" y="149"/>
                  </a:cubicBezTo>
                  <a:cubicBezTo>
                    <a:pt x="202" y="148"/>
                    <a:pt x="197" y="149"/>
                    <a:pt x="193" y="148"/>
                  </a:cubicBezTo>
                  <a:cubicBezTo>
                    <a:pt x="193" y="148"/>
                    <a:pt x="193" y="146"/>
                    <a:pt x="193" y="146"/>
                  </a:cubicBezTo>
                  <a:cubicBezTo>
                    <a:pt x="192" y="145"/>
                    <a:pt x="189" y="146"/>
                    <a:pt x="188" y="144"/>
                  </a:cubicBezTo>
                  <a:cubicBezTo>
                    <a:pt x="191" y="138"/>
                    <a:pt x="189" y="134"/>
                    <a:pt x="188" y="127"/>
                  </a:cubicBezTo>
                  <a:cubicBezTo>
                    <a:pt x="191" y="126"/>
                    <a:pt x="196" y="122"/>
                    <a:pt x="198" y="124"/>
                  </a:cubicBezTo>
                  <a:cubicBezTo>
                    <a:pt x="200" y="123"/>
                    <a:pt x="197" y="123"/>
                    <a:pt x="199" y="120"/>
                  </a:cubicBezTo>
                  <a:cubicBezTo>
                    <a:pt x="203" y="120"/>
                    <a:pt x="203" y="113"/>
                    <a:pt x="204" y="111"/>
                  </a:cubicBezTo>
                  <a:cubicBezTo>
                    <a:pt x="204" y="111"/>
                    <a:pt x="206" y="112"/>
                    <a:pt x="206" y="111"/>
                  </a:cubicBezTo>
                  <a:cubicBezTo>
                    <a:pt x="206" y="109"/>
                    <a:pt x="202" y="108"/>
                    <a:pt x="204" y="106"/>
                  </a:cubicBezTo>
                  <a:cubicBezTo>
                    <a:pt x="202" y="107"/>
                    <a:pt x="199" y="105"/>
                    <a:pt x="197" y="106"/>
                  </a:cubicBezTo>
                  <a:cubicBezTo>
                    <a:pt x="194" y="106"/>
                    <a:pt x="191" y="108"/>
                    <a:pt x="188" y="108"/>
                  </a:cubicBezTo>
                  <a:cubicBezTo>
                    <a:pt x="187" y="106"/>
                    <a:pt x="186" y="115"/>
                    <a:pt x="187" y="113"/>
                  </a:cubicBezTo>
                  <a:cubicBezTo>
                    <a:pt x="186" y="115"/>
                    <a:pt x="185" y="112"/>
                    <a:pt x="185" y="113"/>
                  </a:cubicBezTo>
                  <a:cubicBezTo>
                    <a:pt x="184" y="114"/>
                    <a:pt x="185" y="116"/>
                    <a:pt x="185" y="117"/>
                  </a:cubicBezTo>
                  <a:cubicBezTo>
                    <a:pt x="185" y="118"/>
                    <a:pt x="182" y="120"/>
                    <a:pt x="180" y="122"/>
                  </a:cubicBezTo>
                  <a:cubicBezTo>
                    <a:pt x="177" y="126"/>
                    <a:pt x="177" y="128"/>
                    <a:pt x="172" y="128"/>
                  </a:cubicBezTo>
                  <a:cubicBezTo>
                    <a:pt x="172" y="130"/>
                    <a:pt x="174" y="131"/>
                    <a:pt x="172" y="131"/>
                  </a:cubicBezTo>
                  <a:cubicBezTo>
                    <a:pt x="170" y="132"/>
                    <a:pt x="172" y="133"/>
                    <a:pt x="171" y="134"/>
                  </a:cubicBezTo>
                  <a:cubicBezTo>
                    <a:pt x="170" y="134"/>
                    <a:pt x="169" y="133"/>
                    <a:pt x="168" y="134"/>
                  </a:cubicBezTo>
                  <a:cubicBezTo>
                    <a:pt x="168" y="134"/>
                    <a:pt x="169" y="136"/>
                    <a:pt x="168" y="136"/>
                  </a:cubicBezTo>
                  <a:cubicBezTo>
                    <a:pt x="168" y="136"/>
                    <a:pt x="167" y="136"/>
                    <a:pt x="167" y="136"/>
                  </a:cubicBezTo>
                  <a:cubicBezTo>
                    <a:pt x="166" y="138"/>
                    <a:pt x="168" y="141"/>
                    <a:pt x="166" y="141"/>
                  </a:cubicBezTo>
                  <a:cubicBezTo>
                    <a:pt x="167" y="142"/>
                    <a:pt x="169" y="143"/>
                    <a:pt x="167" y="143"/>
                  </a:cubicBezTo>
                  <a:cubicBezTo>
                    <a:pt x="169" y="145"/>
                    <a:pt x="170" y="147"/>
                    <a:pt x="173" y="147"/>
                  </a:cubicBezTo>
                  <a:cubicBezTo>
                    <a:pt x="173" y="149"/>
                    <a:pt x="174" y="150"/>
                    <a:pt x="175" y="150"/>
                  </a:cubicBezTo>
                  <a:cubicBezTo>
                    <a:pt x="175" y="151"/>
                    <a:pt x="174" y="151"/>
                    <a:pt x="173" y="153"/>
                  </a:cubicBezTo>
                  <a:cubicBezTo>
                    <a:pt x="172" y="154"/>
                    <a:pt x="173" y="155"/>
                    <a:pt x="172" y="156"/>
                  </a:cubicBezTo>
                  <a:cubicBezTo>
                    <a:pt x="171" y="157"/>
                    <a:pt x="169" y="157"/>
                    <a:pt x="167" y="157"/>
                  </a:cubicBezTo>
                  <a:cubicBezTo>
                    <a:pt x="167" y="162"/>
                    <a:pt x="163" y="164"/>
                    <a:pt x="164" y="170"/>
                  </a:cubicBezTo>
                  <a:cubicBezTo>
                    <a:pt x="159" y="169"/>
                    <a:pt x="160" y="176"/>
                    <a:pt x="157" y="176"/>
                  </a:cubicBezTo>
                  <a:cubicBezTo>
                    <a:pt x="156" y="176"/>
                    <a:pt x="156" y="176"/>
                    <a:pt x="155" y="176"/>
                  </a:cubicBezTo>
                  <a:cubicBezTo>
                    <a:pt x="154" y="177"/>
                    <a:pt x="155" y="178"/>
                    <a:pt x="154" y="179"/>
                  </a:cubicBezTo>
                  <a:cubicBezTo>
                    <a:pt x="152" y="179"/>
                    <a:pt x="150" y="177"/>
                    <a:pt x="148" y="180"/>
                  </a:cubicBezTo>
                  <a:cubicBezTo>
                    <a:pt x="146" y="180"/>
                    <a:pt x="148" y="175"/>
                    <a:pt x="147" y="173"/>
                  </a:cubicBezTo>
                  <a:cubicBezTo>
                    <a:pt x="146" y="172"/>
                    <a:pt x="146" y="169"/>
                    <a:pt x="145" y="169"/>
                  </a:cubicBezTo>
                  <a:cubicBezTo>
                    <a:pt x="142" y="169"/>
                    <a:pt x="146" y="166"/>
                    <a:pt x="141" y="166"/>
                  </a:cubicBezTo>
                  <a:cubicBezTo>
                    <a:pt x="143" y="163"/>
                    <a:pt x="139" y="162"/>
                    <a:pt x="139" y="161"/>
                  </a:cubicBezTo>
                  <a:cubicBezTo>
                    <a:pt x="139" y="160"/>
                    <a:pt x="140" y="160"/>
                    <a:pt x="140" y="158"/>
                  </a:cubicBezTo>
                  <a:cubicBezTo>
                    <a:pt x="140" y="155"/>
                    <a:pt x="137" y="154"/>
                    <a:pt x="134" y="151"/>
                  </a:cubicBezTo>
                  <a:cubicBezTo>
                    <a:pt x="131" y="153"/>
                    <a:pt x="132" y="158"/>
                    <a:pt x="126" y="157"/>
                  </a:cubicBezTo>
                  <a:cubicBezTo>
                    <a:pt x="126" y="158"/>
                    <a:pt x="127" y="158"/>
                    <a:pt x="128" y="158"/>
                  </a:cubicBezTo>
                  <a:cubicBezTo>
                    <a:pt x="128" y="160"/>
                    <a:pt x="127" y="159"/>
                    <a:pt x="126" y="160"/>
                  </a:cubicBezTo>
                  <a:cubicBezTo>
                    <a:pt x="124" y="160"/>
                    <a:pt x="125" y="164"/>
                    <a:pt x="122" y="163"/>
                  </a:cubicBezTo>
                  <a:cubicBezTo>
                    <a:pt x="117" y="164"/>
                    <a:pt x="119" y="158"/>
                    <a:pt x="113" y="160"/>
                  </a:cubicBezTo>
                  <a:cubicBezTo>
                    <a:pt x="113" y="159"/>
                    <a:pt x="114" y="159"/>
                    <a:pt x="115" y="158"/>
                  </a:cubicBezTo>
                  <a:cubicBezTo>
                    <a:pt x="117" y="155"/>
                    <a:pt x="112" y="153"/>
                    <a:pt x="115" y="151"/>
                  </a:cubicBezTo>
                  <a:cubicBezTo>
                    <a:pt x="115" y="150"/>
                    <a:pt x="113" y="150"/>
                    <a:pt x="112" y="149"/>
                  </a:cubicBezTo>
                  <a:cubicBezTo>
                    <a:pt x="111" y="148"/>
                    <a:pt x="113" y="147"/>
                    <a:pt x="113" y="147"/>
                  </a:cubicBezTo>
                  <a:cubicBezTo>
                    <a:pt x="113" y="145"/>
                    <a:pt x="111" y="145"/>
                    <a:pt x="111" y="144"/>
                  </a:cubicBezTo>
                  <a:cubicBezTo>
                    <a:pt x="111" y="143"/>
                    <a:pt x="112" y="136"/>
                    <a:pt x="111" y="141"/>
                  </a:cubicBezTo>
                  <a:cubicBezTo>
                    <a:pt x="109" y="140"/>
                    <a:pt x="110" y="138"/>
                    <a:pt x="112" y="138"/>
                  </a:cubicBezTo>
                  <a:cubicBezTo>
                    <a:pt x="110" y="134"/>
                    <a:pt x="116" y="133"/>
                    <a:pt x="113" y="133"/>
                  </a:cubicBezTo>
                  <a:cubicBezTo>
                    <a:pt x="113" y="131"/>
                    <a:pt x="116" y="132"/>
                    <a:pt x="117" y="130"/>
                  </a:cubicBezTo>
                  <a:cubicBezTo>
                    <a:pt x="117" y="129"/>
                    <a:pt x="118" y="130"/>
                    <a:pt x="118" y="130"/>
                  </a:cubicBezTo>
                  <a:cubicBezTo>
                    <a:pt x="119" y="130"/>
                    <a:pt x="119" y="128"/>
                    <a:pt x="120" y="128"/>
                  </a:cubicBezTo>
                  <a:cubicBezTo>
                    <a:pt x="121" y="128"/>
                    <a:pt x="121" y="126"/>
                    <a:pt x="121" y="124"/>
                  </a:cubicBezTo>
                  <a:cubicBezTo>
                    <a:pt x="124" y="125"/>
                    <a:pt x="125" y="124"/>
                    <a:pt x="125" y="122"/>
                  </a:cubicBezTo>
                  <a:cubicBezTo>
                    <a:pt x="128" y="121"/>
                    <a:pt x="126" y="126"/>
                    <a:pt x="131" y="124"/>
                  </a:cubicBezTo>
                  <a:cubicBezTo>
                    <a:pt x="131" y="123"/>
                    <a:pt x="129" y="123"/>
                    <a:pt x="128" y="123"/>
                  </a:cubicBezTo>
                  <a:cubicBezTo>
                    <a:pt x="132" y="120"/>
                    <a:pt x="135" y="122"/>
                    <a:pt x="138" y="118"/>
                  </a:cubicBezTo>
                  <a:cubicBezTo>
                    <a:pt x="138" y="118"/>
                    <a:pt x="137" y="117"/>
                    <a:pt x="138" y="116"/>
                  </a:cubicBezTo>
                  <a:cubicBezTo>
                    <a:pt x="138" y="116"/>
                    <a:pt x="140" y="117"/>
                    <a:pt x="140" y="116"/>
                  </a:cubicBezTo>
                  <a:cubicBezTo>
                    <a:pt x="141" y="115"/>
                    <a:pt x="140" y="113"/>
                    <a:pt x="140" y="113"/>
                  </a:cubicBezTo>
                  <a:cubicBezTo>
                    <a:pt x="140" y="112"/>
                    <a:pt x="143" y="111"/>
                    <a:pt x="144" y="110"/>
                  </a:cubicBezTo>
                  <a:cubicBezTo>
                    <a:pt x="144" y="109"/>
                    <a:pt x="143" y="107"/>
                    <a:pt x="144" y="106"/>
                  </a:cubicBezTo>
                  <a:cubicBezTo>
                    <a:pt x="144" y="105"/>
                    <a:pt x="145" y="107"/>
                    <a:pt x="146" y="107"/>
                  </a:cubicBezTo>
                  <a:cubicBezTo>
                    <a:pt x="145" y="107"/>
                    <a:pt x="148" y="101"/>
                    <a:pt x="147" y="101"/>
                  </a:cubicBezTo>
                  <a:cubicBezTo>
                    <a:pt x="150" y="104"/>
                    <a:pt x="150" y="99"/>
                    <a:pt x="153" y="98"/>
                  </a:cubicBezTo>
                  <a:cubicBezTo>
                    <a:pt x="153" y="96"/>
                    <a:pt x="155" y="95"/>
                    <a:pt x="153" y="95"/>
                  </a:cubicBezTo>
                  <a:cubicBezTo>
                    <a:pt x="153" y="93"/>
                    <a:pt x="156" y="94"/>
                    <a:pt x="157" y="91"/>
                  </a:cubicBezTo>
                  <a:cubicBezTo>
                    <a:pt x="157" y="90"/>
                    <a:pt x="159" y="90"/>
                    <a:pt x="160" y="90"/>
                  </a:cubicBezTo>
                  <a:cubicBezTo>
                    <a:pt x="160" y="89"/>
                    <a:pt x="160" y="88"/>
                    <a:pt x="159" y="88"/>
                  </a:cubicBezTo>
                  <a:cubicBezTo>
                    <a:pt x="162" y="85"/>
                    <a:pt x="164" y="85"/>
                    <a:pt x="167" y="84"/>
                  </a:cubicBezTo>
                  <a:cubicBezTo>
                    <a:pt x="169" y="83"/>
                    <a:pt x="167" y="83"/>
                    <a:pt x="168" y="80"/>
                  </a:cubicBezTo>
                  <a:cubicBezTo>
                    <a:pt x="169" y="79"/>
                    <a:pt x="172" y="78"/>
                    <a:pt x="172" y="76"/>
                  </a:cubicBezTo>
                  <a:cubicBezTo>
                    <a:pt x="172" y="73"/>
                    <a:pt x="175" y="77"/>
                    <a:pt x="175" y="73"/>
                  </a:cubicBezTo>
                  <a:cubicBezTo>
                    <a:pt x="180" y="71"/>
                    <a:pt x="185" y="75"/>
                    <a:pt x="185" y="68"/>
                  </a:cubicBezTo>
                  <a:cubicBezTo>
                    <a:pt x="187" y="69"/>
                    <a:pt x="192" y="67"/>
                    <a:pt x="195" y="69"/>
                  </a:cubicBezTo>
                  <a:cubicBezTo>
                    <a:pt x="197" y="68"/>
                    <a:pt x="197" y="67"/>
                    <a:pt x="198" y="65"/>
                  </a:cubicBezTo>
                  <a:cubicBezTo>
                    <a:pt x="201" y="64"/>
                    <a:pt x="204" y="69"/>
                    <a:pt x="204" y="64"/>
                  </a:cubicBezTo>
                  <a:cubicBezTo>
                    <a:pt x="206" y="65"/>
                    <a:pt x="206" y="67"/>
                    <a:pt x="208" y="68"/>
                  </a:cubicBezTo>
                  <a:cubicBezTo>
                    <a:pt x="210" y="67"/>
                    <a:pt x="209" y="64"/>
                    <a:pt x="213" y="65"/>
                  </a:cubicBezTo>
                  <a:cubicBezTo>
                    <a:pt x="213" y="67"/>
                    <a:pt x="212" y="68"/>
                    <a:pt x="212" y="69"/>
                  </a:cubicBezTo>
                  <a:cubicBezTo>
                    <a:pt x="213" y="70"/>
                    <a:pt x="218" y="64"/>
                    <a:pt x="221" y="67"/>
                  </a:cubicBezTo>
                  <a:cubicBezTo>
                    <a:pt x="223" y="68"/>
                    <a:pt x="222" y="66"/>
                    <a:pt x="224" y="67"/>
                  </a:cubicBezTo>
                  <a:cubicBezTo>
                    <a:pt x="226" y="67"/>
                    <a:pt x="229" y="69"/>
                    <a:pt x="232" y="68"/>
                  </a:cubicBezTo>
                  <a:cubicBezTo>
                    <a:pt x="231" y="68"/>
                    <a:pt x="233" y="71"/>
                    <a:pt x="232" y="71"/>
                  </a:cubicBezTo>
                  <a:cubicBezTo>
                    <a:pt x="232" y="72"/>
                    <a:pt x="230" y="71"/>
                    <a:pt x="230" y="71"/>
                  </a:cubicBezTo>
                  <a:cubicBezTo>
                    <a:pt x="229" y="72"/>
                    <a:pt x="230" y="74"/>
                    <a:pt x="227" y="74"/>
                  </a:cubicBezTo>
                  <a:cubicBezTo>
                    <a:pt x="229" y="77"/>
                    <a:pt x="236" y="74"/>
                    <a:pt x="239" y="74"/>
                  </a:cubicBezTo>
                  <a:cubicBezTo>
                    <a:pt x="241" y="73"/>
                    <a:pt x="241" y="76"/>
                    <a:pt x="241" y="76"/>
                  </a:cubicBezTo>
                  <a:cubicBezTo>
                    <a:pt x="242" y="77"/>
                    <a:pt x="245" y="75"/>
                    <a:pt x="245" y="77"/>
                  </a:cubicBezTo>
                  <a:cubicBezTo>
                    <a:pt x="253" y="75"/>
                    <a:pt x="255" y="82"/>
                    <a:pt x="260" y="80"/>
                  </a:cubicBezTo>
                  <a:cubicBezTo>
                    <a:pt x="259" y="83"/>
                    <a:pt x="264" y="81"/>
                    <a:pt x="264" y="84"/>
                  </a:cubicBezTo>
                  <a:cubicBezTo>
                    <a:pt x="267" y="84"/>
                    <a:pt x="272" y="84"/>
                    <a:pt x="268" y="87"/>
                  </a:cubicBezTo>
                  <a:cubicBezTo>
                    <a:pt x="271" y="87"/>
                    <a:pt x="273" y="87"/>
                    <a:pt x="275" y="88"/>
                  </a:cubicBezTo>
                  <a:cubicBezTo>
                    <a:pt x="276" y="88"/>
                    <a:pt x="275" y="90"/>
                    <a:pt x="275" y="90"/>
                  </a:cubicBezTo>
                  <a:cubicBezTo>
                    <a:pt x="276" y="91"/>
                    <a:pt x="278" y="90"/>
                    <a:pt x="279" y="90"/>
                  </a:cubicBezTo>
                  <a:cubicBezTo>
                    <a:pt x="280" y="95"/>
                    <a:pt x="280" y="96"/>
                    <a:pt x="279" y="101"/>
                  </a:cubicBezTo>
                  <a:cubicBezTo>
                    <a:pt x="277" y="98"/>
                    <a:pt x="275" y="102"/>
                    <a:pt x="272" y="102"/>
                  </a:cubicBezTo>
                  <a:cubicBezTo>
                    <a:pt x="269" y="102"/>
                    <a:pt x="264" y="99"/>
                    <a:pt x="261" y="102"/>
                  </a:cubicBezTo>
                  <a:cubicBezTo>
                    <a:pt x="260" y="102"/>
                    <a:pt x="261" y="100"/>
                    <a:pt x="260" y="100"/>
                  </a:cubicBezTo>
                  <a:cubicBezTo>
                    <a:pt x="259" y="99"/>
                    <a:pt x="258" y="101"/>
                    <a:pt x="258" y="101"/>
                  </a:cubicBezTo>
                  <a:cubicBezTo>
                    <a:pt x="257" y="101"/>
                    <a:pt x="256" y="98"/>
                    <a:pt x="255" y="98"/>
                  </a:cubicBezTo>
                  <a:cubicBezTo>
                    <a:pt x="254" y="98"/>
                    <a:pt x="250" y="102"/>
                    <a:pt x="251" y="97"/>
                  </a:cubicBezTo>
                  <a:cubicBezTo>
                    <a:pt x="247" y="99"/>
                    <a:pt x="248" y="97"/>
                    <a:pt x="244" y="97"/>
                  </a:cubicBezTo>
                  <a:cubicBezTo>
                    <a:pt x="243" y="99"/>
                    <a:pt x="245" y="100"/>
                    <a:pt x="246" y="100"/>
                  </a:cubicBezTo>
                  <a:cubicBezTo>
                    <a:pt x="248" y="99"/>
                    <a:pt x="248" y="101"/>
                    <a:pt x="250" y="101"/>
                  </a:cubicBezTo>
                  <a:cubicBezTo>
                    <a:pt x="247" y="103"/>
                    <a:pt x="250" y="102"/>
                    <a:pt x="251" y="103"/>
                  </a:cubicBezTo>
                  <a:cubicBezTo>
                    <a:pt x="251" y="104"/>
                    <a:pt x="250" y="105"/>
                    <a:pt x="251" y="106"/>
                  </a:cubicBezTo>
                  <a:cubicBezTo>
                    <a:pt x="251" y="106"/>
                    <a:pt x="253" y="107"/>
                    <a:pt x="253" y="108"/>
                  </a:cubicBezTo>
                  <a:cubicBezTo>
                    <a:pt x="253" y="109"/>
                    <a:pt x="256" y="112"/>
                    <a:pt x="255" y="116"/>
                  </a:cubicBezTo>
                  <a:cubicBezTo>
                    <a:pt x="256" y="120"/>
                    <a:pt x="263" y="117"/>
                    <a:pt x="264" y="121"/>
                  </a:cubicBezTo>
                  <a:cubicBezTo>
                    <a:pt x="265" y="120"/>
                    <a:pt x="265" y="118"/>
                    <a:pt x="267" y="118"/>
                  </a:cubicBezTo>
                  <a:cubicBezTo>
                    <a:pt x="267" y="115"/>
                    <a:pt x="262" y="116"/>
                    <a:pt x="260" y="114"/>
                  </a:cubicBezTo>
                  <a:cubicBezTo>
                    <a:pt x="259" y="109"/>
                    <a:pt x="267" y="112"/>
                    <a:pt x="270" y="111"/>
                  </a:cubicBezTo>
                  <a:cubicBezTo>
                    <a:pt x="269" y="114"/>
                    <a:pt x="275" y="111"/>
                    <a:pt x="273" y="115"/>
                  </a:cubicBezTo>
                  <a:cubicBezTo>
                    <a:pt x="276" y="116"/>
                    <a:pt x="278" y="111"/>
                    <a:pt x="278" y="116"/>
                  </a:cubicBezTo>
                  <a:cubicBezTo>
                    <a:pt x="281" y="115"/>
                    <a:pt x="278" y="110"/>
                    <a:pt x="275" y="110"/>
                  </a:cubicBezTo>
                  <a:cubicBezTo>
                    <a:pt x="276" y="108"/>
                    <a:pt x="279" y="107"/>
                    <a:pt x="281" y="107"/>
                  </a:cubicBezTo>
                  <a:cubicBezTo>
                    <a:pt x="283" y="105"/>
                    <a:pt x="283" y="102"/>
                    <a:pt x="285" y="101"/>
                  </a:cubicBezTo>
                  <a:cubicBezTo>
                    <a:pt x="290" y="100"/>
                    <a:pt x="292" y="102"/>
                    <a:pt x="296" y="103"/>
                  </a:cubicBezTo>
                  <a:cubicBezTo>
                    <a:pt x="297" y="103"/>
                    <a:pt x="296" y="101"/>
                    <a:pt x="298" y="101"/>
                  </a:cubicBezTo>
                  <a:cubicBezTo>
                    <a:pt x="298" y="99"/>
                    <a:pt x="297" y="98"/>
                    <a:pt x="296" y="97"/>
                  </a:cubicBezTo>
                  <a:cubicBezTo>
                    <a:pt x="297" y="93"/>
                    <a:pt x="297" y="89"/>
                    <a:pt x="297" y="84"/>
                  </a:cubicBezTo>
                  <a:cubicBezTo>
                    <a:pt x="300" y="84"/>
                    <a:pt x="304" y="84"/>
                    <a:pt x="306" y="86"/>
                  </a:cubicBezTo>
                  <a:cubicBezTo>
                    <a:pt x="307" y="86"/>
                    <a:pt x="310" y="86"/>
                    <a:pt x="310" y="89"/>
                  </a:cubicBezTo>
                  <a:cubicBezTo>
                    <a:pt x="307" y="89"/>
                    <a:pt x="305" y="89"/>
                    <a:pt x="303" y="89"/>
                  </a:cubicBezTo>
                  <a:cubicBezTo>
                    <a:pt x="303" y="90"/>
                    <a:pt x="303" y="91"/>
                    <a:pt x="303" y="93"/>
                  </a:cubicBezTo>
                  <a:cubicBezTo>
                    <a:pt x="305" y="96"/>
                    <a:pt x="306" y="92"/>
                    <a:pt x="308" y="94"/>
                  </a:cubicBezTo>
                  <a:cubicBezTo>
                    <a:pt x="310" y="94"/>
                    <a:pt x="305" y="95"/>
                    <a:pt x="305" y="95"/>
                  </a:cubicBezTo>
                  <a:cubicBezTo>
                    <a:pt x="304" y="97"/>
                    <a:pt x="308" y="95"/>
                    <a:pt x="310" y="97"/>
                  </a:cubicBezTo>
                  <a:cubicBezTo>
                    <a:pt x="312" y="96"/>
                    <a:pt x="314" y="95"/>
                    <a:pt x="315" y="93"/>
                  </a:cubicBezTo>
                  <a:cubicBezTo>
                    <a:pt x="316" y="92"/>
                    <a:pt x="317" y="92"/>
                    <a:pt x="317" y="90"/>
                  </a:cubicBezTo>
                  <a:cubicBezTo>
                    <a:pt x="322" y="92"/>
                    <a:pt x="321" y="87"/>
                    <a:pt x="326" y="88"/>
                  </a:cubicBezTo>
                  <a:cubicBezTo>
                    <a:pt x="328" y="87"/>
                    <a:pt x="329" y="86"/>
                    <a:pt x="328" y="84"/>
                  </a:cubicBezTo>
                  <a:cubicBezTo>
                    <a:pt x="330" y="84"/>
                    <a:pt x="332" y="83"/>
                    <a:pt x="332" y="82"/>
                  </a:cubicBezTo>
                  <a:cubicBezTo>
                    <a:pt x="337" y="86"/>
                    <a:pt x="340" y="80"/>
                    <a:pt x="345" y="80"/>
                  </a:cubicBezTo>
                  <a:cubicBezTo>
                    <a:pt x="345" y="81"/>
                    <a:pt x="345" y="83"/>
                    <a:pt x="345" y="84"/>
                  </a:cubicBezTo>
                  <a:cubicBezTo>
                    <a:pt x="349" y="85"/>
                    <a:pt x="353" y="84"/>
                    <a:pt x="356" y="83"/>
                  </a:cubicBezTo>
                  <a:cubicBezTo>
                    <a:pt x="356" y="83"/>
                    <a:pt x="358" y="83"/>
                    <a:pt x="358" y="83"/>
                  </a:cubicBezTo>
                  <a:cubicBezTo>
                    <a:pt x="358" y="83"/>
                    <a:pt x="358" y="82"/>
                    <a:pt x="358" y="82"/>
                  </a:cubicBezTo>
                  <a:cubicBezTo>
                    <a:pt x="360" y="81"/>
                    <a:pt x="364" y="82"/>
                    <a:pt x="364" y="78"/>
                  </a:cubicBezTo>
                  <a:cubicBezTo>
                    <a:pt x="367" y="80"/>
                    <a:pt x="371" y="80"/>
                    <a:pt x="373" y="83"/>
                  </a:cubicBezTo>
                  <a:cubicBezTo>
                    <a:pt x="375" y="82"/>
                    <a:pt x="376" y="81"/>
                    <a:pt x="377" y="80"/>
                  </a:cubicBezTo>
                  <a:cubicBezTo>
                    <a:pt x="377" y="78"/>
                    <a:pt x="372" y="77"/>
                    <a:pt x="376" y="76"/>
                  </a:cubicBezTo>
                  <a:cubicBezTo>
                    <a:pt x="374" y="73"/>
                    <a:pt x="368" y="74"/>
                    <a:pt x="370" y="68"/>
                  </a:cubicBezTo>
                  <a:cubicBezTo>
                    <a:pt x="372" y="69"/>
                    <a:pt x="372" y="71"/>
                    <a:pt x="376" y="71"/>
                  </a:cubicBezTo>
                  <a:cubicBezTo>
                    <a:pt x="377" y="72"/>
                    <a:pt x="379" y="75"/>
                    <a:pt x="383" y="74"/>
                  </a:cubicBezTo>
                  <a:cubicBezTo>
                    <a:pt x="383" y="74"/>
                    <a:pt x="384" y="73"/>
                    <a:pt x="384" y="73"/>
                  </a:cubicBezTo>
                  <a:cubicBezTo>
                    <a:pt x="385" y="72"/>
                    <a:pt x="386" y="75"/>
                    <a:pt x="386" y="73"/>
                  </a:cubicBezTo>
                  <a:cubicBezTo>
                    <a:pt x="388" y="72"/>
                    <a:pt x="388" y="75"/>
                    <a:pt x="389" y="75"/>
                  </a:cubicBezTo>
                  <a:cubicBezTo>
                    <a:pt x="390" y="76"/>
                    <a:pt x="393" y="74"/>
                    <a:pt x="392" y="77"/>
                  </a:cubicBezTo>
                  <a:cubicBezTo>
                    <a:pt x="396" y="76"/>
                    <a:pt x="397" y="78"/>
                    <a:pt x="401" y="76"/>
                  </a:cubicBezTo>
                  <a:cubicBezTo>
                    <a:pt x="400" y="80"/>
                    <a:pt x="405" y="77"/>
                    <a:pt x="404" y="81"/>
                  </a:cubicBezTo>
                  <a:cubicBezTo>
                    <a:pt x="406" y="81"/>
                    <a:pt x="407" y="82"/>
                    <a:pt x="407" y="83"/>
                  </a:cubicBezTo>
                  <a:cubicBezTo>
                    <a:pt x="411" y="83"/>
                    <a:pt x="412" y="85"/>
                    <a:pt x="416" y="84"/>
                  </a:cubicBezTo>
                  <a:cubicBezTo>
                    <a:pt x="418" y="77"/>
                    <a:pt x="409" y="81"/>
                    <a:pt x="411" y="74"/>
                  </a:cubicBezTo>
                  <a:cubicBezTo>
                    <a:pt x="410" y="72"/>
                    <a:pt x="409" y="74"/>
                    <a:pt x="407" y="74"/>
                  </a:cubicBezTo>
                  <a:cubicBezTo>
                    <a:pt x="407" y="71"/>
                    <a:pt x="409" y="70"/>
                    <a:pt x="409" y="67"/>
                  </a:cubicBezTo>
                  <a:cubicBezTo>
                    <a:pt x="409" y="65"/>
                    <a:pt x="407" y="66"/>
                    <a:pt x="406" y="65"/>
                  </a:cubicBezTo>
                  <a:cubicBezTo>
                    <a:pt x="406" y="65"/>
                    <a:pt x="408" y="63"/>
                    <a:pt x="406" y="63"/>
                  </a:cubicBezTo>
                  <a:cubicBezTo>
                    <a:pt x="406" y="61"/>
                    <a:pt x="409" y="62"/>
                    <a:pt x="409" y="58"/>
                  </a:cubicBezTo>
                  <a:cubicBezTo>
                    <a:pt x="411" y="58"/>
                    <a:pt x="410" y="55"/>
                    <a:pt x="413" y="56"/>
                  </a:cubicBezTo>
                  <a:cubicBezTo>
                    <a:pt x="413" y="54"/>
                    <a:pt x="414" y="52"/>
                    <a:pt x="417" y="53"/>
                  </a:cubicBezTo>
                  <a:cubicBezTo>
                    <a:pt x="416" y="47"/>
                    <a:pt x="421" y="49"/>
                    <a:pt x="420" y="44"/>
                  </a:cubicBezTo>
                  <a:cubicBezTo>
                    <a:pt x="426" y="43"/>
                    <a:pt x="428" y="46"/>
                    <a:pt x="432" y="47"/>
                  </a:cubicBezTo>
                  <a:cubicBezTo>
                    <a:pt x="432" y="48"/>
                    <a:pt x="432" y="50"/>
                    <a:pt x="433" y="50"/>
                  </a:cubicBezTo>
                  <a:cubicBezTo>
                    <a:pt x="433" y="52"/>
                    <a:pt x="431" y="51"/>
                    <a:pt x="430" y="51"/>
                  </a:cubicBezTo>
                  <a:cubicBezTo>
                    <a:pt x="430" y="56"/>
                    <a:pt x="432" y="58"/>
                    <a:pt x="430" y="62"/>
                  </a:cubicBezTo>
                  <a:cubicBezTo>
                    <a:pt x="431" y="63"/>
                    <a:pt x="431" y="64"/>
                    <a:pt x="432" y="64"/>
                  </a:cubicBezTo>
                  <a:cubicBezTo>
                    <a:pt x="433" y="65"/>
                    <a:pt x="433" y="66"/>
                    <a:pt x="434" y="65"/>
                  </a:cubicBezTo>
                  <a:cubicBezTo>
                    <a:pt x="432" y="68"/>
                    <a:pt x="434" y="74"/>
                    <a:pt x="432" y="77"/>
                  </a:cubicBezTo>
                  <a:cubicBezTo>
                    <a:pt x="431" y="81"/>
                    <a:pt x="435" y="80"/>
                    <a:pt x="436" y="82"/>
                  </a:cubicBezTo>
                  <a:cubicBezTo>
                    <a:pt x="435" y="91"/>
                    <a:pt x="430" y="97"/>
                    <a:pt x="423" y="100"/>
                  </a:cubicBezTo>
                  <a:cubicBezTo>
                    <a:pt x="423" y="102"/>
                    <a:pt x="428" y="100"/>
                    <a:pt x="429" y="102"/>
                  </a:cubicBezTo>
                  <a:cubicBezTo>
                    <a:pt x="431" y="102"/>
                    <a:pt x="431" y="98"/>
                    <a:pt x="434" y="98"/>
                  </a:cubicBezTo>
                  <a:cubicBezTo>
                    <a:pt x="434" y="99"/>
                    <a:pt x="433" y="100"/>
                    <a:pt x="433" y="102"/>
                  </a:cubicBezTo>
                  <a:cubicBezTo>
                    <a:pt x="435" y="102"/>
                    <a:pt x="434" y="100"/>
                    <a:pt x="436" y="100"/>
                  </a:cubicBezTo>
                  <a:cubicBezTo>
                    <a:pt x="437" y="100"/>
                    <a:pt x="436" y="98"/>
                    <a:pt x="437" y="97"/>
                  </a:cubicBezTo>
                  <a:cubicBezTo>
                    <a:pt x="437" y="97"/>
                    <a:pt x="439" y="98"/>
                    <a:pt x="439" y="97"/>
                  </a:cubicBezTo>
                  <a:cubicBezTo>
                    <a:pt x="440" y="96"/>
                    <a:pt x="439" y="95"/>
                    <a:pt x="439" y="94"/>
                  </a:cubicBezTo>
                  <a:cubicBezTo>
                    <a:pt x="440" y="94"/>
                    <a:pt x="441" y="94"/>
                    <a:pt x="443" y="94"/>
                  </a:cubicBezTo>
                  <a:cubicBezTo>
                    <a:pt x="441" y="90"/>
                    <a:pt x="446" y="87"/>
                    <a:pt x="443" y="84"/>
                  </a:cubicBezTo>
                  <a:cubicBezTo>
                    <a:pt x="443" y="83"/>
                    <a:pt x="445" y="84"/>
                    <a:pt x="445" y="82"/>
                  </a:cubicBezTo>
                  <a:cubicBezTo>
                    <a:pt x="445" y="81"/>
                    <a:pt x="444" y="81"/>
                    <a:pt x="443" y="81"/>
                  </a:cubicBezTo>
                  <a:cubicBezTo>
                    <a:pt x="442" y="78"/>
                    <a:pt x="447" y="80"/>
                    <a:pt x="449" y="80"/>
                  </a:cubicBezTo>
                  <a:cubicBezTo>
                    <a:pt x="447" y="79"/>
                    <a:pt x="448" y="75"/>
                    <a:pt x="445" y="76"/>
                  </a:cubicBezTo>
                  <a:cubicBezTo>
                    <a:pt x="442" y="78"/>
                    <a:pt x="441" y="73"/>
                    <a:pt x="440" y="76"/>
                  </a:cubicBezTo>
                  <a:cubicBezTo>
                    <a:pt x="438" y="74"/>
                    <a:pt x="439" y="72"/>
                    <a:pt x="439" y="69"/>
                  </a:cubicBezTo>
                  <a:cubicBezTo>
                    <a:pt x="439" y="69"/>
                    <a:pt x="441" y="69"/>
                    <a:pt x="441" y="69"/>
                  </a:cubicBezTo>
                  <a:cubicBezTo>
                    <a:pt x="442" y="68"/>
                    <a:pt x="441" y="64"/>
                    <a:pt x="441" y="63"/>
                  </a:cubicBezTo>
                  <a:cubicBezTo>
                    <a:pt x="442" y="61"/>
                    <a:pt x="440" y="63"/>
                    <a:pt x="440" y="63"/>
                  </a:cubicBezTo>
                  <a:cubicBezTo>
                    <a:pt x="438" y="61"/>
                    <a:pt x="439" y="59"/>
                    <a:pt x="438" y="56"/>
                  </a:cubicBezTo>
                  <a:cubicBezTo>
                    <a:pt x="443" y="58"/>
                    <a:pt x="441" y="53"/>
                    <a:pt x="444" y="53"/>
                  </a:cubicBezTo>
                  <a:cubicBezTo>
                    <a:pt x="444" y="51"/>
                    <a:pt x="444" y="49"/>
                    <a:pt x="444" y="47"/>
                  </a:cubicBezTo>
                  <a:cubicBezTo>
                    <a:pt x="448" y="45"/>
                    <a:pt x="446" y="50"/>
                    <a:pt x="446" y="53"/>
                  </a:cubicBezTo>
                  <a:cubicBezTo>
                    <a:pt x="446" y="54"/>
                    <a:pt x="449" y="52"/>
                    <a:pt x="449" y="54"/>
                  </a:cubicBezTo>
                  <a:cubicBezTo>
                    <a:pt x="449" y="54"/>
                    <a:pt x="447" y="55"/>
                    <a:pt x="447" y="55"/>
                  </a:cubicBezTo>
                  <a:cubicBezTo>
                    <a:pt x="448" y="58"/>
                    <a:pt x="451" y="59"/>
                    <a:pt x="454" y="61"/>
                  </a:cubicBezTo>
                  <a:cubicBezTo>
                    <a:pt x="457" y="61"/>
                    <a:pt x="454" y="57"/>
                    <a:pt x="453" y="57"/>
                  </a:cubicBezTo>
                  <a:cubicBezTo>
                    <a:pt x="455" y="55"/>
                    <a:pt x="458" y="55"/>
                    <a:pt x="462" y="55"/>
                  </a:cubicBezTo>
                  <a:cubicBezTo>
                    <a:pt x="461" y="54"/>
                    <a:pt x="459" y="54"/>
                    <a:pt x="458" y="54"/>
                  </a:cubicBezTo>
                  <a:cubicBezTo>
                    <a:pt x="459" y="50"/>
                    <a:pt x="456" y="51"/>
                    <a:pt x="457" y="48"/>
                  </a:cubicBezTo>
                  <a:cubicBezTo>
                    <a:pt x="458" y="51"/>
                    <a:pt x="465" y="47"/>
                    <a:pt x="464" y="51"/>
                  </a:cubicBezTo>
                  <a:cubicBezTo>
                    <a:pt x="465" y="52"/>
                    <a:pt x="466" y="50"/>
                    <a:pt x="466" y="50"/>
                  </a:cubicBezTo>
                  <a:cubicBezTo>
                    <a:pt x="468" y="51"/>
                    <a:pt x="466" y="52"/>
                    <a:pt x="467" y="53"/>
                  </a:cubicBezTo>
                  <a:cubicBezTo>
                    <a:pt x="468" y="53"/>
                    <a:pt x="469" y="52"/>
                    <a:pt x="470" y="53"/>
                  </a:cubicBezTo>
                  <a:cubicBezTo>
                    <a:pt x="472" y="55"/>
                    <a:pt x="476" y="52"/>
                    <a:pt x="473" y="56"/>
                  </a:cubicBezTo>
                  <a:cubicBezTo>
                    <a:pt x="475" y="56"/>
                    <a:pt x="477" y="56"/>
                    <a:pt x="479" y="56"/>
                  </a:cubicBezTo>
                  <a:cubicBezTo>
                    <a:pt x="479" y="55"/>
                    <a:pt x="474" y="54"/>
                    <a:pt x="478" y="53"/>
                  </a:cubicBezTo>
                  <a:cubicBezTo>
                    <a:pt x="477" y="51"/>
                    <a:pt x="476" y="51"/>
                    <a:pt x="474" y="50"/>
                  </a:cubicBezTo>
                  <a:cubicBezTo>
                    <a:pt x="474" y="44"/>
                    <a:pt x="474" y="44"/>
                    <a:pt x="474" y="37"/>
                  </a:cubicBezTo>
                  <a:cubicBezTo>
                    <a:pt x="481" y="37"/>
                    <a:pt x="489" y="38"/>
                    <a:pt x="494" y="37"/>
                  </a:cubicBezTo>
                  <a:cubicBezTo>
                    <a:pt x="497" y="37"/>
                    <a:pt x="495" y="34"/>
                    <a:pt x="498" y="36"/>
                  </a:cubicBezTo>
                  <a:cubicBezTo>
                    <a:pt x="502" y="34"/>
                    <a:pt x="499" y="31"/>
                    <a:pt x="500" y="28"/>
                  </a:cubicBezTo>
                  <a:cubicBezTo>
                    <a:pt x="503" y="28"/>
                    <a:pt x="505" y="28"/>
                    <a:pt x="506" y="27"/>
                  </a:cubicBezTo>
                  <a:cubicBezTo>
                    <a:pt x="508" y="24"/>
                    <a:pt x="511" y="23"/>
                    <a:pt x="513" y="21"/>
                  </a:cubicBezTo>
                  <a:cubicBezTo>
                    <a:pt x="525" y="19"/>
                    <a:pt x="538" y="18"/>
                    <a:pt x="547" y="14"/>
                  </a:cubicBezTo>
                  <a:cubicBezTo>
                    <a:pt x="549" y="12"/>
                    <a:pt x="550" y="16"/>
                    <a:pt x="550" y="16"/>
                  </a:cubicBezTo>
                  <a:cubicBezTo>
                    <a:pt x="550" y="16"/>
                    <a:pt x="552" y="13"/>
                    <a:pt x="551" y="13"/>
                  </a:cubicBezTo>
                  <a:cubicBezTo>
                    <a:pt x="553" y="13"/>
                    <a:pt x="551" y="15"/>
                    <a:pt x="552" y="16"/>
                  </a:cubicBezTo>
                  <a:cubicBezTo>
                    <a:pt x="553" y="17"/>
                    <a:pt x="555" y="16"/>
                    <a:pt x="555" y="17"/>
                  </a:cubicBezTo>
                  <a:cubicBezTo>
                    <a:pt x="556" y="17"/>
                    <a:pt x="554" y="15"/>
                    <a:pt x="556" y="15"/>
                  </a:cubicBezTo>
                  <a:cubicBezTo>
                    <a:pt x="558" y="14"/>
                    <a:pt x="562" y="15"/>
                    <a:pt x="562" y="11"/>
                  </a:cubicBezTo>
                  <a:cubicBezTo>
                    <a:pt x="564" y="12"/>
                    <a:pt x="565" y="11"/>
                    <a:pt x="565" y="9"/>
                  </a:cubicBezTo>
                  <a:cubicBezTo>
                    <a:pt x="567" y="9"/>
                    <a:pt x="567" y="11"/>
                    <a:pt x="569" y="11"/>
                  </a:cubicBezTo>
                  <a:cubicBezTo>
                    <a:pt x="572" y="11"/>
                    <a:pt x="571" y="7"/>
                    <a:pt x="571" y="4"/>
                  </a:cubicBezTo>
                  <a:cubicBezTo>
                    <a:pt x="577" y="2"/>
                    <a:pt x="582" y="0"/>
                    <a:pt x="591" y="1"/>
                  </a:cubicBezTo>
                  <a:cubicBezTo>
                    <a:pt x="590" y="2"/>
                    <a:pt x="590" y="3"/>
                    <a:pt x="590" y="5"/>
                  </a:cubicBezTo>
                  <a:cubicBezTo>
                    <a:pt x="592" y="8"/>
                    <a:pt x="597" y="8"/>
                    <a:pt x="599" y="5"/>
                  </a:cubicBezTo>
                  <a:cubicBezTo>
                    <a:pt x="601" y="6"/>
                    <a:pt x="600" y="7"/>
                    <a:pt x="599" y="7"/>
                  </a:cubicBezTo>
                  <a:close/>
                  <a:moveTo>
                    <a:pt x="882" y="150"/>
                  </a:moveTo>
                  <a:cubicBezTo>
                    <a:pt x="882" y="149"/>
                    <a:pt x="880" y="149"/>
                    <a:pt x="879" y="148"/>
                  </a:cubicBezTo>
                  <a:cubicBezTo>
                    <a:pt x="875" y="147"/>
                    <a:pt x="875" y="150"/>
                    <a:pt x="879" y="149"/>
                  </a:cubicBezTo>
                  <a:cubicBezTo>
                    <a:pt x="880" y="150"/>
                    <a:pt x="880" y="150"/>
                    <a:pt x="882" y="150"/>
                  </a:cubicBezTo>
                  <a:close/>
                  <a:moveTo>
                    <a:pt x="254" y="239"/>
                  </a:moveTo>
                  <a:cubicBezTo>
                    <a:pt x="253" y="242"/>
                    <a:pt x="258" y="240"/>
                    <a:pt x="257" y="244"/>
                  </a:cubicBezTo>
                  <a:cubicBezTo>
                    <a:pt x="259" y="245"/>
                    <a:pt x="260" y="243"/>
                    <a:pt x="260" y="244"/>
                  </a:cubicBezTo>
                  <a:cubicBezTo>
                    <a:pt x="260" y="246"/>
                    <a:pt x="260" y="245"/>
                    <a:pt x="259" y="246"/>
                  </a:cubicBezTo>
                  <a:cubicBezTo>
                    <a:pt x="257" y="246"/>
                    <a:pt x="252" y="248"/>
                    <a:pt x="251" y="248"/>
                  </a:cubicBezTo>
                  <a:cubicBezTo>
                    <a:pt x="248" y="247"/>
                    <a:pt x="247" y="245"/>
                    <a:pt x="245" y="243"/>
                  </a:cubicBezTo>
                  <a:cubicBezTo>
                    <a:pt x="245" y="241"/>
                    <a:pt x="248" y="243"/>
                    <a:pt x="248" y="241"/>
                  </a:cubicBezTo>
                  <a:cubicBezTo>
                    <a:pt x="246" y="239"/>
                    <a:pt x="245" y="238"/>
                    <a:pt x="241" y="240"/>
                  </a:cubicBezTo>
                  <a:cubicBezTo>
                    <a:pt x="240" y="238"/>
                    <a:pt x="239" y="236"/>
                    <a:pt x="235" y="236"/>
                  </a:cubicBezTo>
                  <a:cubicBezTo>
                    <a:pt x="234" y="236"/>
                    <a:pt x="235" y="238"/>
                    <a:pt x="234" y="239"/>
                  </a:cubicBezTo>
                  <a:cubicBezTo>
                    <a:pt x="234" y="239"/>
                    <a:pt x="232" y="239"/>
                    <a:pt x="231" y="240"/>
                  </a:cubicBezTo>
                  <a:cubicBezTo>
                    <a:pt x="230" y="241"/>
                    <a:pt x="229" y="244"/>
                    <a:pt x="226" y="243"/>
                  </a:cubicBezTo>
                  <a:cubicBezTo>
                    <a:pt x="228" y="247"/>
                    <a:pt x="224" y="249"/>
                    <a:pt x="224" y="249"/>
                  </a:cubicBezTo>
                  <a:cubicBezTo>
                    <a:pt x="223" y="252"/>
                    <a:pt x="223" y="254"/>
                    <a:pt x="222" y="257"/>
                  </a:cubicBezTo>
                  <a:cubicBezTo>
                    <a:pt x="221" y="257"/>
                    <a:pt x="221" y="256"/>
                    <a:pt x="220" y="256"/>
                  </a:cubicBezTo>
                  <a:cubicBezTo>
                    <a:pt x="219" y="260"/>
                    <a:pt x="223" y="262"/>
                    <a:pt x="220" y="264"/>
                  </a:cubicBezTo>
                  <a:cubicBezTo>
                    <a:pt x="222" y="263"/>
                    <a:pt x="222" y="266"/>
                    <a:pt x="222" y="267"/>
                  </a:cubicBezTo>
                  <a:cubicBezTo>
                    <a:pt x="223" y="267"/>
                    <a:pt x="224" y="267"/>
                    <a:pt x="225" y="267"/>
                  </a:cubicBezTo>
                  <a:cubicBezTo>
                    <a:pt x="228" y="267"/>
                    <a:pt x="228" y="270"/>
                    <a:pt x="230" y="268"/>
                  </a:cubicBezTo>
                  <a:cubicBezTo>
                    <a:pt x="230" y="268"/>
                    <a:pt x="232" y="268"/>
                    <a:pt x="232" y="268"/>
                  </a:cubicBezTo>
                  <a:cubicBezTo>
                    <a:pt x="236" y="267"/>
                    <a:pt x="235" y="267"/>
                    <a:pt x="237" y="266"/>
                  </a:cubicBezTo>
                  <a:cubicBezTo>
                    <a:pt x="239" y="265"/>
                    <a:pt x="239" y="267"/>
                    <a:pt x="241" y="267"/>
                  </a:cubicBezTo>
                  <a:cubicBezTo>
                    <a:pt x="242" y="266"/>
                    <a:pt x="241" y="265"/>
                    <a:pt x="243" y="264"/>
                  </a:cubicBezTo>
                  <a:cubicBezTo>
                    <a:pt x="245" y="264"/>
                    <a:pt x="251" y="264"/>
                    <a:pt x="253" y="264"/>
                  </a:cubicBezTo>
                  <a:cubicBezTo>
                    <a:pt x="255" y="265"/>
                    <a:pt x="256" y="266"/>
                    <a:pt x="258" y="267"/>
                  </a:cubicBezTo>
                  <a:cubicBezTo>
                    <a:pt x="259" y="267"/>
                    <a:pt x="259" y="266"/>
                    <a:pt x="260" y="266"/>
                  </a:cubicBezTo>
                  <a:cubicBezTo>
                    <a:pt x="260" y="266"/>
                    <a:pt x="261" y="267"/>
                    <a:pt x="261" y="267"/>
                  </a:cubicBezTo>
                  <a:cubicBezTo>
                    <a:pt x="265" y="268"/>
                    <a:pt x="265" y="268"/>
                    <a:pt x="267" y="268"/>
                  </a:cubicBezTo>
                  <a:cubicBezTo>
                    <a:pt x="272" y="268"/>
                    <a:pt x="278" y="267"/>
                    <a:pt x="284" y="268"/>
                  </a:cubicBezTo>
                  <a:cubicBezTo>
                    <a:pt x="283" y="265"/>
                    <a:pt x="284" y="263"/>
                    <a:pt x="285" y="262"/>
                  </a:cubicBezTo>
                  <a:cubicBezTo>
                    <a:pt x="281" y="257"/>
                    <a:pt x="278" y="251"/>
                    <a:pt x="270" y="250"/>
                  </a:cubicBezTo>
                  <a:cubicBezTo>
                    <a:pt x="270" y="248"/>
                    <a:pt x="268" y="248"/>
                    <a:pt x="267" y="247"/>
                  </a:cubicBezTo>
                  <a:cubicBezTo>
                    <a:pt x="267" y="245"/>
                    <a:pt x="267" y="244"/>
                    <a:pt x="266" y="243"/>
                  </a:cubicBezTo>
                  <a:cubicBezTo>
                    <a:pt x="267" y="240"/>
                    <a:pt x="270" y="240"/>
                    <a:pt x="270" y="235"/>
                  </a:cubicBezTo>
                  <a:cubicBezTo>
                    <a:pt x="263" y="234"/>
                    <a:pt x="259" y="237"/>
                    <a:pt x="254" y="239"/>
                  </a:cubicBezTo>
                  <a:close/>
                  <a:moveTo>
                    <a:pt x="336" y="293"/>
                  </a:moveTo>
                  <a:cubicBezTo>
                    <a:pt x="334" y="293"/>
                    <a:pt x="333" y="293"/>
                    <a:pt x="334" y="294"/>
                  </a:cubicBezTo>
                  <a:cubicBezTo>
                    <a:pt x="336" y="292"/>
                    <a:pt x="341" y="292"/>
                    <a:pt x="343" y="292"/>
                  </a:cubicBezTo>
                  <a:cubicBezTo>
                    <a:pt x="343" y="291"/>
                    <a:pt x="342" y="289"/>
                    <a:pt x="343" y="289"/>
                  </a:cubicBezTo>
                  <a:cubicBezTo>
                    <a:pt x="343" y="289"/>
                    <a:pt x="345" y="291"/>
                    <a:pt x="345" y="290"/>
                  </a:cubicBezTo>
                  <a:cubicBezTo>
                    <a:pt x="345" y="288"/>
                    <a:pt x="345" y="285"/>
                    <a:pt x="345" y="282"/>
                  </a:cubicBezTo>
                  <a:cubicBezTo>
                    <a:pt x="344" y="280"/>
                    <a:pt x="342" y="280"/>
                    <a:pt x="341" y="279"/>
                  </a:cubicBezTo>
                  <a:cubicBezTo>
                    <a:pt x="341" y="278"/>
                    <a:pt x="342" y="277"/>
                    <a:pt x="341" y="276"/>
                  </a:cubicBezTo>
                  <a:cubicBezTo>
                    <a:pt x="341" y="274"/>
                    <a:pt x="337" y="273"/>
                    <a:pt x="340" y="273"/>
                  </a:cubicBezTo>
                  <a:cubicBezTo>
                    <a:pt x="343" y="273"/>
                    <a:pt x="345" y="273"/>
                    <a:pt x="347" y="273"/>
                  </a:cubicBezTo>
                  <a:cubicBezTo>
                    <a:pt x="348" y="268"/>
                    <a:pt x="345" y="268"/>
                    <a:pt x="345" y="267"/>
                  </a:cubicBezTo>
                  <a:cubicBezTo>
                    <a:pt x="345" y="264"/>
                    <a:pt x="342" y="265"/>
                    <a:pt x="341" y="263"/>
                  </a:cubicBezTo>
                  <a:cubicBezTo>
                    <a:pt x="342" y="263"/>
                    <a:pt x="343" y="262"/>
                    <a:pt x="343" y="261"/>
                  </a:cubicBezTo>
                  <a:cubicBezTo>
                    <a:pt x="339" y="262"/>
                    <a:pt x="338" y="260"/>
                    <a:pt x="336" y="260"/>
                  </a:cubicBezTo>
                  <a:cubicBezTo>
                    <a:pt x="336" y="253"/>
                    <a:pt x="328" y="255"/>
                    <a:pt x="328" y="249"/>
                  </a:cubicBezTo>
                  <a:cubicBezTo>
                    <a:pt x="331" y="247"/>
                    <a:pt x="334" y="243"/>
                    <a:pt x="340" y="244"/>
                  </a:cubicBezTo>
                  <a:cubicBezTo>
                    <a:pt x="341" y="244"/>
                    <a:pt x="340" y="242"/>
                    <a:pt x="341" y="242"/>
                  </a:cubicBezTo>
                  <a:cubicBezTo>
                    <a:pt x="342" y="239"/>
                    <a:pt x="338" y="239"/>
                    <a:pt x="338" y="236"/>
                  </a:cubicBezTo>
                  <a:cubicBezTo>
                    <a:pt x="332" y="235"/>
                    <a:pt x="330" y="238"/>
                    <a:pt x="326" y="236"/>
                  </a:cubicBezTo>
                  <a:cubicBezTo>
                    <a:pt x="326" y="238"/>
                    <a:pt x="326" y="239"/>
                    <a:pt x="325" y="237"/>
                  </a:cubicBezTo>
                  <a:cubicBezTo>
                    <a:pt x="324" y="237"/>
                    <a:pt x="324" y="239"/>
                    <a:pt x="324" y="239"/>
                  </a:cubicBezTo>
                  <a:cubicBezTo>
                    <a:pt x="321" y="240"/>
                    <a:pt x="317" y="242"/>
                    <a:pt x="315" y="242"/>
                  </a:cubicBezTo>
                  <a:cubicBezTo>
                    <a:pt x="312" y="243"/>
                    <a:pt x="313" y="244"/>
                    <a:pt x="312" y="246"/>
                  </a:cubicBezTo>
                  <a:cubicBezTo>
                    <a:pt x="312" y="246"/>
                    <a:pt x="310" y="245"/>
                    <a:pt x="310" y="246"/>
                  </a:cubicBezTo>
                  <a:cubicBezTo>
                    <a:pt x="309" y="246"/>
                    <a:pt x="310" y="249"/>
                    <a:pt x="310" y="249"/>
                  </a:cubicBezTo>
                  <a:cubicBezTo>
                    <a:pt x="310" y="252"/>
                    <a:pt x="313" y="247"/>
                    <a:pt x="313" y="252"/>
                  </a:cubicBezTo>
                  <a:cubicBezTo>
                    <a:pt x="313" y="253"/>
                    <a:pt x="314" y="253"/>
                    <a:pt x="314" y="254"/>
                  </a:cubicBezTo>
                  <a:cubicBezTo>
                    <a:pt x="313" y="258"/>
                    <a:pt x="315" y="260"/>
                    <a:pt x="315" y="261"/>
                  </a:cubicBezTo>
                  <a:cubicBezTo>
                    <a:pt x="316" y="262"/>
                    <a:pt x="316" y="262"/>
                    <a:pt x="317" y="263"/>
                  </a:cubicBezTo>
                  <a:cubicBezTo>
                    <a:pt x="317" y="263"/>
                    <a:pt x="318" y="267"/>
                    <a:pt x="318" y="267"/>
                  </a:cubicBezTo>
                  <a:cubicBezTo>
                    <a:pt x="319" y="270"/>
                    <a:pt x="319" y="269"/>
                    <a:pt x="320" y="272"/>
                  </a:cubicBezTo>
                  <a:cubicBezTo>
                    <a:pt x="321" y="273"/>
                    <a:pt x="320" y="274"/>
                    <a:pt x="320" y="275"/>
                  </a:cubicBezTo>
                  <a:cubicBezTo>
                    <a:pt x="321" y="276"/>
                    <a:pt x="323" y="276"/>
                    <a:pt x="323" y="279"/>
                  </a:cubicBezTo>
                  <a:cubicBezTo>
                    <a:pt x="318" y="277"/>
                    <a:pt x="321" y="284"/>
                    <a:pt x="319" y="284"/>
                  </a:cubicBezTo>
                  <a:cubicBezTo>
                    <a:pt x="324" y="285"/>
                    <a:pt x="324" y="293"/>
                    <a:pt x="330" y="289"/>
                  </a:cubicBezTo>
                  <a:cubicBezTo>
                    <a:pt x="325" y="294"/>
                    <a:pt x="335" y="290"/>
                    <a:pt x="336" y="293"/>
                  </a:cubicBezTo>
                  <a:close/>
                  <a:moveTo>
                    <a:pt x="371" y="239"/>
                  </a:moveTo>
                  <a:cubicBezTo>
                    <a:pt x="370" y="239"/>
                    <a:pt x="370" y="241"/>
                    <a:pt x="370" y="242"/>
                  </a:cubicBezTo>
                  <a:cubicBezTo>
                    <a:pt x="369" y="243"/>
                    <a:pt x="367" y="243"/>
                    <a:pt x="366" y="244"/>
                  </a:cubicBezTo>
                  <a:cubicBezTo>
                    <a:pt x="367" y="245"/>
                    <a:pt x="370" y="248"/>
                    <a:pt x="370" y="249"/>
                  </a:cubicBezTo>
                  <a:cubicBezTo>
                    <a:pt x="370" y="249"/>
                    <a:pt x="368" y="249"/>
                    <a:pt x="368" y="250"/>
                  </a:cubicBezTo>
                  <a:cubicBezTo>
                    <a:pt x="369" y="251"/>
                    <a:pt x="372" y="251"/>
                    <a:pt x="373" y="253"/>
                  </a:cubicBezTo>
                  <a:cubicBezTo>
                    <a:pt x="373" y="251"/>
                    <a:pt x="375" y="251"/>
                    <a:pt x="376" y="250"/>
                  </a:cubicBezTo>
                  <a:cubicBezTo>
                    <a:pt x="377" y="247"/>
                    <a:pt x="374" y="247"/>
                    <a:pt x="373" y="244"/>
                  </a:cubicBezTo>
                  <a:cubicBezTo>
                    <a:pt x="375" y="243"/>
                    <a:pt x="377" y="243"/>
                    <a:pt x="377" y="240"/>
                  </a:cubicBezTo>
                  <a:cubicBezTo>
                    <a:pt x="375" y="240"/>
                    <a:pt x="374" y="239"/>
                    <a:pt x="376" y="237"/>
                  </a:cubicBezTo>
                  <a:cubicBezTo>
                    <a:pt x="374" y="238"/>
                    <a:pt x="372" y="238"/>
                    <a:pt x="371" y="239"/>
                  </a:cubicBezTo>
                  <a:close/>
                  <a:moveTo>
                    <a:pt x="217" y="270"/>
                  </a:moveTo>
                  <a:cubicBezTo>
                    <a:pt x="216" y="275"/>
                    <a:pt x="225" y="272"/>
                    <a:pt x="225" y="270"/>
                  </a:cubicBezTo>
                  <a:cubicBezTo>
                    <a:pt x="222" y="269"/>
                    <a:pt x="220" y="269"/>
                    <a:pt x="217" y="270"/>
                  </a:cubicBezTo>
                  <a:close/>
                  <a:moveTo>
                    <a:pt x="244" y="489"/>
                  </a:moveTo>
                  <a:cubicBezTo>
                    <a:pt x="245" y="485"/>
                    <a:pt x="252" y="485"/>
                    <a:pt x="251" y="478"/>
                  </a:cubicBezTo>
                  <a:cubicBezTo>
                    <a:pt x="247" y="480"/>
                    <a:pt x="241" y="475"/>
                    <a:pt x="238" y="479"/>
                  </a:cubicBezTo>
                  <a:cubicBezTo>
                    <a:pt x="243" y="479"/>
                    <a:pt x="237" y="480"/>
                    <a:pt x="237" y="481"/>
                  </a:cubicBezTo>
                  <a:cubicBezTo>
                    <a:pt x="237" y="480"/>
                    <a:pt x="238" y="484"/>
                    <a:pt x="238" y="485"/>
                  </a:cubicBezTo>
                  <a:cubicBezTo>
                    <a:pt x="238" y="486"/>
                    <a:pt x="238" y="488"/>
                    <a:pt x="237" y="488"/>
                  </a:cubicBezTo>
                  <a:cubicBezTo>
                    <a:pt x="237" y="488"/>
                    <a:pt x="236" y="487"/>
                    <a:pt x="235" y="488"/>
                  </a:cubicBezTo>
                  <a:cubicBezTo>
                    <a:pt x="237" y="490"/>
                    <a:pt x="241" y="489"/>
                    <a:pt x="244" y="489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3" name="Freeform 88"/>
            <p:cNvSpPr/>
            <p:nvPr/>
          </p:nvSpPr>
          <p:spPr bwMode="auto">
            <a:xfrm>
              <a:off x="8974887" y="1532285"/>
              <a:ext cx="83280" cy="45208"/>
            </a:xfrm>
            <a:custGeom>
              <a:avLst/>
              <a:gdLst>
                <a:gd name="T0" fmla="*/ 26 w 15"/>
                <a:gd name="T1" fmla="*/ 0 h 8"/>
                <a:gd name="T2" fmla="*/ 30 w 15"/>
                <a:gd name="T3" fmla="*/ 17 h 8"/>
                <a:gd name="T4" fmla="*/ 0 w 15"/>
                <a:gd name="T5" fmla="*/ 7 h 8"/>
                <a:gd name="T6" fmla="*/ 26 w 15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0" y="3"/>
                    <a:pt x="15" y="2"/>
                    <a:pt x="13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4" name="Freeform 89"/>
            <p:cNvSpPr>
              <a:spLocks noEditPoints="1"/>
            </p:cNvSpPr>
            <p:nvPr/>
          </p:nvSpPr>
          <p:spPr bwMode="auto">
            <a:xfrm>
              <a:off x="9143826" y="1610805"/>
              <a:ext cx="792344" cy="556782"/>
            </a:xfrm>
            <a:custGeom>
              <a:avLst/>
              <a:gdLst>
                <a:gd name="T0" fmla="*/ 33 w 141"/>
                <a:gd name="T1" fmla="*/ 14 h 99"/>
                <a:gd name="T2" fmla="*/ 43 w 141"/>
                <a:gd name="T3" fmla="*/ 12 h 99"/>
                <a:gd name="T4" fmla="*/ 43 w 141"/>
                <a:gd name="T5" fmla="*/ 17 h 99"/>
                <a:gd name="T6" fmla="*/ 43 w 141"/>
                <a:gd name="T7" fmla="*/ 28 h 99"/>
                <a:gd name="T8" fmla="*/ 52 w 141"/>
                <a:gd name="T9" fmla="*/ 50 h 99"/>
                <a:gd name="T10" fmla="*/ 71 w 141"/>
                <a:gd name="T11" fmla="*/ 14 h 99"/>
                <a:gd name="T12" fmla="*/ 97 w 141"/>
                <a:gd name="T13" fmla="*/ 12 h 99"/>
                <a:gd name="T14" fmla="*/ 113 w 141"/>
                <a:gd name="T15" fmla="*/ 38 h 99"/>
                <a:gd name="T16" fmla="*/ 132 w 141"/>
                <a:gd name="T17" fmla="*/ 33 h 99"/>
                <a:gd name="T18" fmla="*/ 161 w 141"/>
                <a:gd name="T19" fmla="*/ 31 h 99"/>
                <a:gd name="T20" fmla="*/ 170 w 141"/>
                <a:gd name="T21" fmla="*/ 43 h 99"/>
                <a:gd name="T22" fmla="*/ 182 w 141"/>
                <a:gd name="T23" fmla="*/ 47 h 99"/>
                <a:gd name="T24" fmla="*/ 189 w 141"/>
                <a:gd name="T25" fmla="*/ 50 h 99"/>
                <a:gd name="T26" fmla="*/ 213 w 141"/>
                <a:gd name="T27" fmla="*/ 54 h 99"/>
                <a:gd name="T28" fmla="*/ 236 w 141"/>
                <a:gd name="T29" fmla="*/ 66 h 99"/>
                <a:gd name="T30" fmla="*/ 243 w 141"/>
                <a:gd name="T31" fmla="*/ 76 h 99"/>
                <a:gd name="T32" fmla="*/ 260 w 141"/>
                <a:gd name="T33" fmla="*/ 90 h 99"/>
                <a:gd name="T34" fmla="*/ 248 w 141"/>
                <a:gd name="T35" fmla="*/ 111 h 99"/>
                <a:gd name="T36" fmla="*/ 274 w 141"/>
                <a:gd name="T37" fmla="*/ 113 h 99"/>
                <a:gd name="T38" fmla="*/ 279 w 141"/>
                <a:gd name="T39" fmla="*/ 128 h 99"/>
                <a:gd name="T40" fmla="*/ 302 w 141"/>
                <a:gd name="T41" fmla="*/ 130 h 99"/>
                <a:gd name="T42" fmla="*/ 316 w 141"/>
                <a:gd name="T43" fmla="*/ 144 h 99"/>
                <a:gd name="T44" fmla="*/ 321 w 141"/>
                <a:gd name="T45" fmla="*/ 156 h 99"/>
                <a:gd name="T46" fmla="*/ 307 w 141"/>
                <a:gd name="T47" fmla="*/ 175 h 99"/>
                <a:gd name="T48" fmla="*/ 288 w 141"/>
                <a:gd name="T49" fmla="*/ 173 h 99"/>
                <a:gd name="T50" fmla="*/ 272 w 141"/>
                <a:gd name="T51" fmla="*/ 156 h 99"/>
                <a:gd name="T52" fmla="*/ 257 w 141"/>
                <a:gd name="T53" fmla="*/ 170 h 99"/>
                <a:gd name="T54" fmla="*/ 276 w 141"/>
                <a:gd name="T55" fmla="*/ 180 h 99"/>
                <a:gd name="T56" fmla="*/ 288 w 141"/>
                <a:gd name="T57" fmla="*/ 201 h 99"/>
                <a:gd name="T58" fmla="*/ 279 w 141"/>
                <a:gd name="T59" fmla="*/ 220 h 99"/>
                <a:gd name="T60" fmla="*/ 243 w 141"/>
                <a:gd name="T61" fmla="*/ 206 h 99"/>
                <a:gd name="T62" fmla="*/ 255 w 141"/>
                <a:gd name="T63" fmla="*/ 220 h 99"/>
                <a:gd name="T64" fmla="*/ 269 w 141"/>
                <a:gd name="T65" fmla="*/ 227 h 99"/>
                <a:gd name="T66" fmla="*/ 255 w 141"/>
                <a:gd name="T67" fmla="*/ 227 h 99"/>
                <a:gd name="T68" fmla="*/ 224 w 141"/>
                <a:gd name="T69" fmla="*/ 217 h 99"/>
                <a:gd name="T70" fmla="*/ 208 w 141"/>
                <a:gd name="T71" fmla="*/ 208 h 99"/>
                <a:gd name="T72" fmla="*/ 198 w 141"/>
                <a:gd name="T73" fmla="*/ 194 h 99"/>
                <a:gd name="T74" fmla="*/ 182 w 141"/>
                <a:gd name="T75" fmla="*/ 163 h 99"/>
                <a:gd name="T76" fmla="*/ 184 w 141"/>
                <a:gd name="T77" fmla="*/ 156 h 99"/>
                <a:gd name="T78" fmla="*/ 191 w 141"/>
                <a:gd name="T79" fmla="*/ 144 h 99"/>
                <a:gd name="T80" fmla="*/ 198 w 141"/>
                <a:gd name="T81" fmla="*/ 130 h 99"/>
                <a:gd name="T82" fmla="*/ 191 w 141"/>
                <a:gd name="T83" fmla="*/ 113 h 99"/>
                <a:gd name="T84" fmla="*/ 179 w 141"/>
                <a:gd name="T85" fmla="*/ 106 h 99"/>
                <a:gd name="T86" fmla="*/ 170 w 141"/>
                <a:gd name="T87" fmla="*/ 106 h 99"/>
                <a:gd name="T88" fmla="*/ 161 w 141"/>
                <a:gd name="T89" fmla="*/ 102 h 99"/>
                <a:gd name="T90" fmla="*/ 137 w 141"/>
                <a:gd name="T91" fmla="*/ 78 h 99"/>
                <a:gd name="T92" fmla="*/ 116 w 141"/>
                <a:gd name="T93" fmla="*/ 83 h 99"/>
                <a:gd name="T94" fmla="*/ 97 w 141"/>
                <a:gd name="T95" fmla="*/ 83 h 99"/>
                <a:gd name="T96" fmla="*/ 73 w 141"/>
                <a:gd name="T97" fmla="*/ 83 h 99"/>
                <a:gd name="T98" fmla="*/ 33 w 141"/>
                <a:gd name="T99" fmla="*/ 76 h 99"/>
                <a:gd name="T100" fmla="*/ 12 w 141"/>
                <a:gd name="T101" fmla="*/ 64 h 99"/>
                <a:gd name="T102" fmla="*/ 7 w 141"/>
                <a:gd name="T103" fmla="*/ 50 h 99"/>
                <a:gd name="T104" fmla="*/ 9 w 141"/>
                <a:gd name="T105" fmla="*/ 38 h 99"/>
                <a:gd name="T106" fmla="*/ 215 w 141"/>
                <a:gd name="T107" fmla="*/ 161 h 99"/>
                <a:gd name="T108" fmla="*/ 229 w 141"/>
                <a:gd name="T109" fmla="*/ 149 h 99"/>
                <a:gd name="T110" fmla="*/ 215 w 141"/>
                <a:gd name="T111" fmla="*/ 161 h 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41" h="99">
                  <a:moveTo>
                    <a:pt x="5" y="7"/>
                  </a:moveTo>
                  <a:cubicBezTo>
                    <a:pt x="8" y="10"/>
                    <a:pt x="12" y="3"/>
                    <a:pt x="14" y="6"/>
                  </a:cubicBezTo>
                  <a:cubicBezTo>
                    <a:pt x="15" y="6"/>
                    <a:pt x="14" y="4"/>
                    <a:pt x="15" y="3"/>
                  </a:cubicBezTo>
                  <a:cubicBezTo>
                    <a:pt x="16" y="3"/>
                    <a:pt x="17" y="5"/>
                    <a:pt x="18" y="5"/>
                  </a:cubicBezTo>
                  <a:cubicBezTo>
                    <a:pt x="20" y="4"/>
                    <a:pt x="20" y="0"/>
                    <a:pt x="23" y="3"/>
                  </a:cubicBezTo>
                  <a:cubicBezTo>
                    <a:pt x="23" y="9"/>
                    <a:pt x="20" y="5"/>
                    <a:pt x="18" y="7"/>
                  </a:cubicBezTo>
                  <a:cubicBezTo>
                    <a:pt x="18" y="8"/>
                    <a:pt x="21" y="8"/>
                    <a:pt x="21" y="8"/>
                  </a:cubicBezTo>
                  <a:cubicBezTo>
                    <a:pt x="20" y="10"/>
                    <a:pt x="19" y="10"/>
                    <a:pt x="18" y="12"/>
                  </a:cubicBezTo>
                  <a:cubicBezTo>
                    <a:pt x="18" y="13"/>
                    <a:pt x="19" y="14"/>
                    <a:pt x="20" y="15"/>
                  </a:cubicBezTo>
                  <a:cubicBezTo>
                    <a:pt x="20" y="17"/>
                    <a:pt x="19" y="21"/>
                    <a:pt x="22" y="21"/>
                  </a:cubicBezTo>
                  <a:cubicBezTo>
                    <a:pt x="25" y="20"/>
                    <a:pt x="22" y="14"/>
                    <a:pt x="23" y="12"/>
                  </a:cubicBezTo>
                  <a:cubicBezTo>
                    <a:pt x="29" y="13"/>
                    <a:pt x="28" y="8"/>
                    <a:pt x="30" y="6"/>
                  </a:cubicBezTo>
                  <a:cubicBezTo>
                    <a:pt x="32" y="9"/>
                    <a:pt x="35" y="3"/>
                    <a:pt x="36" y="7"/>
                  </a:cubicBezTo>
                  <a:cubicBezTo>
                    <a:pt x="38" y="7"/>
                    <a:pt x="38" y="4"/>
                    <a:pt x="41" y="5"/>
                  </a:cubicBezTo>
                  <a:cubicBezTo>
                    <a:pt x="40" y="9"/>
                    <a:pt x="44" y="10"/>
                    <a:pt x="47" y="10"/>
                  </a:cubicBezTo>
                  <a:cubicBezTo>
                    <a:pt x="45" y="14"/>
                    <a:pt x="46" y="14"/>
                    <a:pt x="48" y="16"/>
                  </a:cubicBezTo>
                  <a:cubicBezTo>
                    <a:pt x="50" y="15"/>
                    <a:pt x="51" y="15"/>
                    <a:pt x="52" y="16"/>
                  </a:cubicBezTo>
                  <a:cubicBezTo>
                    <a:pt x="55" y="17"/>
                    <a:pt x="55" y="14"/>
                    <a:pt x="56" y="14"/>
                  </a:cubicBezTo>
                  <a:cubicBezTo>
                    <a:pt x="57" y="13"/>
                    <a:pt x="60" y="15"/>
                    <a:pt x="60" y="13"/>
                  </a:cubicBezTo>
                  <a:cubicBezTo>
                    <a:pt x="63" y="14"/>
                    <a:pt x="64" y="14"/>
                    <a:pt x="68" y="13"/>
                  </a:cubicBezTo>
                  <a:cubicBezTo>
                    <a:pt x="68" y="15"/>
                    <a:pt x="71" y="14"/>
                    <a:pt x="70" y="14"/>
                  </a:cubicBezTo>
                  <a:cubicBezTo>
                    <a:pt x="71" y="15"/>
                    <a:pt x="71" y="17"/>
                    <a:pt x="72" y="18"/>
                  </a:cubicBezTo>
                  <a:cubicBezTo>
                    <a:pt x="73" y="18"/>
                    <a:pt x="75" y="18"/>
                    <a:pt x="76" y="19"/>
                  </a:cubicBezTo>
                  <a:cubicBezTo>
                    <a:pt x="77" y="19"/>
                    <a:pt x="76" y="20"/>
                    <a:pt x="77" y="20"/>
                  </a:cubicBezTo>
                  <a:cubicBezTo>
                    <a:pt x="80" y="20"/>
                    <a:pt x="76" y="22"/>
                    <a:pt x="78" y="23"/>
                  </a:cubicBezTo>
                  <a:cubicBezTo>
                    <a:pt x="79" y="24"/>
                    <a:pt x="80" y="22"/>
                    <a:pt x="80" y="21"/>
                  </a:cubicBezTo>
                  <a:cubicBezTo>
                    <a:pt x="81" y="22"/>
                    <a:pt x="81" y="24"/>
                    <a:pt x="84" y="25"/>
                  </a:cubicBezTo>
                  <a:cubicBezTo>
                    <a:pt x="87" y="25"/>
                    <a:pt x="88" y="24"/>
                    <a:pt x="90" y="23"/>
                  </a:cubicBezTo>
                  <a:cubicBezTo>
                    <a:pt x="90" y="28"/>
                    <a:pt x="97" y="25"/>
                    <a:pt x="97" y="29"/>
                  </a:cubicBezTo>
                  <a:cubicBezTo>
                    <a:pt x="99" y="30"/>
                    <a:pt x="99" y="29"/>
                    <a:pt x="100" y="28"/>
                  </a:cubicBezTo>
                  <a:cubicBezTo>
                    <a:pt x="101" y="29"/>
                    <a:pt x="102" y="31"/>
                    <a:pt x="102" y="33"/>
                  </a:cubicBezTo>
                  <a:cubicBezTo>
                    <a:pt x="103" y="33"/>
                    <a:pt x="103" y="32"/>
                    <a:pt x="103" y="32"/>
                  </a:cubicBezTo>
                  <a:cubicBezTo>
                    <a:pt x="105" y="33"/>
                    <a:pt x="106" y="36"/>
                    <a:pt x="110" y="35"/>
                  </a:cubicBezTo>
                  <a:cubicBezTo>
                    <a:pt x="109" y="36"/>
                    <a:pt x="109" y="37"/>
                    <a:pt x="110" y="38"/>
                  </a:cubicBezTo>
                  <a:cubicBezTo>
                    <a:pt x="111" y="40"/>
                    <a:pt x="107" y="41"/>
                    <a:pt x="110" y="42"/>
                  </a:cubicBezTo>
                  <a:cubicBezTo>
                    <a:pt x="109" y="44"/>
                    <a:pt x="105" y="44"/>
                    <a:pt x="105" y="47"/>
                  </a:cubicBezTo>
                  <a:cubicBezTo>
                    <a:pt x="108" y="51"/>
                    <a:pt x="114" y="46"/>
                    <a:pt x="115" y="51"/>
                  </a:cubicBezTo>
                  <a:cubicBezTo>
                    <a:pt x="116" y="50"/>
                    <a:pt x="116" y="49"/>
                    <a:pt x="116" y="48"/>
                  </a:cubicBezTo>
                  <a:cubicBezTo>
                    <a:pt x="118" y="48"/>
                    <a:pt x="117" y="51"/>
                    <a:pt x="117" y="52"/>
                  </a:cubicBezTo>
                  <a:cubicBezTo>
                    <a:pt x="117" y="52"/>
                    <a:pt x="118" y="54"/>
                    <a:pt x="118" y="54"/>
                  </a:cubicBezTo>
                  <a:cubicBezTo>
                    <a:pt x="120" y="54"/>
                    <a:pt x="121" y="51"/>
                    <a:pt x="121" y="56"/>
                  </a:cubicBezTo>
                  <a:cubicBezTo>
                    <a:pt x="124" y="56"/>
                    <a:pt x="124" y="54"/>
                    <a:pt x="128" y="55"/>
                  </a:cubicBezTo>
                  <a:cubicBezTo>
                    <a:pt x="128" y="56"/>
                    <a:pt x="129" y="57"/>
                    <a:pt x="129" y="59"/>
                  </a:cubicBezTo>
                  <a:cubicBezTo>
                    <a:pt x="131" y="59"/>
                    <a:pt x="135" y="58"/>
                    <a:pt x="134" y="61"/>
                  </a:cubicBezTo>
                  <a:cubicBezTo>
                    <a:pt x="138" y="59"/>
                    <a:pt x="136" y="62"/>
                    <a:pt x="140" y="62"/>
                  </a:cubicBezTo>
                  <a:cubicBezTo>
                    <a:pt x="141" y="65"/>
                    <a:pt x="136" y="66"/>
                    <a:pt x="136" y="66"/>
                  </a:cubicBezTo>
                  <a:cubicBezTo>
                    <a:pt x="135" y="66"/>
                    <a:pt x="137" y="67"/>
                    <a:pt x="137" y="67"/>
                  </a:cubicBezTo>
                  <a:cubicBezTo>
                    <a:pt x="134" y="70"/>
                    <a:pt x="132" y="70"/>
                    <a:pt x="130" y="74"/>
                  </a:cubicBezTo>
                  <a:cubicBezTo>
                    <a:pt x="129" y="74"/>
                    <a:pt x="128" y="74"/>
                    <a:pt x="128" y="75"/>
                  </a:cubicBezTo>
                  <a:cubicBezTo>
                    <a:pt x="127" y="75"/>
                    <a:pt x="122" y="75"/>
                    <a:pt x="122" y="73"/>
                  </a:cubicBezTo>
                  <a:cubicBezTo>
                    <a:pt x="122" y="70"/>
                    <a:pt x="116" y="73"/>
                    <a:pt x="117" y="68"/>
                  </a:cubicBezTo>
                  <a:cubicBezTo>
                    <a:pt x="115" y="69"/>
                    <a:pt x="115" y="67"/>
                    <a:pt x="115" y="66"/>
                  </a:cubicBezTo>
                  <a:cubicBezTo>
                    <a:pt x="113" y="66"/>
                    <a:pt x="112" y="66"/>
                    <a:pt x="110" y="66"/>
                  </a:cubicBezTo>
                  <a:cubicBezTo>
                    <a:pt x="108" y="66"/>
                    <a:pt x="110" y="70"/>
                    <a:pt x="109" y="72"/>
                  </a:cubicBezTo>
                  <a:cubicBezTo>
                    <a:pt x="109" y="74"/>
                    <a:pt x="112" y="74"/>
                    <a:pt x="113" y="76"/>
                  </a:cubicBezTo>
                  <a:cubicBezTo>
                    <a:pt x="115" y="75"/>
                    <a:pt x="117" y="79"/>
                    <a:pt x="117" y="76"/>
                  </a:cubicBezTo>
                  <a:cubicBezTo>
                    <a:pt x="119" y="78"/>
                    <a:pt x="119" y="80"/>
                    <a:pt x="120" y="83"/>
                  </a:cubicBezTo>
                  <a:cubicBezTo>
                    <a:pt x="119" y="85"/>
                    <a:pt x="122" y="84"/>
                    <a:pt x="122" y="85"/>
                  </a:cubicBezTo>
                  <a:cubicBezTo>
                    <a:pt x="123" y="88"/>
                    <a:pt x="121" y="93"/>
                    <a:pt x="121" y="95"/>
                  </a:cubicBezTo>
                  <a:cubicBezTo>
                    <a:pt x="118" y="96"/>
                    <a:pt x="119" y="93"/>
                    <a:pt x="118" y="93"/>
                  </a:cubicBezTo>
                  <a:cubicBezTo>
                    <a:pt x="117" y="92"/>
                    <a:pt x="113" y="92"/>
                    <a:pt x="113" y="89"/>
                  </a:cubicBezTo>
                  <a:cubicBezTo>
                    <a:pt x="108" y="90"/>
                    <a:pt x="108" y="86"/>
                    <a:pt x="103" y="87"/>
                  </a:cubicBezTo>
                  <a:cubicBezTo>
                    <a:pt x="103" y="89"/>
                    <a:pt x="107" y="88"/>
                    <a:pt x="108" y="89"/>
                  </a:cubicBezTo>
                  <a:cubicBezTo>
                    <a:pt x="104" y="93"/>
                    <a:pt x="112" y="91"/>
                    <a:pt x="108" y="93"/>
                  </a:cubicBezTo>
                  <a:cubicBezTo>
                    <a:pt x="108" y="95"/>
                    <a:pt x="111" y="94"/>
                    <a:pt x="113" y="95"/>
                  </a:cubicBezTo>
                  <a:cubicBezTo>
                    <a:pt x="113" y="96"/>
                    <a:pt x="112" y="96"/>
                    <a:pt x="114" y="96"/>
                  </a:cubicBezTo>
                  <a:cubicBezTo>
                    <a:pt x="116" y="97"/>
                    <a:pt x="116" y="97"/>
                    <a:pt x="116" y="99"/>
                  </a:cubicBezTo>
                  <a:cubicBezTo>
                    <a:pt x="113" y="99"/>
                    <a:pt x="110" y="98"/>
                    <a:pt x="108" y="96"/>
                  </a:cubicBezTo>
                  <a:cubicBezTo>
                    <a:pt x="106" y="95"/>
                    <a:pt x="103" y="96"/>
                    <a:pt x="101" y="94"/>
                  </a:cubicBezTo>
                  <a:cubicBezTo>
                    <a:pt x="99" y="93"/>
                    <a:pt x="96" y="92"/>
                    <a:pt x="95" y="92"/>
                  </a:cubicBezTo>
                  <a:cubicBezTo>
                    <a:pt x="93" y="92"/>
                    <a:pt x="93" y="90"/>
                    <a:pt x="93" y="89"/>
                  </a:cubicBezTo>
                  <a:cubicBezTo>
                    <a:pt x="91" y="89"/>
                    <a:pt x="89" y="89"/>
                    <a:pt x="88" y="88"/>
                  </a:cubicBezTo>
                  <a:cubicBezTo>
                    <a:pt x="87" y="87"/>
                    <a:pt x="87" y="86"/>
                    <a:pt x="87" y="85"/>
                  </a:cubicBezTo>
                  <a:cubicBezTo>
                    <a:pt x="86" y="84"/>
                    <a:pt x="83" y="85"/>
                    <a:pt x="84" y="82"/>
                  </a:cubicBezTo>
                  <a:cubicBezTo>
                    <a:pt x="79" y="82"/>
                    <a:pt x="79" y="78"/>
                    <a:pt x="76" y="75"/>
                  </a:cubicBezTo>
                  <a:cubicBezTo>
                    <a:pt x="77" y="75"/>
                    <a:pt x="76" y="71"/>
                    <a:pt x="77" y="69"/>
                  </a:cubicBezTo>
                  <a:cubicBezTo>
                    <a:pt x="77" y="69"/>
                    <a:pt x="79" y="70"/>
                    <a:pt x="80" y="69"/>
                  </a:cubicBezTo>
                  <a:cubicBezTo>
                    <a:pt x="80" y="69"/>
                    <a:pt x="78" y="67"/>
                    <a:pt x="78" y="66"/>
                  </a:cubicBezTo>
                  <a:cubicBezTo>
                    <a:pt x="78" y="66"/>
                    <a:pt x="81" y="66"/>
                    <a:pt x="81" y="66"/>
                  </a:cubicBezTo>
                  <a:cubicBezTo>
                    <a:pt x="81" y="65"/>
                    <a:pt x="80" y="62"/>
                    <a:pt x="81" y="61"/>
                  </a:cubicBezTo>
                  <a:cubicBezTo>
                    <a:pt x="81" y="61"/>
                    <a:pt x="83" y="61"/>
                    <a:pt x="83" y="61"/>
                  </a:cubicBezTo>
                  <a:cubicBezTo>
                    <a:pt x="85" y="60"/>
                    <a:pt x="83" y="56"/>
                    <a:pt x="84" y="55"/>
                  </a:cubicBezTo>
                  <a:cubicBezTo>
                    <a:pt x="84" y="54"/>
                    <a:pt x="82" y="54"/>
                    <a:pt x="81" y="54"/>
                  </a:cubicBezTo>
                  <a:cubicBezTo>
                    <a:pt x="81" y="52"/>
                    <a:pt x="81" y="50"/>
                    <a:pt x="81" y="48"/>
                  </a:cubicBezTo>
                  <a:cubicBezTo>
                    <a:pt x="79" y="48"/>
                    <a:pt x="79" y="48"/>
                    <a:pt x="78" y="49"/>
                  </a:cubicBezTo>
                  <a:cubicBezTo>
                    <a:pt x="76" y="48"/>
                    <a:pt x="77" y="46"/>
                    <a:pt x="76" y="45"/>
                  </a:cubicBezTo>
                  <a:cubicBezTo>
                    <a:pt x="76" y="44"/>
                    <a:pt x="74" y="46"/>
                    <a:pt x="74" y="46"/>
                  </a:cubicBezTo>
                  <a:cubicBezTo>
                    <a:pt x="74" y="46"/>
                    <a:pt x="73" y="45"/>
                    <a:pt x="72" y="45"/>
                  </a:cubicBezTo>
                  <a:cubicBezTo>
                    <a:pt x="72" y="44"/>
                    <a:pt x="71" y="42"/>
                    <a:pt x="70" y="42"/>
                  </a:cubicBezTo>
                  <a:cubicBezTo>
                    <a:pt x="69" y="42"/>
                    <a:pt x="69" y="44"/>
                    <a:pt x="68" y="43"/>
                  </a:cubicBezTo>
                  <a:cubicBezTo>
                    <a:pt x="67" y="43"/>
                    <a:pt x="66" y="41"/>
                    <a:pt x="63" y="41"/>
                  </a:cubicBezTo>
                  <a:cubicBezTo>
                    <a:pt x="68" y="36"/>
                    <a:pt x="57" y="39"/>
                    <a:pt x="58" y="33"/>
                  </a:cubicBezTo>
                  <a:cubicBezTo>
                    <a:pt x="55" y="33"/>
                    <a:pt x="52" y="33"/>
                    <a:pt x="52" y="36"/>
                  </a:cubicBezTo>
                  <a:cubicBezTo>
                    <a:pt x="51" y="38"/>
                    <a:pt x="49" y="35"/>
                    <a:pt x="49" y="35"/>
                  </a:cubicBezTo>
                  <a:cubicBezTo>
                    <a:pt x="48" y="35"/>
                    <a:pt x="47" y="37"/>
                    <a:pt x="45" y="36"/>
                  </a:cubicBezTo>
                  <a:cubicBezTo>
                    <a:pt x="43" y="36"/>
                    <a:pt x="43" y="35"/>
                    <a:pt x="41" y="35"/>
                  </a:cubicBezTo>
                  <a:cubicBezTo>
                    <a:pt x="39" y="35"/>
                    <a:pt x="38" y="36"/>
                    <a:pt x="36" y="36"/>
                  </a:cubicBezTo>
                  <a:cubicBezTo>
                    <a:pt x="34" y="36"/>
                    <a:pt x="33" y="35"/>
                    <a:pt x="31" y="35"/>
                  </a:cubicBezTo>
                  <a:cubicBezTo>
                    <a:pt x="26" y="35"/>
                    <a:pt x="21" y="36"/>
                    <a:pt x="16" y="34"/>
                  </a:cubicBezTo>
                  <a:cubicBezTo>
                    <a:pt x="15" y="34"/>
                    <a:pt x="14" y="32"/>
                    <a:pt x="14" y="32"/>
                  </a:cubicBezTo>
                  <a:cubicBezTo>
                    <a:pt x="12" y="31"/>
                    <a:pt x="10" y="32"/>
                    <a:pt x="10" y="29"/>
                  </a:cubicBezTo>
                  <a:cubicBezTo>
                    <a:pt x="8" y="29"/>
                    <a:pt x="4" y="31"/>
                    <a:pt x="5" y="27"/>
                  </a:cubicBezTo>
                  <a:cubicBezTo>
                    <a:pt x="9" y="28"/>
                    <a:pt x="10" y="26"/>
                    <a:pt x="12" y="25"/>
                  </a:cubicBezTo>
                  <a:cubicBezTo>
                    <a:pt x="11" y="22"/>
                    <a:pt x="4" y="24"/>
                    <a:pt x="3" y="21"/>
                  </a:cubicBezTo>
                  <a:cubicBezTo>
                    <a:pt x="2" y="21"/>
                    <a:pt x="2" y="22"/>
                    <a:pt x="2" y="22"/>
                  </a:cubicBezTo>
                  <a:cubicBezTo>
                    <a:pt x="0" y="22"/>
                    <a:pt x="3" y="17"/>
                    <a:pt x="4" y="16"/>
                  </a:cubicBezTo>
                  <a:cubicBezTo>
                    <a:pt x="3" y="12"/>
                    <a:pt x="6" y="11"/>
                    <a:pt x="5" y="7"/>
                  </a:cubicBezTo>
                  <a:close/>
                  <a:moveTo>
                    <a:pt x="91" y="68"/>
                  </a:moveTo>
                  <a:cubicBezTo>
                    <a:pt x="92" y="66"/>
                    <a:pt x="97" y="68"/>
                    <a:pt x="100" y="67"/>
                  </a:cubicBezTo>
                  <a:cubicBezTo>
                    <a:pt x="100" y="65"/>
                    <a:pt x="98" y="65"/>
                    <a:pt x="97" y="63"/>
                  </a:cubicBezTo>
                  <a:cubicBezTo>
                    <a:pt x="96" y="62"/>
                    <a:pt x="93" y="63"/>
                    <a:pt x="90" y="61"/>
                  </a:cubicBezTo>
                  <a:cubicBezTo>
                    <a:pt x="91" y="63"/>
                    <a:pt x="89" y="68"/>
                    <a:pt x="91" y="68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5" name="Freeform 90"/>
            <p:cNvSpPr/>
            <p:nvPr/>
          </p:nvSpPr>
          <p:spPr bwMode="auto">
            <a:xfrm>
              <a:off x="8360999" y="1639358"/>
              <a:ext cx="494917" cy="247459"/>
            </a:xfrm>
            <a:custGeom>
              <a:avLst/>
              <a:gdLst>
                <a:gd name="T0" fmla="*/ 24 w 88"/>
                <a:gd name="T1" fmla="*/ 80 h 44"/>
                <a:gd name="T2" fmla="*/ 26 w 88"/>
                <a:gd name="T3" fmla="*/ 71 h 44"/>
                <a:gd name="T4" fmla="*/ 38 w 88"/>
                <a:gd name="T5" fmla="*/ 69 h 44"/>
                <a:gd name="T6" fmla="*/ 43 w 88"/>
                <a:gd name="T7" fmla="*/ 66 h 44"/>
                <a:gd name="T8" fmla="*/ 73 w 88"/>
                <a:gd name="T9" fmla="*/ 64 h 44"/>
                <a:gd name="T10" fmla="*/ 43 w 88"/>
                <a:gd name="T11" fmla="*/ 59 h 44"/>
                <a:gd name="T12" fmla="*/ 40 w 88"/>
                <a:gd name="T13" fmla="*/ 57 h 44"/>
                <a:gd name="T14" fmla="*/ 33 w 88"/>
                <a:gd name="T15" fmla="*/ 59 h 44"/>
                <a:gd name="T16" fmla="*/ 17 w 88"/>
                <a:gd name="T17" fmla="*/ 57 h 44"/>
                <a:gd name="T18" fmla="*/ 31 w 88"/>
                <a:gd name="T19" fmla="*/ 47 h 44"/>
                <a:gd name="T20" fmla="*/ 38 w 88"/>
                <a:gd name="T21" fmla="*/ 47 h 44"/>
                <a:gd name="T22" fmla="*/ 7 w 88"/>
                <a:gd name="T23" fmla="*/ 40 h 44"/>
                <a:gd name="T24" fmla="*/ 2 w 88"/>
                <a:gd name="T25" fmla="*/ 33 h 44"/>
                <a:gd name="T26" fmla="*/ 17 w 88"/>
                <a:gd name="T27" fmla="*/ 21 h 44"/>
                <a:gd name="T28" fmla="*/ 17 w 88"/>
                <a:gd name="T29" fmla="*/ 19 h 44"/>
                <a:gd name="T30" fmla="*/ 43 w 88"/>
                <a:gd name="T31" fmla="*/ 7 h 44"/>
                <a:gd name="T32" fmla="*/ 52 w 88"/>
                <a:gd name="T33" fmla="*/ 2 h 44"/>
                <a:gd name="T34" fmla="*/ 57 w 88"/>
                <a:gd name="T35" fmla="*/ 5 h 44"/>
                <a:gd name="T36" fmla="*/ 64 w 88"/>
                <a:gd name="T37" fmla="*/ 17 h 44"/>
                <a:gd name="T38" fmla="*/ 57 w 88"/>
                <a:gd name="T39" fmla="*/ 19 h 44"/>
                <a:gd name="T40" fmla="*/ 64 w 88"/>
                <a:gd name="T41" fmla="*/ 21 h 44"/>
                <a:gd name="T42" fmla="*/ 66 w 88"/>
                <a:gd name="T43" fmla="*/ 17 h 44"/>
                <a:gd name="T44" fmla="*/ 83 w 88"/>
                <a:gd name="T45" fmla="*/ 12 h 44"/>
                <a:gd name="T46" fmla="*/ 90 w 88"/>
                <a:gd name="T47" fmla="*/ 26 h 44"/>
                <a:gd name="T48" fmla="*/ 102 w 88"/>
                <a:gd name="T49" fmla="*/ 21 h 44"/>
                <a:gd name="T50" fmla="*/ 111 w 88"/>
                <a:gd name="T51" fmla="*/ 12 h 44"/>
                <a:gd name="T52" fmla="*/ 118 w 88"/>
                <a:gd name="T53" fmla="*/ 17 h 44"/>
                <a:gd name="T54" fmla="*/ 121 w 88"/>
                <a:gd name="T55" fmla="*/ 26 h 44"/>
                <a:gd name="T56" fmla="*/ 128 w 88"/>
                <a:gd name="T57" fmla="*/ 38 h 44"/>
                <a:gd name="T58" fmla="*/ 137 w 88"/>
                <a:gd name="T59" fmla="*/ 31 h 44"/>
                <a:gd name="T60" fmla="*/ 130 w 88"/>
                <a:gd name="T61" fmla="*/ 24 h 44"/>
                <a:gd name="T62" fmla="*/ 130 w 88"/>
                <a:gd name="T63" fmla="*/ 7 h 44"/>
                <a:gd name="T64" fmla="*/ 142 w 88"/>
                <a:gd name="T65" fmla="*/ 5 h 44"/>
                <a:gd name="T66" fmla="*/ 151 w 88"/>
                <a:gd name="T67" fmla="*/ 24 h 44"/>
                <a:gd name="T68" fmla="*/ 161 w 88"/>
                <a:gd name="T69" fmla="*/ 31 h 44"/>
                <a:gd name="T70" fmla="*/ 165 w 88"/>
                <a:gd name="T71" fmla="*/ 38 h 44"/>
                <a:gd name="T72" fmla="*/ 163 w 88"/>
                <a:gd name="T73" fmla="*/ 47 h 44"/>
                <a:gd name="T74" fmla="*/ 173 w 88"/>
                <a:gd name="T75" fmla="*/ 57 h 44"/>
                <a:gd name="T76" fmla="*/ 196 w 88"/>
                <a:gd name="T77" fmla="*/ 59 h 44"/>
                <a:gd name="T78" fmla="*/ 206 w 88"/>
                <a:gd name="T79" fmla="*/ 69 h 44"/>
                <a:gd name="T80" fmla="*/ 208 w 88"/>
                <a:gd name="T81" fmla="*/ 73 h 44"/>
                <a:gd name="T82" fmla="*/ 184 w 88"/>
                <a:gd name="T83" fmla="*/ 73 h 44"/>
                <a:gd name="T84" fmla="*/ 191 w 88"/>
                <a:gd name="T85" fmla="*/ 95 h 44"/>
                <a:gd name="T86" fmla="*/ 161 w 88"/>
                <a:gd name="T87" fmla="*/ 95 h 44"/>
                <a:gd name="T88" fmla="*/ 121 w 88"/>
                <a:gd name="T89" fmla="*/ 95 h 44"/>
                <a:gd name="T90" fmla="*/ 109 w 88"/>
                <a:gd name="T91" fmla="*/ 97 h 44"/>
                <a:gd name="T92" fmla="*/ 104 w 88"/>
                <a:gd name="T93" fmla="*/ 102 h 44"/>
                <a:gd name="T94" fmla="*/ 69 w 88"/>
                <a:gd name="T95" fmla="*/ 102 h 44"/>
                <a:gd name="T96" fmla="*/ 57 w 88"/>
                <a:gd name="T97" fmla="*/ 85 h 44"/>
                <a:gd name="T98" fmla="*/ 35 w 88"/>
                <a:gd name="T99" fmla="*/ 80 h 44"/>
                <a:gd name="T100" fmla="*/ 33 w 88"/>
                <a:gd name="T101" fmla="*/ 83 h 44"/>
                <a:gd name="T102" fmla="*/ 33 w 88"/>
                <a:gd name="T103" fmla="*/ 78 h 44"/>
                <a:gd name="T104" fmla="*/ 24 w 88"/>
                <a:gd name="T105" fmla="*/ 80 h 4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8" h="44">
                  <a:moveTo>
                    <a:pt x="10" y="34"/>
                  </a:moveTo>
                  <a:cubicBezTo>
                    <a:pt x="8" y="34"/>
                    <a:pt x="10" y="30"/>
                    <a:pt x="11" y="30"/>
                  </a:cubicBezTo>
                  <a:cubicBezTo>
                    <a:pt x="12" y="28"/>
                    <a:pt x="14" y="29"/>
                    <a:pt x="16" y="29"/>
                  </a:cubicBezTo>
                  <a:cubicBezTo>
                    <a:pt x="17" y="29"/>
                    <a:pt x="17" y="28"/>
                    <a:pt x="18" y="28"/>
                  </a:cubicBezTo>
                  <a:cubicBezTo>
                    <a:pt x="23" y="27"/>
                    <a:pt x="28" y="29"/>
                    <a:pt x="31" y="27"/>
                  </a:cubicBezTo>
                  <a:cubicBezTo>
                    <a:pt x="30" y="24"/>
                    <a:pt x="23" y="27"/>
                    <a:pt x="18" y="25"/>
                  </a:cubicBezTo>
                  <a:cubicBezTo>
                    <a:pt x="18" y="25"/>
                    <a:pt x="17" y="24"/>
                    <a:pt x="17" y="24"/>
                  </a:cubicBezTo>
                  <a:cubicBezTo>
                    <a:pt x="16" y="24"/>
                    <a:pt x="15" y="26"/>
                    <a:pt x="14" y="25"/>
                  </a:cubicBezTo>
                  <a:cubicBezTo>
                    <a:pt x="11" y="25"/>
                    <a:pt x="9" y="24"/>
                    <a:pt x="7" y="24"/>
                  </a:cubicBezTo>
                  <a:cubicBezTo>
                    <a:pt x="4" y="21"/>
                    <a:pt x="12" y="22"/>
                    <a:pt x="13" y="20"/>
                  </a:cubicBezTo>
                  <a:cubicBezTo>
                    <a:pt x="13" y="17"/>
                    <a:pt x="15" y="19"/>
                    <a:pt x="16" y="20"/>
                  </a:cubicBezTo>
                  <a:cubicBezTo>
                    <a:pt x="16" y="13"/>
                    <a:pt x="9" y="19"/>
                    <a:pt x="3" y="17"/>
                  </a:cubicBezTo>
                  <a:cubicBezTo>
                    <a:pt x="0" y="16"/>
                    <a:pt x="5" y="14"/>
                    <a:pt x="1" y="14"/>
                  </a:cubicBezTo>
                  <a:cubicBezTo>
                    <a:pt x="2" y="12"/>
                    <a:pt x="2" y="8"/>
                    <a:pt x="7" y="9"/>
                  </a:cubicBezTo>
                  <a:cubicBezTo>
                    <a:pt x="8" y="9"/>
                    <a:pt x="7" y="8"/>
                    <a:pt x="7" y="8"/>
                  </a:cubicBezTo>
                  <a:cubicBezTo>
                    <a:pt x="9" y="5"/>
                    <a:pt x="14" y="4"/>
                    <a:pt x="18" y="3"/>
                  </a:cubicBezTo>
                  <a:cubicBezTo>
                    <a:pt x="20" y="2"/>
                    <a:pt x="20" y="0"/>
                    <a:pt x="22" y="1"/>
                  </a:cubicBezTo>
                  <a:cubicBezTo>
                    <a:pt x="22" y="2"/>
                    <a:pt x="23" y="2"/>
                    <a:pt x="24" y="2"/>
                  </a:cubicBezTo>
                  <a:cubicBezTo>
                    <a:pt x="24" y="5"/>
                    <a:pt x="22" y="7"/>
                    <a:pt x="27" y="7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4" y="9"/>
                    <a:pt x="26" y="9"/>
                    <a:pt x="27" y="9"/>
                  </a:cubicBezTo>
                  <a:cubicBezTo>
                    <a:pt x="28" y="9"/>
                    <a:pt x="27" y="7"/>
                    <a:pt x="28" y="7"/>
                  </a:cubicBezTo>
                  <a:cubicBezTo>
                    <a:pt x="30" y="6"/>
                    <a:pt x="32" y="6"/>
                    <a:pt x="35" y="5"/>
                  </a:cubicBezTo>
                  <a:cubicBezTo>
                    <a:pt x="36" y="7"/>
                    <a:pt x="39" y="8"/>
                    <a:pt x="38" y="11"/>
                  </a:cubicBezTo>
                  <a:cubicBezTo>
                    <a:pt x="41" y="11"/>
                    <a:pt x="40" y="8"/>
                    <a:pt x="43" y="9"/>
                  </a:cubicBezTo>
                  <a:cubicBezTo>
                    <a:pt x="44" y="8"/>
                    <a:pt x="46" y="7"/>
                    <a:pt x="47" y="5"/>
                  </a:cubicBezTo>
                  <a:cubicBezTo>
                    <a:pt x="48" y="6"/>
                    <a:pt x="49" y="7"/>
                    <a:pt x="50" y="7"/>
                  </a:cubicBezTo>
                  <a:cubicBezTo>
                    <a:pt x="51" y="8"/>
                    <a:pt x="51" y="10"/>
                    <a:pt x="51" y="11"/>
                  </a:cubicBezTo>
                  <a:cubicBezTo>
                    <a:pt x="52" y="13"/>
                    <a:pt x="55" y="13"/>
                    <a:pt x="54" y="16"/>
                  </a:cubicBezTo>
                  <a:cubicBezTo>
                    <a:pt x="56" y="16"/>
                    <a:pt x="56" y="13"/>
                    <a:pt x="58" y="13"/>
                  </a:cubicBezTo>
                  <a:cubicBezTo>
                    <a:pt x="58" y="11"/>
                    <a:pt x="55" y="11"/>
                    <a:pt x="55" y="10"/>
                  </a:cubicBezTo>
                  <a:cubicBezTo>
                    <a:pt x="54" y="8"/>
                    <a:pt x="56" y="6"/>
                    <a:pt x="55" y="3"/>
                  </a:cubicBezTo>
                  <a:cubicBezTo>
                    <a:pt x="57" y="3"/>
                    <a:pt x="57" y="2"/>
                    <a:pt x="60" y="2"/>
                  </a:cubicBezTo>
                  <a:cubicBezTo>
                    <a:pt x="60" y="4"/>
                    <a:pt x="63" y="7"/>
                    <a:pt x="64" y="10"/>
                  </a:cubicBezTo>
                  <a:cubicBezTo>
                    <a:pt x="65" y="11"/>
                    <a:pt x="67" y="15"/>
                    <a:pt x="68" y="13"/>
                  </a:cubicBezTo>
                  <a:cubicBezTo>
                    <a:pt x="70" y="13"/>
                    <a:pt x="68" y="16"/>
                    <a:pt x="70" y="16"/>
                  </a:cubicBezTo>
                  <a:cubicBezTo>
                    <a:pt x="70" y="18"/>
                    <a:pt x="70" y="19"/>
                    <a:pt x="69" y="20"/>
                  </a:cubicBezTo>
                  <a:cubicBezTo>
                    <a:pt x="70" y="22"/>
                    <a:pt x="74" y="21"/>
                    <a:pt x="73" y="24"/>
                  </a:cubicBezTo>
                  <a:cubicBezTo>
                    <a:pt x="77" y="22"/>
                    <a:pt x="77" y="26"/>
                    <a:pt x="83" y="25"/>
                  </a:cubicBezTo>
                  <a:cubicBezTo>
                    <a:pt x="81" y="30"/>
                    <a:pt x="86" y="28"/>
                    <a:pt x="87" y="29"/>
                  </a:cubicBezTo>
                  <a:cubicBezTo>
                    <a:pt x="87" y="29"/>
                    <a:pt x="85" y="32"/>
                    <a:pt x="88" y="31"/>
                  </a:cubicBezTo>
                  <a:cubicBezTo>
                    <a:pt x="86" y="37"/>
                    <a:pt x="84" y="30"/>
                    <a:pt x="78" y="31"/>
                  </a:cubicBezTo>
                  <a:cubicBezTo>
                    <a:pt x="77" y="36"/>
                    <a:pt x="83" y="34"/>
                    <a:pt x="81" y="40"/>
                  </a:cubicBezTo>
                  <a:cubicBezTo>
                    <a:pt x="77" y="41"/>
                    <a:pt x="71" y="42"/>
                    <a:pt x="68" y="40"/>
                  </a:cubicBezTo>
                  <a:cubicBezTo>
                    <a:pt x="64" y="37"/>
                    <a:pt x="56" y="36"/>
                    <a:pt x="51" y="40"/>
                  </a:cubicBezTo>
                  <a:cubicBezTo>
                    <a:pt x="50" y="40"/>
                    <a:pt x="49" y="40"/>
                    <a:pt x="46" y="41"/>
                  </a:cubicBezTo>
                  <a:cubicBezTo>
                    <a:pt x="44" y="41"/>
                    <a:pt x="44" y="42"/>
                    <a:pt x="44" y="43"/>
                  </a:cubicBezTo>
                  <a:cubicBezTo>
                    <a:pt x="41" y="41"/>
                    <a:pt x="35" y="44"/>
                    <a:pt x="29" y="43"/>
                  </a:cubicBezTo>
                  <a:cubicBezTo>
                    <a:pt x="28" y="41"/>
                    <a:pt x="26" y="39"/>
                    <a:pt x="24" y="36"/>
                  </a:cubicBezTo>
                  <a:cubicBezTo>
                    <a:pt x="21" y="36"/>
                    <a:pt x="15" y="37"/>
                    <a:pt x="15" y="34"/>
                  </a:cubicBezTo>
                  <a:cubicBezTo>
                    <a:pt x="14" y="34"/>
                    <a:pt x="14" y="34"/>
                    <a:pt x="14" y="35"/>
                  </a:cubicBezTo>
                  <a:cubicBezTo>
                    <a:pt x="12" y="35"/>
                    <a:pt x="13" y="33"/>
                    <a:pt x="14" y="33"/>
                  </a:cubicBezTo>
                  <a:cubicBezTo>
                    <a:pt x="14" y="30"/>
                    <a:pt x="10" y="33"/>
                    <a:pt x="10" y="34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6" name="Freeform 91"/>
            <p:cNvSpPr>
              <a:spLocks noEditPoints="1"/>
            </p:cNvSpPr>
            <p:nvPr/>
          </p:nvSpPr>
          <p:spPr bwMode="auto">
            <a:xfrm>
              <a:off x="7057082" y="1701223"/>
              <a:ext cx="3507251" cy="4068793"/>
            </a:xfrm>
            <a:custGeom>
              <a:avLst/>
              <a:gdLst>
                <a:gd name="T0" fmla="*/ 964 w 624"/>
                <a:gd name="T1" fmla="*/ 111 h 724"/>
                <a:gd name="T2" fmla="*/ 867 w 624"/>
                <a:gd name="T3" fmla="*/ 180 h 724"/>
                <a:gd name="T4" fmla="*/ 855 w 624"/>
                <a:gd name="T5" fmla="*/ 279 h 724"/>
                <a:gd name="T6" fmla="*/ 976 w 624"/>
                <a:gd name="T7" fmla="*/ 359 h 724"/>
                <a:gd name="T8" fmla="*/ 1013 w 624"/>
                <a:gd name="T9" fmla="*/ 250 h 724"/>
                <a:gd name="T10" fmla="*/ 1115 w 624"/>
                <a:gd name="T11" fmla="*/ 248 h 724"/>
                <a:gd name="T12" fmla="*/ 1207 w 624"/>
                <a:gd name="T13" fmla="*/ 274 h 724"/>
                <a:gd name="T14" fmla="*/ 1243 w 624"/>
                <a:gd name="T15" fmla="*/ 368 h 724"/>
                <a:gd name="T16" fmla="*/ 1129 w 624"/>
                <a:gd name="T17" fmla="*/ 409 h 724"/>
                <a:gd name="T18" fmla="*/ 1198 w 624"/>
                <a:gd name="T19" fmla="*/ 451 h 724"/>
                <a:gd name="T20" fmla="*/ 1169 w 624"/>
                <a:gd name="T21" fmla="*/ 465 h 724"/>
                <a:gd name="T22" fmla="*/ 1044 w 624"/>
                <a:gd name="T23" fmla="*/ 557 h 724"/>
                <a:gd name="T24" fmla="*/ 992 w 624"/>
                <a:gd name="T25" fmla="*/ 713 h 724"/>
                <a:gd name="T26" fmla="*/ 883 w 624"/>
                <a:gd name="T27" fmla="*/ 652 h 724"/>
                <a:gd name="T28" fmla="*/ 798 w 624"/>
                <a:gd name="T29" fmla="*/ 768 h 724"/>
                <a:gd name="T30" fmla="*/ 895 w 624"/>
                <a:gd name="T31" fmla="*/ 815 h 724"/>
                <a:gd name="T32" fmla="*/ 1030 w 624"/>
                <a:gd name="T33" fmla="*/ 907 h 724"/>
                <a:gd name="T34" fmla="*/ 1143 w 624"/>
                <a:gd name="T35" fmla="*/ 890 h 724"/>
                <a:gd name="T36" fmla="*/ 1318 w 624"/>
                <a:gd name="T37" fmla="*/ 966 h 724"/>
                <a:gd name="T38" fmla="*/ 1474 w 624"/>
                <a:gd name="T39" fmla="*/ 1060 h 724"/>
                <a:gd name="T40" fmla="*/ 1405 w 624"/>
                <a:gd name="T41" fmla="*/ 1275 h 724"/>
                <a:gd name="T42" fmla="*/ 1320 w 624"/>
                <a:gd name="T43" fmla="*/ 1370 h 724"/>
                <a:gd name="T44" fmla="*/ 1238 w 624"/>
                <a:gd name="T45" fmla="*/ 1460 h 724"/>
                <a:gd name="T46" fmla="*/ 1162 w 624"/>
                <a:gd name="T47" fmla="*/ 1547 h 724"/>
                <a:gd name="T48" fmla="*/ 1129 w 624"/>
                <a:gd name="T49" fmla="*/ 1613 h 724"/>
                <a:gd name="T50" fmla="*/ 1068 w 624"/>
                <a:gd name="T51" fmla="*/ 1679 h 724"/>
                <a:gd name="T52" fmla="*/ 1046 w 624"/>
                <a:gd name="T53" fmla="*/ 1590 h 724"/>
                <a:gd name="T54" fmla="*/ 1096 w 624"/>
                <a:gd name="T55" fmla="*/ 1396 h 724"/>
                <a:gd name="T56" fmla="*/ 1089 w 624"/>
                <a:gd name="T57" fmla="*/ 1214 h 724"/>
                <a:gd name="T58" fmla="*/ 992 w 624"/>
                <a:gd name="T59" fmla="*/ 1089 h 724"/>
                <a:gd name="T60" fmla="*/ 1011 w 624"/>
                <a:gd name="T61" fmla="*/ 985 h 724"/>
                <a:gd name="T62" fmla="*/ 926 w 624"/>
                <a:gd name="T63" fmla="*/ 876 h 724"/>
                <a:gd name="T64" fmla="*/ 834 w 624"/>
                <a:gd name="T65" fmla="*/ 822 h 724"/>
                <a:gd name="T66" fmla="*/ 692 w 624"/>
                <a:gd name="T67" fmla="*/ 742 h 724"/>
                <a:gd name="T68" fmla="*/ 612 w 624"/>
                <a:gd name="T69" fmla="*/ 657 h 724"/>
                <a:gd name="T70" fmla="*/ 612 w 624"/>
                <a:gd name="T71" fmla="*/ 690 h 724"/>
                <a:gd name="T72" fmla="*/ 527 w 624"/>
                <a:gd name="T73" fmla="*/ 586 h 724"/>
                <a:gd name="T74" fmla="*/ 475 w 624"/>
                <a:gd name="T75" fmla="*/ 399 h 724"/>
                <a:gd name="T76" fmla="*/ 444 w 624"/>
                <a:gd name="T77" fmla="*/ 350 h 724"/>
                <a:gd name="T78" fmla="*/ 364 w 624"/>
                <a:gd name="T79" fmla="*/ 260 h 724"/>
                <a:gd name="T80" fmla="*/ 224 w 624"/>
                <a:gd name="T81" fmla="*/ 215 h 724"/>
                <a:gd name="T82" fmla="*/ 156 w 624"/>
                <a:gd name="T83" fmla="*/ 250 h 724"/>
                <a:gd name="T84" fmla="*/ 85 w 624"/>
                <a:gd name="T85" fmla="*/ 295 h 724"/>
                <a:gd name="T86" fmla="*/ 35 w 624"/>
                <a:gd name="T87" fmla="*/ 229 h 724"/>
                <a:gd name="T88" fmla="*/ 14 w 624"/>
                <a:gd name="T89" fmla="*/ 146 h 724"/>
                <a:gd name="T90" fmla="*/ 40 w 624"/>
                <a:gd name="T91" fmla="*/ 92 h 724"/>
                <a:gd name="T92" fmla="*/ 142 w 624"/>
                <a:gd name="T93" fmla="*/ 31 h 724"/>
                <a:gd name="T94" fmla="*/ 380 w 624"/>
                <a:gd name="T95" fmla="*/ 57 h 724"/>
                <a:gd name="T96" fmla="*/ 494 w 624"/>
                <a:gd name="T97" fmla="*/ 61 h 724"/>
                <a:gd name="T98" fmla="*/ 673 w 624"/>
                <a:gd name="T99" fmla="*/ 109 h 724"/>
                <a:gd name="T100" fmla="*/ 801 w 624"/>
                <a:gd name="T101" fmla="*/ 78 h 724"/>
                <a:gd name="T102" fmla="*/ 836 w 624"/>
                <a:gd name="T103" fmla="*/ 17 h 724"/>
                <a:gd name="T104" fmla="*/ 902 w 624"/>
                <a:gd name="T105" fmla="*/ 76 h 724"/>
                <a:gd name="T106" fmla="*/ 482 w 624"/>
                <a:gd name="T107" fmla="*/ 130 h 724"/>
                <a:gd name="T108" fmla="*/ 621 w 624"/>
                <a:gd name="T109" fmla="*/ 201 h 724"/>
                <a:gd name="T110" fmla="*/ 600 w 624"/>
                <a:gd name="T111" fmla="*/ 198 h 724"/>
                <a:gd name="T112" fmla="*/ 794 w 624"/>
                <a:gd name="T113" fmla="*/ 373 h 724"/>
                <a:gd name="T114" fmla="*/ 857 w 624"/>
                <a:gd name="T115" fmla="*/ 439 h 724"/>
                <a:gd name="T116" fmla="*/ 914 w 624"/>
                <a:gd name="T117" fmla="*/ 404 h 724"/>
                <a:gd name="T118" fmla="*/ 902 w 624"/>
                <a:gd name="T119" fmla="*/ 508 h 724"/>
                <a:gd name="T120" fmla="*/ 999 w 624"/>
                <a:gd name="T121" fmla="*/ 475 h 724"/>
                <a:gd name="T122" fmla="*/ 973 w 624"/>
                <a:gd name="T123" fmla="*/ 503 h 7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24" h="724">
                  <a:moveTo>
                    <a:pt x="380" y="39"/>
                  </a:moveTo>
                  <a:cubicBezTo>
                    <a:pt x="380" y="42"/>
                    <a:pt x="383" y="37"/>
                    <a:pt x="382" y="43"/>
                  </a:cubicBezTo>
                  <a:cubicBezTo>
                    <a:pt x="383" y="43"/>
                    <a:pt x="385" y="43"/>
                    <a:pt x="386" y="43"/>
                  </a:cubicBezTo>
                  <a:cubicBezTo>
                    <a:pt x="388" y="42"/>
                    <a:pt x="388" y="40"/>
                    <a:pt x="388" y="37"/>
                  </a:cubicBezTo>
                  <a:cubicBezTo>
                    <a:pt x="390" y="36"/>
                    <a:pt x="391" y="35"/>
                    <a:pt x="391" y="33"/>
                  </a:cubicBezTo>
                  <a:cubicBezTo>
                    <a:pt x="394" y="35"/>
                    <a:pt x="391" y="30"/>
                    <a:pt x="395" y="31"/>
                  </a:cubicBezTo>
                  <a:cubicBezTo>
                    <a:pt x="395" y="28"/>
                    <a:pt x="395" y="25"/>
                    <a:pt x="395" y="23"/>
                  </a:cubicBezTo>
                  <a:cubicBezTo>
                    <a:pt x="399" y="22"/>
                    <a:pt x="401" y="21"/>
                    <a:pt x="405" y="23"/>
                  </a:cubicBezTo>
                  <a:cubicBezTo>
                    <a:pt x="406" y="23"/>
                    <a:pt x="405" y="25"/>
                    <a:pt x="406" y="26"/>
                  </a:cubicBezTo>
                  <a:cubicBezTo>
                    <a:pt x="406" y="27"/>
                    <a:pt x="408" y="26"/>
                    <a:pt x="408" y="26"/>
                  </a:cubicBezTo>
                  <a:cubicBezTo>
                    <a:pt x="410" y="27"/>
                    <a:pt x="410" y="28"/>
                    <a:pt x="412" y="29"/>
                  </a:cubicBezTo>
                  <a:cubicBezTo>
                    <a:pt x="412" y="32"/>
                    <a:pt x="410" y="33"/>
                    <a:pt x="408" y="35"/>
                  </a:cubicBezTo>
                  <a:cubicBezTo>
                    <a:pt x="411" y="36"/>
                    <a:pt x="410" y="41"/>
                    <a:pt x="413" y="42"/>
                  </a:cubicBezTo>
                  <a:cubicBezTo>
                    <a:pt x="412" y="44"/>
                    <a:pt x="409" y="45"/>
                    <a:pt x="408" y="47"/>
                  </a:cubicBezTo>
                  <a:cubicBezTo>
                    <a:pt x="406" y="47"/>
                    <a:pt x="405" y="49"/>
                    <a:pt x="405" y="47"/>
                  </a:cubicBezTo>
                  <a:cubicBezTo>
                    <a:pt x="403" y="49"/>
                    <a:pt x="402" y="52"/>
                    <a:pt x="401" y="53"/>
                  </a:cubicBezTo>
                  <a:cubicBezTo>
                    <a:pt x="400" y="52"/>
                    <a:pt x="402" y="50"/>
                    <a:pt x="396" y="51"/>
                  </a:cubicBezTo>
                  <a:cubicBezTo>
                    <a:pt x="396" y="50"/>
                    <a:pt x="398" y="50"/>
                    <a:pt x="399" y="50"/>
                  </a:cubicBezTo>
                  <a:cubicBezTo>
                    <a:pt x="396" y="46"/>
                    <a:pt x="392" y="51"/>
                    <a:pt x="388" y="50"/>
                  </a:cubicBezTo>
                  <a:cubicBezTo>
                    <a:pt x="389" y="54"/>
                    <a:pt x="388" y="52"/>
                    <a:pt x="388" y="57"/>
                  </a:cubicBezTo>
                  <a:cubicBezTo>
                    <a:pt x="387" y="57"/>
                    <a:pt x="387" y="55"/>
                    <a:pt x="387" y="55"/>
                  </a:cubicBezTo>
                  <a:cubicBezTo>
                    <a:pt x="384" y="55"/>
                    <a:pt x="385" y="59"/>
                    <a:pt x="381" y="58"/>
                  </a:cubicBezTo>
                  <a:cubicBezTo>
                    <a:pt x="381" y="59"/>
                    <a:pt x="383" y="59"/>
                    <a:pt x="383" y="60"/>
                  </a:cubicBezTo>
                  <a:cubicBezTo>
                    <a:pt x="384" y="63"/>
                    <a:pt x="382" y="63"/>
                    <a:pt x="382" y="65"/>
                  </a:cubicBezTo>
                  <a:cubicBezTo>
                    <a:pt x="379" y="63"/>
                    <a:pt x="376" y="70"/>
                    <a:pt x="375" y="69"/>
                  </a:cubicBezTo>
                  <a:cubicBezTo>
                    <a:pt x="375" y="68"/>
                    <a:pt x="373" y="67"/>
                    <a:pt x="373" y="71"/>
                  </a:cubicBezTo>
                  <a:cubicBezTo>
                    <a:pt x="371" y="71"/>
                    <a:pt x="370" y="71"/>
                    <a:pt x="368" y="71"/>
                  </a:cubicBezTo>
                  <a:cubicBezTo>
                    <a:pt x="367" y="71"/>
                    <a:pt x="367" y="74"/>
                    <a:pt x="367" y="76"/>
                  </a:cubicBezTo>
                  <a:cubicBezTo>
                    <a:pt x="366" y="74"/>
                    <a:pt x="365" y="75"/>
                    <a:pt x="365" y="77"/>
                  </a:cubicBezTo>
                  <a:cubicBezTo>
                    <a:pt x="362" y="75"/>
                    <a:pt x="362" y="77"/>
                    <a:pt x="359" y="77"/>
                  </a:cubicBezTo>
                  <a:cubicBezTo>
                    <a:pt x="360" y="78"/>
                    <a:pt x="360" y="80"/>
                    <a:pt x="360" y="82"/>
                  </a:cubicBezTo>
                  <a:cubicBezTo>
                    <a:pt x="357" y="79"/>
                    <a:pt x="358" y="82"/>
                    <a:pt x="356" y="85"/>
                  </a:cubicBezTo>
                  <a:cubicBezTo>
                    <a:pt x="355" y="88"/>
                    <a:pt x="352" y="90"/>
                    <a:pt x="352" y="96"/>
                  </a:cubicBezTo>
                  <a:cubicBezTo>
                    <a:pt x="349" y="97"/>
                    <a:pt x="348" y="101"/>
                    <a:pt x="346" y="103"/>
                  </a:cubicBezTo>
                  <a:cubicBezTo>
                    <a:pt x="346" y="105"/>
                    <a:pt x="347" y="103"/>
                    <a:pt x="347" y="103"/>
                  </a:cubicBezTo>
                  <a:cubicBezTo>
                    <a:pt x="348" y="103"/>
                    <a:pt x="347" y="103"/>
                    <a:pt x="348" y="104"/>
                  </a:cubicBezTo>
                  <a:cubicBezTo>
                    <a:pt x="349" y="104"/>
                    <a:pt x="350" y="106"/>
                    <a:pt x="350" y="106"/>
                  </a:cubicBezTo>
                  <a:cubicBezTo>
                    <a:pt x="351" y="107"/>
                    <a:pt x="353" y="104"/>
                    <a:pt x="355" y="106"/>
                  </a:cubicBezTo>
                  <a:cubicBezTo>
                    <a:pt x="356" y="107"/>
                    <a:pt x="356" y="108"/>
                    <a:pt x="358" y="107"/>
                  </a:cubicBezTo>
                  <a:cubicBezTo>
                    <a:pt x="358" y="109"/>
                    <a:pt x="358" y="111"/>
                    <a:pt x="358" y="112"/>
                  </a:cubicBezTo>
                  <a:cubicBezTo>
                    <a:pt x="358" y="113"/>
                    <a:pt x="360" y="113"/>
                    <a:pt x="360" y="115"/>
                  </a:cubicBezTo>
                  <a:cubicBezTo>
                    <a:pt x="361" y="116"/>
                    <a:pt x="363" y="116"/>
                    <a:pt x="362" y="118"/>
                  </a:cubicBezTo>
                  <a:cubicBezTo>
                    <a:pt x="368" y="117"/>
                    <a:pt x="373" y="120"/>
                    <a:pt x="376" y="118"/>
                  </a:cubicBezTo>
                  <a:cubicBezTo>
                    <a:pt x="377" y="122"/>
                    <a:pt x="382" y="121"/>
                    <a:pt x="385" y="124"/>
                  </a:cubicBezTo>
                  <a:cubicBezTo>
                    <a:pt x="385" y="125"/>
                    <a:pt x="386" y="124"/>
                    <a:pt x="386" y="125"/>
                  </a:cubicBezTo>
                  <a:cubicBezTo>
                    <a:pt x="386" y="127"/>
                    <a:pt x="387" y="125"/>
                    <a:pt x="387" y="125"/>
                  </a:cubicBezTo>
                  <a:cubicBezTo>
                    <a:pt x="388" y="125"/>
                    <a:pt x="388" y="127"/>
                    <a:pt x="389" y="128"/>
                  </a:cubicBezTo>
                  <a:cubicBezTo>
                    <a:pt x="391" y="128"/>
                    <a:pt x="393" y="127"/>
                    <a:pt x="393" y="130"/>
                  </a:cubicBezTo>
                  <a:cubicBezTo>
                    <a:pt x="399" y="130"/>
                    <a:pt x="403" y="132"/>
                    <a:pt x="408" y="132"/>
                  </a:cubicBezTo>
                  <a:cubicBezTo>
                    <a:pt x="408" y="136"/>
                    <a:pt x="407" y="139"/>
                    <a:pt x="409" y="142"/>
                  </a:cubicBezTo>
                  <a:cubicBezTo>
                    <a:pt x="409" y="141"/>
                    <a:pt x="411" y="143"/>
                    <a:pt x="411" y="143"/>
                  </a:cubicBezTo>
                  <a:cubicBezTo>
                    <a:pt x="411" y="144"/>
                    <a:pt x="409" y="145"/>
                    <a:pt x="409" y="145"/>
                  </a:cubicBezTo>
                  <a:cubicBezTo>
                    <a:pt x="410" y="147"/>
                    <a:pt x="411" y="145"/>
                    <a:pt x="412" y="146"/>
                  </a:cubicBezTo>
                  <a:cubicBezTo>
                    <a:pt x="412" y="147"/>
                    <a:pt x="410" y="150"/>
                    <a:pt x="413" y="149"/>
                  </a:cubicBezTo>
                  <a:cubicBezTo>
                    <a:pt x="412" y="150"/>
                    <a:pt x="412" y="151"/>
                    <a:pt x="412" y="152"/>
                  </a:cubicBezTo>
                  <a:cubicBezTo>
                    <a:pt x="412" y="154"/>
                    <a:pt x="413" y="153"/>
                    <a:pt x="413" y="152"/>
                  </a:cubicBezTo>
                  <a:cubicBezTo>
                    <a:pt x="414" y="152"/>
                    <a:pt x="413" y="154"/>
                    <a:pt x="414" y="155"/>
                  </a:cubicBezTo>
                  <a:cubicBezTo>
                    <a:pt x="414" y="155"/>
                    <a:pt x="416" y="154"/>
                    <a:pt x="416" y="155"/>
                  </a:cubicBezTo>
                  <a:cubicBezTo>
                    <a:pt x="418" y="156"/>
                    <a:pt x="422" y="156"/>
                    <a:pt x="426" y="155"/>
                  </a:cubicBezTo>
                  <a:cubicBezTo>
                    <a:pt x="427" y="150"/>
                    <a:pt x="427" y="148"/>
                    <a:pt x="426" y="143"/>
                  </a:cubicBezTo>
                  <a:cubicBezTo>
                    <a:pt x="426" y="141"/>
                    <a:pt x="424" y="142"/>
                    <a:pt x="423" y="142"/>
                  </a:cubicBezTo>
                  <a:cubicBezTo>
                    <a:pt x="422" y="140"/>
                    <a:pt x="425" y="136"/>
                    <a:pt x="421" y="137"/>
                  </a:cubicBezTo>
                  <a:cubicBezTo>
                    <a:pt x="422" y="136"/>
                    <a:pt x="424" y="136"/>
                    <a:pt x="423" y="133"/>
                  </a:cubicBezTo>
                  <a:cubicBezTo>
                    <a:pt x="428" y="135"/>
                    <a:pt x="428" y="131"/>
                    <a:pt x="432" y="131"/>
                  </a:cubicBezTo>
                  <a:cubicBezTo>
                    <a:pt x="434" y="131"/>
                    <a:pt x="432" y="128"/>
                    <a:pt x="433" y="128"/>
                  </a:cubicBezTo>
                  <a:cubicBezTo>
                    <a:pt x="433" y="127"/>
                    <a:pt x="436" y="129"/>
                    <a:pt x="436" y="128"/>
                  </a:cubicBezTo>
                  <a:cubicBezTo>
                    <a:pt x="433" y="123"/>
                    <a:pt x="438" y="117"/>
                    <a:pt x="435" y="115"/>
                  </a:cubicBezTo>
                  <a:cubicBezTo>
                    <a:pt x="435" y="113"/>
                    <a:pt x="434" y="114"/>
                    <a:pt x="434" y="115"/>
                  </a:cubicBezTo>
                  <a:cubicBezTo>
                    <a:pt x="432" y="113"/>
                    <a:pt x="434" y="110"/>
                    <a:pt x="431" y="111"/>
                  </a:cubicBezTo>
                  <a:cubicBezTo>
                    <a:pt x="431" y="109"/>
                    <a:pt x="429" y="109"/>
                    <a:pt x="429" y="106"/>
                  </a:cubicBezTo>
                  <a:cubicBezTo>
                    <a:pt x="429" y="104"/>
                    <a:pt x="430" y="103"/>
                    <a:pt x="433" y="103"/>
                  </a:cubicBezTo>
                  <a:cubicBezTo>
                    <a:pt x="431" y="102"/>
                    <a:pt x="434" y="95"/>
                    <a:pt x="429" y="95"/>
                  </a:cubicBezTo>
                  <a:cubicBezTo>
                    <a:pt x="430" y="94"/>
                    <a:pt x="430" y="93"/>
                    <a:pt x="431" y="91"/>
                  </a:cubicBezTo>
                  <a:cubicBezTo>
                    <a:pt x="431" y="91"/>
                    <a:pt x="429" y="91"/>
                    <a:pt x="429" y="90"/>
                  </a:cubicBezTo>
                  <a:cubicBezTo>
                    <a:pt x="429" y="90"/>
                    <a:pt x="431" y="90"/>
                    <a:pt x="431" y="89"/>
                  </a:cubicBezTo>
                  <a:cubicBezTo>
                    <a:pt x="430" y="88"/>
                    <a:pt x="429" y="88"/>
                    <a:pt x="429" y="86"/>
                  </a:cubicBezTo>
                  <a:cubicBezTo>
                    <a:pt x="429" y="85"/>
                    <a:pt x="432" y="82"/>
                    <a:pt x="429" y="82"/>
                  </a:cubicBezTo>
                  <a:cubicBezTo>
                    <a:pt x="430" y="80"/>
                    <a:pt x="439" y="79"/>
                    <a:pt x="438" y="83"/>
                  </a:cubicBezTo>
                  <a:cubicBezTo>
                    <a:pt x="442" y="82"/>
                    <a:pt x="449" y="84"/>
                    <a:pt x="451" y="80"/>
                  </a:cubicBezTo>
                  <a:cubicBezTo>
                    <a:pt x="453" y="84"/>
                    <a:pt x="459" y="84"/>
                    <a:pt x="459" y="90"/>
                  </a:cubicBezTo>
                  <a:cubicBezTo>
                    <a:pt x="462" y="90"/>
                    <a:pt x="465" y="90"/>
                    <a:pt x="468" y="90"/>
                  </a:cubicBezTo>
                  <a:cubicBezTo>
                    <a:pt x="468" y="92"/>
                    <a:pt x="469" y="92"/>
                    <a:pt x="471" y="92"/>
                  </a:cubicBezTo>
                  <a:cubicBezTo>
                    <a:pt x="471" y="95"/>
                    <a:pt x="470" y="97"/>
                    <a:pt x="471" y="99"/>
                  </a:cubicBezTo>
                  <a:cubicBezTo>
                    <a:pt x="471" y="102"/>
                    <a:pt x="474" y="105"/>
                    <a:pt x="472" y="105"/>
                  </a:cubicBezTo>
                  <a:cubicBezTo>
                    <a:pt x="472" y="107"/>
                    <a:pt x="474" y="106"/>
                    <a:pt x="475" y="106"/>
                  </a:cubicBezTo>
                  <a:cubicBezTo>
                    <a:pt x="475" y="110"/>
                    <a:pt x="480" y="108"/>
                    <a:pt x="476" y="111"/>
                  </a:cubicBezTo>
                  <a:cubicBezTo>
                    <a:pt x="481" y="112"/>
                    <a:pt x="483" y="109"/>
                    <a:pt x="487" y="110"/>
                  </a:cubicBezTo>
                  <a:cubicBezTo>
                    <a:pt x="487" y="108"/>
                    <a:pt x="487" y="108"/>
                    <a:pt x="486" y="107"/>
                  </a:cubicBezTo>
                  <a:cubicBezTo>
                    <a:pt x="487" y="105"/>
                    <a:pt x="488" y="105"/>
                    <a:pt x="489" y="106"/>
                  </a:cubicBezTo>
                  <a:cubicBezTo>
                    <a:pt x="488" y="103"/>
                    <a:pt x="492" y="103"/>
                    <a:pt x="493" y="102"/>
                  </a:cubicBezTo>
                  <a:cubicBezTo>
                    <a:pt x="494" y="101"/>
                    <a:pt x="492" y="101"/>
                    <a:pt x="492" y="100"/>
                  </a:cubicBezTo>
                  <a:cubicBezTo>
                    <a:pt x="492" y="99"/>
                    <a:pt x="494" y="98"/>
                    <a:pt x="496" y="98"/>
                  </a:cubicBezTo>
                  <a:cubicBezTo>
                    <a:pt x="494" y="101"/>
                    <a:pt x="496" y="101"/>
                    <a:pt x="499" y="104"/>
                  </a:cubicBezTo>
                  <a:cubicBezTo>
                    <a:pt x="500" y="106"/>
                    <a:pt x="501" y="108"/>
                    <a:pt x="506" y="109"/>
                  </a:cubicBezTo>
                  <a:cubicBezTo>
                    <a:pt x="506" y="110"/>
                    <a:pt x="504" y="109"/>
                    <a:pt x="504" y="111"/>
                  </a:cubicBezTo>
                  <a:cubicBezTo>
                    <a:pt x="504" y="112"/>
                    <a:pt x="506" y="112"/>
                    <a:pt x="506" y="115"/>
                  </a:cubicBezTo>
                  <a:cubicBezTo>
                    <a:pt x="507" y="115"/>
                    <a:pt x="507" y="112"/>
                    <a:pt x="507" y="112"/>
                  </a:cubicBezTo>
                  <a:cubicBezTo>
                    <a:pt x="510" y="111"/>
                    <a:pt x="506" y="117"/>
                    <a:pt x="511" y="116"/>
                  </a:cubicBezTo>
                  <a:cubicBezTo>
                    <a:pt x="509" y="119"/>
                    <a:pt x="511" y="120"/>
                    <a:pt x="508" y="123"/>
                  </a:cubicBezTo>
                  <a:cubicBezTo>
                    <a:pt x="508" y="125"/>
                    <a:pt x="512" y="124"/>
                    <a:pt x="513" y="125"/>
                  </a:cubicBezTo>
                  <a:cubicBezTo>
                    <a:pt x="513" y="125"/>
                    <a:pt x="511" y="127"/>
                    <a:pt x="512" y="128"/>
                  </a:cubicBezTo>
                  <a:cubicBezTo>
                    <a:pt x="512" y="128"/>
                    <a:pt x="515" y="128"/>
                    <a:pt x="515" y="129"/>
                  </a:cubicBezTo>
                  <a:cubicBezTo>
                    <a:pt x="516" y="129"/>
                    <a:pt x="517" y="131"/>
                    <a:pt x="518" y="131"/>
                  </a:cubicBezTo>
                  <a:cubicBezTo>
                    <a:pt x="519" y="132"/>
                    <a:pt x="522" y="133"/>
                    <a:pt x="524" y="135"/>
                  </a:cubicBezTo>
                  <a:cubicBezTo>
                    <a:pt x="525" y="135"/>
                    <a:pt x="526" y="130"/>
                    <a:pt x="527" y="133"/>
                  </a:cubicBezTo>
                  <a:cubicBezTo>
                    <a:pt x="527" y="137"/>
                    <a:pt x="524" y="137"/>
                    <a:pt x="521" y="137"/>
                  </a:cubicBezTo>
                  <a:cubicBezTo>
                    <a:pt x="523" y="139"/>
                    <a:pt x="527" y="140"/>
                    <a:pt x="531" y="140"/>
                  </a:cubicBezTo>
                  <a:cubicBezTo>
                    <a:pt x="530" y="142"/>
                    <a:pt x="532" y="143"/>
                    <a:pt x="533" y="143"/>
                  </a:cubicBezTo>
                  <a:cubicBezTo>
                    <a:pt x="533" y="145"/>
                    <a:pt x="533" y="147"/>
                    <a:pt x="535" y="146"/>
                  </a:cubicBezTo>
                  <a:cubicBezTo>
                    <a:pt x="534" y="148"/>
                    <a:pt x="534" y="150"/>
                    <a:pt x="534" y="152"/>
                  </a:cubicBezTo>
                  <a:cubicBezTo>
                    <a:pt x="532" y="153"/>
                    <a:pt x="529" y="153"/>
                    <a:pt x="527" y="155"/>
                  </a:cubicBezTo>
                  <a:cubicBezTo>
                    <a:pt x="526" y="155"/>
                    <a:pt x="527" y="156"/>
                    <a:pt x="526" y="156"/>
                  </a:cubicBezTo>
                  <a:cubicBezTo>
                    <a:pt x="525" y="156"/>
                    <a:pt x="524" y="156"/>
                    <a:pt x="524" y="157"/>
                  </a:cubicBezTo>
                  <a:cubicBezTo>
                    <a:pt x="523" y="159"/>
                    <a:pt x="521" y="157"/>
                    <a:pt x="521" y="157"/>
                  </a:cubicBezTo>
                  <a:cubicBezTo>
                    <a:pt x="521" y="157"/>
                    <a:pt x="519" y="159"/>
                    <a:pt x="519" y="159"/>
                  </a:cubicBezTo>
                  <a:cubicBezTo>
                    <a:pt x="519" y="160"/>
                    <a:pt x="518" y="162"/>
                    <a:pt x="518" y="163"/>
                  </a:cubicBezTo>
                  <a:cubicBezTo>
                    <a:pt x="517" y="164"/>
                    <a:pt x="512" y="163"/>
                    <a:pt x="515" y="164"/>
                  </a:cubicBezTo>
                  <a:cubicBezTo>
                    <a:pt x="514" y="166"/>
                    <a:pt x="510" y="165"/>
                    <a:pt x="508" y="165"/>
                  </a:cubicBezTo>
                  <a:cubicBezTo>
                    <a:pt x="506" y="165"/>
                    <a:pt x="503" y="165"/>
                    <a:pt x="501" y="165"/>
                  </a:cubicBezTo>
                  <a:cubicBezTo>
                    <a:pt x="499" y="165"/>
                    <a:pt x="499" y="164"/>
                    <a:pt x="498" y="164"/>
                  </a:cubicBezTo>
                  <a:cubicBezTo>
                    <a:pt x="492" y="163"/>
                    <a:pt x="487" y="165"/>
                    <a:pt x="482" y="165"/>
                  </a:cubicBezTo>
                  <a:cubicBezTo>
                    <a:pt x="478" y="167"/>
                    <a:pt x="477" y="171"/>
                    <a:pt x="472" y="172"/>
                  </a:cubicBezTo>
                  <a:cubicBezTo>
                    <a:pt x="474" y="175"/>
                    <a:pt x="470" y="175"/>
                    <a:pt x="468" y="177"/>
                  </a:cubicBezTo>
                  <a:cubicBezTo>
                    <a:pt x="469" y="178"/>
                    <a:pt x="469" y="179"/>
                    <a:pt x="469" y="180"/>
                  </a:cubicBezTo>
                  <a:cubicBezTo>
                    <a:pt x="471" y="180"/>
                    <a:pt x="471" y="177"/>
                    <a:pt x="473" y="176"/>
                  </a:cubicBezTo>
                  <a:cubicBezTo>
                    <a:pt x="474" y="175"/>
                    <a:pt x="478" y="176"/>
                    <a:pt x="478" y="173"/>
                  </a:cubicBezTo>
                  <a:cubicBezTo>
                    <a:pt x="478" y="169"/>
                    <a:pt x="480" y="176"/>
                    <a:pt x="480" y="171"/>
                  </a:cubicBezTo>
                  <a:cubicBezTo>
                    <a:pt x="481" y="170"/>
                    <a:pt x="482" y="172"/>
                    <a:pt x="482" y="172"/>
                  </a:cubicBezTo>
                  <a:cubicBezTo>
                    <a:pt x="484" y="172"/>
                    <a:pt x="483" y="170"/>
                    <a:pt x="484" y="170"/>
                  </a:cubicBezTo>
                  <a:cubicBezTo>
                    <a:pt x="486" y="169"/>
                    <a:pt x="488" y="170"/>
                    <a:pt x="492" y="170"/>
                  </a:cubicBezTo>
                  <a:cubicBezTo>
                    <a:pt x="492" y="171"/>
                    <a:pt x="493" y="171"/>
                    <a:pt x="493" y="170"/>
                  </a:cubicBezTo>
                  <a:cubicBezTo>
                    <a:pt x="495" y="170"/>
                    <a:pt x="495" y="176"/>
                    <a:pt x="492" y="175"/>
                  </a:cubicBezTo>
                  <a:cubicBezTo>
                    <a:pt x="494" y="177"/>
                    <a:pt x="490" y="178"/>
                    <a:pt x="491" y="183"/>
                  </a:cubicBezTo>
                  <a:cubicBezTo>
                    <a:pt x="491" y="184"/>
                    <a:pt x="492" y="185"/>
                    <a:pt x="492" y="186"/>
                  </a:cubicBezTo>
                  <a:cubicBezTo>
                    <a:pt x="493" y="186"/>
                    <a:pt x="494" y="185"/>
                    <a:pt x="494" y="186"/>
                  </a:cubicBezTo>
                  <a:cubicBezTo>
                    <a:pt x="494" y="188"/>
                    <a:pt x="496" y="187"/>
                    <a:pt x="496" y="188"/>
                  </a:cubicBezTo>
                  <a:cubicBezTo>
                    <a:pt x="497" y="188"/>
                    <a:pt x="498" y="190"/>
                    <a:pt x="499" y="190"/>
                  </a:cubicBezTo>
                  <a:cubicBezTo>
                    <a:pt x="500" y="190"/>
                    <a:pt x="500" y="190"/>
                    <a:pt x="501" y="190"/>
                  </a:cubicBezTo>
                  <a:cubicBezTo>
                    <a:pt x="502" y="190"/>
                    <a:pt x="502" y="191"/>
                    <a:pt x="502" y="191"/>
                  </a:cubicBezTo>
                  <a:cubicBezTo>
                    <a:pt x="504" y="192"/>
                    <a:pt x="506" y="188"/>
                    <a:pt x="507" y="191"/>
                  </a:cubicBezTo>
                  <a:cubicBezTo>
                    <a:pt x="508" y="191"/>
                    <a:pt x="508" y="189"/>
                    <a:pt x="508" y="189"/>
                  </a:cubicBezTo>
                  <a:cubicBezTo>
                    <a:pt x="509" y="189"/>
                    <a:pt x="510" y="189"/>
                    <a:pt x="511" y="189"/>
                  </a:cubicBezTo>
                  <a:cubicBezTo>
                    <a:pt x="511" y="188"/>
                    <a:pt x="510" y="186"/>
                    <a:pt x="511" y="185"/>
                  </a:cubicBezTo>
                  <a:cubicBezTo>
                    <a:pt x="513" y="185"/>
                    <a:pt x="513" y="186"/>
                    <a:pt x="513" y="188"/>
                  </a:cubicBezTo>
                  <a:cubicBezTo>
                    <a:pt x="513" y="189"/>
                    <a:pt x="517" y="189"/>
                    <a:pt x="515" y="192"/>
                  </a:cubicBezTo>
                  <a:cubicBezTo>
                    <a:pt x="514" y="193"/>
                    <a:pt x="513" y="191"/>
                    <a:pt x="512" y="191"/>
                  </a:cubicBezTo>
                  <a:cubicBezTo>
                    <a:pt x="510" y="192"/>
                    <a:pt x="510" y="194"/>
                    <a:pt x="508" y="195"/>
                  </a:cubicBezTo>
                  <a:cubicBezTo>
                    <a:pt x="507" y="195"/>
                    <a:pt x="506" y="194"/>
                    <a:pt x="505" y="195"/>
                  </a:cubicBezTo>
                  <a:cubicBezTo>
                    <a:pt x="502" y="195"/>
                    <a:pt x="503" y="198"/>
                    <a:pt x="499" y="197"/>
                  </a:cubicBezTo>
                  <a:cubicBezTo>
                    <a:pt x="497" y="196"/>
                    <a:pt x="497" y="200"/>
                    <a:pt x="496" y="201"/>
                  </a:cubicBezTo>
                  <a:cubicBezTo>
                    <a:pt x="496" y="201"/>
                    <a:pt x="495" y="200"/>
                    <a:pt x="495" y="199"/>
                  </a:cubicBezTo>
                  <a:cubicBezTo>
                    <a:pt x="493" y="201"/>
                    <a:pt x="493" y="203"/>
                    <a:pt x="489" y="203"/>
                  </a:cubicBezTo>
                  <a:cubicBezTo>
                    <a:pt x="491" y="201"/>
                    <a:pt x="489" y="201"/>
                    <a:pt x="489" y="198"/>
                  </a:cubicBezTo>
                  <a:cubicBezTo>
                    <a:pt x="491" y="197"/>
                    <a:pt x="493" y="194"/>
                    <a:pt x="495" y="197"/>
                  </a:cubicBezTo>
                  <a:cubicBezTo>
                    <a:pt x="496" y="193"/>
                    <a:pt x="493" y="193"/>
                    <a:pt x="492" y="192"/>
                  </a:cubicBezTo>
                  <a:cubicBezTo>
                    <a:pt x="489" y="191"/>
                    <a:pt x="487" y="196"/>
                    <a:pt x="485" y="196"/>
                  </a:cubicBezTo>
                  <a:cubicBezTo>
                    <a:pt x="485" y="196"/>
                    <a:pt x="482" y="197"/>
                    <a:pt x="481" y="197"/>
                  </a:cubicBezTo>
                  <a:cubicBezTo>
                    <a:pt x="480" y="197"/>
                    <a:pt x="480" y="198"/>
                    <a:pt x="480" y="199"/>
                  </a:cubicBezTo>
                  <a:cubicBezTo>
                    <a:pt x="473" y="198"/>
                    <a:pt x="474" y="203"/>
                    <a:pt x="468" y="201"/>
                  </a:cubicBezTo>
                  <a:cubicBezTo>
                    <a:pt x="470" y="202"/>
                    <a:pt x="471" y="203"/>
                    <a:pt x="466" y="203"/>
                  </a:cubicBezTo>
                  <a:cubicBezTo>
                    <a:pt x="463" y="205"/>
                    <a:pt x="462" y="211"/>
                    <a:pt x="466" y="212"/>
                  </a:cubicBezTo>
                  <a:cubicBezTo>
                    <a:pt x="466" y="215"/>
                    <a:pt x="463" y="214"/>
                    <a:pt x="464" y="217"/>
                  </a:cubicBezTo>
                  <a:cubicBezTo>
                    <a:pt x="462" y="217"/>
                    <a:pt x="461" y="217"/>
                    <a:pt x="460" y="217"/>
                  </a:cubicBezTo>
                  <a:cubicBezTo>
                    <a:pt x="459" y="217"/>
                    <a:pt x="459" y="219"/>
                    <a:pt x="458" y="219"/>
                  </a:cubicBezTo>
                  <a:cubicBezTo>
                    <a:pt x="455" y="220"/>
                    <a:pt x="452" y="220"/>
                    <a:pt x="451" y="222"/>
                  </a:cubicBezTo>
                  <a:cubicBezTo>
                    <a:pt x="450" y="223"/>
                    <a:pt x="449" y="223"/>
                    <a:pt x="448" y="224"/>
                  </a:cubicBezTo>
                  <a:cubicBezTo>
                    <a:pt x="447" y="226"/>
                    <a:pt x="447" y="228"/>
                    <a:pt x="445" y="230"/>
                  </a:cubicBezTo>
                  <a:cubicBezTo>
                    <a:pt x="444" y="231"/>
                    <a:pt x="441" y="231"/>
                    <a:pt x="442" y="236"/>
                  </a:cubicBezTo>
                  <a:cubicBezTo>
                    <a:pt x="440" y="235"/>
                    <a:pt x="440" y="233"/>
                    <a:pt x="438" y="232"/>
                  </a:cubicBezTo>
                  <a:cubicBezTo>
                    <a:pt x="436" y="233"/>
                    <a:pt x="437" y="235"/>
                    <a:pt x="435" y="235"/>
                  </a:cubicBezTo>
                  <a:cubicBezTo>
                    <a:pt x="440" y="239"/>
                    <a:pt x="439" y="243"/>
                    <a:pt x="440" y="250"/>
                  </a:cubicBezTo>
                  <a:cubicBezTo>
                    <a:pt x="437" y="249"/>
                    <a:pt x="438" y="252"/>
                    <a:pt x="438" y="252"/>
                  </a:cubicBezTo>
                  <a:cubicBezTo>
                    <a:pt x="437" y="253"/>
                    <a:pt x="436" y="252"/>
                    <a:pt x="435" y="252"/>
                  </a:cubicBezTo>
                  <a:cubicBezTo>
                    <a:pt x="434" y="253"/>
                    <a:pt x="434" y="254"/>
                    <a:pt x="433" y="255"/>
                  </a:cubicBezTo>
                  <a:cubicBezTo>
                    <a:pt x="432" y="256"/>
                    <a:pt x="430" y="258"/>
                    <a:pt x="429" y="258"/>
                  </a:cubicBezTo>
                  <a:cubicBezTo>
                    <a:pt x="428" y="259"/>
                    <a:pt x="426" y="258"/>
                    <a:pt x="425" y="259"/>
                  </a:cubicBezTo>
                  <a:cubicBezTo>
                    <a:pt x="422" y="260"/>
                    <a:pt x="421" y="263"/>
                    <a:pt x="420" y="265"/>
                  </a:cubicBezTo>
                  <a:cubicBezTo>
                    <a:pt x="417" y="265"/>
                    <a:pt x="417" y="269"/>
                    <a:pt x="414" y="269"/>
                  </a:cubicBezTo>
                  <a:cubicBezTo>
                    <a:pt x="415" y="273"/>
                    <a:pt x="411" y="282"/>
                    <a:pt x="416" y="282"/>
                  </a:cubicBezTo>
                  <a:cubicBezTo>
                    <a:pt x="414" y="286"/>
                    <a:pt x="418" y="286"/>
                    <a:pt x="418" y="292"/>
                  </a:cubicBezTo>
                  <a:cubicBezTo>
                    <a:pt x="418" y="293"/>
                    <a:pt x="419" y="293"/>
                    <a:pt x="420" y="294"/>
                  </a:cubicBezTo>
                  <a:cubicBezTo>
                    <a:pt x="418" y="297"/>
                    <a:pt x="420" y="297"/>
                    <a:pt x="420" y="302"/>
                  </a:cubicBezTo>
                  <a:cubicBezTo>
                    <a:pt x="418" y="302"/>
                    <a:pt x="416" y="303"/>
                    <a:pt x="415" y="304"/>
                  </a:cubicBezTo>
                  <a:cubicBezTo>
                    <a:pt x="413" y="304"/>
                    <a:pt x="415" y="302"/>
                    <a:pt x="414" y="301"/>
                  </a:cubicBezTo>
                  <a:cubicBezTo>
                    <a:pt x="413" y="299"/>
                    <a:pt x="412" y="300"/>
                    <a:pt x="411" y="299"/>
                  </a:cubicBezTo>
                  <a:cubicBezTo>
                    <a:pt x="410" y="299"/>
                    <a:pt x="410" y="296"/>
                    <a:pt x="408" y="297"/>
                  </a:cubicBezTo>
                  <a:cubicBezTo>
                    <a:pt x="409" y="294"/>
                    <a:pt x="410" y="292"/>
                    <a:pt x="406" y="291"/>
                  </a:cubicBezTo>
                  <a:cubicBezTo>
                    <a:pt x="408" y="286"/>
                    <a:pt x="405" y="286"/>
                    <a:pt x="405" y="281"/>
                  </a:cubicBezTo>
                  <a:cubicBezTo>
                    <a:pt x="404" y="281"/>
                    <a:pt x="403" y="282"/>
                    <a:pt x="402" y="282"/>
                  </a:cubicBezTo>
                  <a:cubicBezTo>
                    <a:pt x="402" y="281"/>
                    <a:pt x="402" y="280"/>
                    <a:pt x="402" y="279"/>
                  </a:cubicBezTo>
                  <a:cubicBezTo>
                    <a:pt x="400" y="280"/>
                    <a:pt x="394" y="281"/>
                    <a:pt x="393" y="279"/>
                  </a:cubicBezTo>
                  <a:cubicBezTo>
                    <a:pt x="392" y="278"/>
                    <a:pt x="392" y="277"/>
                    <a:pt x="391" y="277"/>
                  </a:cubicBezTo>
                  <a:cubicBezTo>
                    <a:pt x="390" y="277"/>
                    <a:pt x="388" y="279"/>
                    <a:pt x="386" y="278"/>
                  </a:cubicBezTo>
                  <a:cubicBezTo>
                    <a:pt x="386" y="278"/>
                    <a:pt x="390" y="274"/>
                    <a:pt x="386" y="276"/>
                  </a:cubicBezTo>
                  <a:cubicBezTo>
                    <a:pt x="385" y="276"/>
                    <a:pt x="386" y="277"/>
                    <a:pt x="385" y="277"/>
                  </a:cubicBezTo>
                  <a:cubicBezTo>
                    <a:pt x="382" y="277"/>
                    <a:pt x="377" y="277"/>
                    <a:pt x="374" y="276"/>
                  </a:cubicBezTo>
                  <a:cubicBezTo>
                    <a:pt x="371" y="276"/>
                    <a:pt x="373" y="280"/>
                    <a:pt x="373" y="282"/>
                  </a:cubicBezTo>
                  <a:cubicBezTo>
                    <a:pt x="366" y="281"/>
                    <a:pt x="359" y="280"/>
                    <a:pt x="352" y="279"/>
                  </a:cubicBezTo>
                  <a:cubicBezTo>
                    <a:pt x="351" y="280"/>
                    <a:pt x="350" y="281"/>
                    <a:pt x="349" y="281"/>
                  </a:cubicBezTo>
                  <a:cubicBezTo>
                    <a:pt x="348" y="281"/>
                    <a:pt x="349" y="283"/>
                    <a:pt x="347" y="283"/>
                  </a:cubicBezTo>
                  <a:cubicBezTo>
                    <a:pt x="346" y="283"/>
                    <a:pt x="346" y="284"/>
                    <a:pt x="346" y="285"/>
                  </a:cubicBezTo>
                  <a:cubicBezTo>
                    <a:pt x="344" y="286"/>
                    <a:pt x="343" y="285"/>
                    <a:pt x="341" y="285"/>
                  </a:cubicBezTo>
                  <a:cubicBezTo>
                    <a:pt x="340" y="286"/>
                    <a:pt x="340" y="288"/>
                    <a:pt x="338" y="288"/>
                  </a:cubicBezTo>
                  <a:cubicBezTo>
                    <a:pt x="338" y="290"/>
                    <a:pt x="336" y="295"/>
                    <a:pt x="339" y="296"/>
                  </a:cubicBezTo>
                  <a:cubicBezTo>
                    <a:pt x="338" y="297"/>
                    <a:pt x="337" y="299"/>
                    <a:pt x="335" y="301"/>
                  </a:cubicBezTo>
                  <a:cubicBezTo>
                    <a:pt x="335" y="304"/>
                    <a:pt x="335" y="307"/>
                    <a:pt x="335" y="310"/>
                  </a:cubicBezTo>
                  <a:cubicBezTo>
                    <a:pt x="335" y="312"/>
                    <a:pt x="336" y="312"/>
                    <a:pt x="336" y="314"/>
                  </a:cubicBezTo>
                  <a:cubicBezTo>
                    <a:pt x="337" y="316"/>
                    <a:pt x="337" y="320"/>
                    <a:pt x="335" y="322"/>
                  </a:cubicBezTo>
                  <a:cubicBezTo>
                    <a:pt x="335" y="324"/>
                    <a:pt x="338" y="322"/>
                    <a:pt x="339" y="323"/>
                  </a:cubicBezTo>
                  <a:cubicBezTo>
                    <a:pt x="339" y="323"/>
                    <a:pt x="337" y="325"/>
                    <a:pt x="338" y="325"/>
                  </a:cubicBezTo>
                  <a:cubicBezTo>
                    <a:pt x="337" y="325"/>
                    <a:pt x="339" y="326"/>
                    <a:pt x="339" y="326"/>
                  </a:cubicBezTo>
                  <a:cubicBezTo>
                    <a:pt x="339" y="328"/>
                    <a:pt x="340" y="327"/>
                    <a:pt x="341" y="328"/>
                  </a:cubicBezTo>
                  <a:cubicBezTo>
                    <a:pt x="341" y="328"/>
                    <a:pt x="341" y="330"/>
                    <a:pt x="341" y="330"/>
                  </a:cubicBezTo>
                  <a:cubicBezTo>
                    <a:pt x="341" y="330"/>
                    <a:pt x="342" y="330"/>
                    <a:pt x="342" y="330"/>
                  </a:cubicBezTo>
                  <a:cubicBezTo>
                    <a:pt x="342" y="330"/>
                    <a:pt x="342" y="332"/>
                    <a:pt x="342" y="332"/>
                  </a:cubicBezTo>
                  <a:cubicBezTo>
                    <a:pt x="343" y="333"/>
                    <a:pt x="346" y="335"/>
                    <a:pt x="346" y="337"/>
                  </a:cubicBezTo>
                  <a:cubicBezTo>
                    <a:pt x="355" y="338"/>
                    <a:pt x="360" y="335"/>
                    <a:pt x="365" y="337"/>
                  </a:cubicBezTo>
                  <a:cubicBezTo>
                    <a:pt x="366" y="337"/>
                    <a:pt x="366" y="336"/>
                    <a:pt x="367" y="335"/>
                  </a:cubicBezTo>
                  <a:cubicBezTo>
                    <a:pt x="368" y="333"/>
                    <a:pt x="370" y="331"/>
                    <a:pt x="371" y="329"/>
                  </a:cubicBezTo>
                  <a:cubicBezTo>
                    <a:pt x="371" y="328"/>
                    <a:pt x="372" y="327"/>
                    <a:pt x="371" y="326"/>
                  </a:cubicBezTo>
                  <a:cubicBezTo>
                    <a:pt x="374" y="323"/>
                    <a:pt x="382" y="320"/>
                    <a:pt x="388" y="323"/>
                  </a:cubicBezTo>
                  <a:cubicBezTo>
                    <a:pt x="385" y="326"/>
                    <a:pt x="385" y="331"/>
                    <a:pt x="382" y="334"/>
                  </a:cubicBezTo>
                  <a:cubicBezTo>
                    <a:pt x="381" y="337"/>
                    <a:pt x="384" y="337"/>
                    <a:pt x="383" y="339"/>
                  </a:cubicBezTo>
                  <a:cubicBezTo>
                    <a:pt x="381" y="340"/>
                    <a:pt x="380" y="343"/>
                    <a:pt x="379" y="345"/>
                  </a:cubicBezTo>
                  <a:cubicBezTo>
                    <a:pt x="378" y="346"/>
                    <a:pt x="379" y="347"/>
                    <a:pt x="378" y="346"/>
                  </a:cubicBezTo>
                  <a:cubicBezTo>
                    <a:pt x="377" y="349"/>
                    <a:pt x="383" y="346"/>
                    <a:pt x="381" y="350"/>
                  </a:cubicBezTo>
                  <a:cubicBezTo>
                    <a:pt x="384" y="350"/>
                    <a:pt x="385" y="348"/>
                    <a:pt x="388" y="349"/>
                  </a:cubicBezTo>
                  <a:cubicBezTo>
                    <a:pt x="388" y="351"/>
                    <a:pt x="390" y="351"/>
                    <a:pt x="391" y="352"/>
                  </a:cubicBezTo>
                  <a:cubicBezTo>
                    <a:pt x="397" y="350"/>
                    <a:pt x="397" y="354"/>
                    <a:pt x="405" y="354"/>
                  </a:cubicBezTo>
                  <a:cubicBezTo>
                    <a:pt x="402" y="357"/>
                    <a:pt x="406" y="360"/>
                    <a:pt x="402" y="362"/>
                  </a:cubicBezTo>
                  <a:cubicBezTo>
                    <a:pt x="405" y="365"/>
                    <a:pt x="403" y="372"/>
                    <a:pt x="402" y="375"/>
                  </a:cubicBezTo>
                  <a:cubicBezTo>
                    <a:pt x="403" y="377"/>
                    <a:pt x="404" y="377"/>
                    <a:pt x="407" y="377"/>
                  </a:cubicBezTo>
                  <a:cubicBezTo>
                    <a:pt x="406" y="380"/>
                    <a:pt x="409" y="379"/>
                    <a:pt x="409" y="381"/>
                  </a:cubicBezTo>
                  <a:cubicBezTo>
                    <a:pt x="409" y="382"/>
                    <a:pt x="413" y="381"/>
                    <a:pt x="413" y="383"/>
                  </a:cubicBezTo>
                  <a:cubicBezTo>
                    <a:pt x="417" y="380"/>
                    <a:pt x="424" y="384"/>
                    <a:pt x="427" y="382"/>
                  </a:cubicBezTo>
                  <a:cubicBezTo>
                    <a:pt x="427" y="383"/>
                    <a:pt x="427" y="383"/>
                    <a:pt x="427" y="384"/>
                  </a:cubicBezTo>
                  <a:cubicBezTo>
                    <a:pt x="429" y="384"/>
                    <a:pt x="433" y="382"/>
                    <a:pt x="433" y="385"/>
                  </a:cubicBezTo>
                  <a:cubicBezTo>
                    <a:pt x="434" y="385"/>
                    <a:pt x="435" y="384"/>
                    <a:pt x="436" y="384"/>
                  </a:cubicBezTo>
                  <a:cubicBezTo>
                    <a:pt x="437" y="383"/>
                    <a:pt x="438" y="383"/>
                    <a:pt x="439" y="382"/>
                  </a:cubicBezTo>
                  <a:cubicBezTo>
                    <a:pt x="439" y="381"/>
                    <a:pt x="440" y="382"/>
                    <a:pt x="440" y="381"/>
                  </a:cubicBezTo>
                  <a:cubicBezTo>
                    <a:pt x="440" y="379"/>
                    <a:pt x="442" y="381"/>
                    <a:pt x="442" y="379"/>
                  </a:cubicBezTo>
                  <a:cubicBezTo>
                    <a:pt x="442" y="379"/>
                    <a:pt x="442" y="377"/>
                    <a:pt x="442" y="377"/>
                  </a:cubicBezTo>
                  <a:cubicBezTo>
                    <a:pt x="443" y="376"/>
                    <a:pt x="444" y="378"/>
                    <a:pt x="443" y="378"/>
                  </a:cubicBezTo>
                  <a:cubicBezTo>
                    <a:pt x="444" y="378"/>
                    <a:pt x="445" y="377"/>
                    <a:pt x="446" y="376"/>
                  </a:cubicBezTo>
                  <a:cubicBezTo>
                    <a:pt x="447" y="375"/>
                    <a:pt x="449" y="374"/>
                    <a:pt x="451" y="372"/>
                  </a:cubicBezTo>
                  <a:cubicBezTo>
                    <a:pt x="451" y="372"/>
                    <a:pt x="452" y="371"/>
                    <a:pt x="452" y="370"/>
                  </a:cubicBezTo>
                  <a:cubicBezTo>
                    <a:pt x="453" y="371"/>
                    <a:pt x="465" y="372"/>
                    <a:pt x="459" y="374"/>
                  </a:cubicBezTo>
                  <a:cubicBezTo>
                    <a:pt x="459" y="375"/>
                    <a:pt x="462" y="375"/>
                    <a:pt x="464" y="375"/>
                  </a:cubicBezTo>
                  <a:cubicBezTo>
                    <a:pt x="465" y="375"/>
                    <a:pt x="464" y="373"/>
                    <a:pt x="465" y="372"/>
                  </a:cubicBezTo>
                  <a:cubicBezTo>
                    <a:pt x="468" y="372"/>
                    <a:pt x="471" y="372"/>
                    <a:pt x="474" y="372"/>
                  </a:cubicBezTo>
                  <a:cubicBezTo>
                    <a:pt x="472" y="376"/>
                    <a:pt x="479" y="375"/>
                    <a:pt x="482" y="376"/>
                  </a:cubicBezTo>
                  <a:cubicBezTo>
                    <a:pt x="483" y="376"/>
                    <a:pt x="482" y="377"/>
                    <a:pt x="484" y="377"/>
                  </a:cubicBezTo>
                  <a:cubicBezTo>
                    <a:pt x="484" y="377"/>
                    <a:pt x="485" y="378"/>
                    <a:pt x="486" y="378"/>
                  </a:cubicBezTo>
                  <a:cubicBezTo>
                    <a:pt x="488" y="379"/>
                    <a:pt x="489" y="377"/>
                    <a:pt x="491" y="377"/>
                  </a:cubicBezTo>
                  <a:cubicBezTo>
                    <a:pt x="496" y="376"/>
                    <a:pt x="502" y="378"/>
                    <a:pt x="508" y="378"/>
                  </a:cubicBezTo>
                  <a:cubicBezTo>
                    <a:pt x="508" y="381"/>
                    <a:pt x="509" y="383"/>
                    <a:pt x="509" y="381"/>
                  </a:cubicBezTo>
                  <a:cubicBezTo>
                    <a:pt x="511" y="381"/>
                    <a:pt x="510" y="382"/>
                    <a:pt x="509" y="382"/>
                  </a:cubicBezTo>
                  <a:cubicBezTo>
                    <a:pt x="509" y="385"/>
                    <a:pt x="512" y="382"/>
                    <a:pt x="514" y="384"/>
                  </a:cubicBezTo>
                  <a:cubicBezTo>
                    <a:pt x="514" y="384"/>
                    <a:pt x="514" y="386"/>
                    <a:pt x="514" y="387"/>
                  </a:cubicBezTo>
                  <a:cubicBezTo>
                    <a:pt x="515" y="387"/>
                    <a:pt x="517" y="386"/>
                    <a:pt x="519" y="387"/>
                  </a:cubicBezTo>
                  <a:cubicBezTo>
                    <a:pt x="518" y="389"/>
                    <a:pt x="520" y="390"/>
                    <a:pt x="521" y="391"/>
                  </a:cubicBezTo>
                  <a:cubicBezTo>
                    <a:pt x="523" y="393"/>
                    <a:pt x="525" y="394"/>
                    <a:pt x="526" y="397"/>
                  </a:cubicBezTo>
                  <a:cubicBezTo>
                    <a:pt x="533" y="397"/>
                    <a:pt x="536" y="401"/>
                    <a:pt x="542" y="398"/>
                  </a:cubicBezTo>
                  <a:cubicBezTo>
                    <a:pt x="541" y="403"/>
                    <a:pt x="549" y="398"/>
                    <a:pt x="547" y="403"/>
                  </a:cubicBezTo>
                  <a:cubicBezTo>
                    <a:pt x="551" y="401"/>
                    <a:pt x="551" y="406"/>
                    <a:pt x="554" y="407"/>
                  </a:cubicBezTo>
                  <a:cubicBezTo>
                    <a:pt x="555" y="407"/>
                    <a:pt x="555" y="410"/>
                    <a:pt x="558" y="409"/>
                  </a:cubicBezTo>
                  <a:cubicBezTo>
                    <a:pt x="554" y="412"/>
                    <a:pt x="559" y="411"/>
                    <a:pt x="559" y="415"/>
                  </a:cubicBezTo>
                  <a:cubicBezTo>
                    <a:pt x="559" y="417"/>
                    <a:pt x="561" y="416"/>
                    <a:pt x="562" y="417"/>
                  </a:cubicBezTo>
                  <a:cubicBezTo>
                    <a:pt x="563" y="418"/>
                    <a:pt x="562" y="420"/>
                    <a:pt x="565" y="419"/>
                  </a:cubicBezTo>
                  <a:cubicBezTo>
                    <a:pt x="560" y="424"/>
                    <a:pt x="571" y="425"/>
                    <a:pt x="567" y="429"/>
                  </a:cubicBezTo>
                  <a:cubicBezTo>
                    <a:pt x="569" y="429"/>
                    <a:pt x="571" y="429"/>
                    <a:pt x="571" y="431"/>
                  </a:cubicBezTo>
                  <a:cubicBezTo>
                    <a:pt x="577" y="430"/>
                    <a:pt x="585" y="432"/>
                    <a:pt x="587" y="437"/>
                  </a:cubicBezTo>
                  <a:cubicBezTo>
                    <a:pt x="593" y="437"/>
                    <a:pt x="596" y="439"/>
                    <a:pt x="602" y="438"/>
                  </a:cubicBezTo>
                  <a:cubicBezTo>
                    <a:pt x="603" y="439"/>
                    <a:pt x="600" y="440"/>
                    <a:pt x="600" y="440"/>
                  </a:cubicBezTo>
                  <a:cubicBezTo>
                    <a:pt x="601" y="442"/>
                    <a:pt x="609" y="440"/>
                    <a:pt x="613" y="441"/>
                  </a:cubicBezTo>
                  <a:cubicBezTo>
                    <a:pt x="613" y="442"/>
                    <a:pt x="614" y="442"/>
                    <a:pt x="615" y="442"/>
                  </a:cubicBezTo>
                  <a:cubicBezTo>
                    <a:pt x="615" y="444"/>
                    <a:pt x="618" y="443"/>
                    <a:pt x="619" y="444"/>
                  </a:cubicBezTo>
                  <a:cubicBezTo>
                    <a:pt x="619" y="445"/>
                    <a:pt x="619" y="446"/>
                    <a:pt x="619" y="447"/>
                  </a:cubicBezTo>
                  <a:cubicBezTo>
                    <a:pt x="619" y="447"/>
                    <a:pt x="621" y="446"/>
                    <a:pt x="621" y="447"/>
                  </a:cubicBezTo>
                  <a:cubicBezTo>
                    <a:pt x="622" y="447"/>
                    <a:pt x="621" y="450"/>
                    <a:pt x="624" y="449"/>
                  </a:cubicBezTo>
                  <a:cubicBezTo>
                    <a:pt x="624" y="461"/>
                    <a:pt x="624" y="473"/>
                    <a:pt x="624" y="485"/>
                  </a:cubicBezTo>
                  <a:cubicBezTo>
                    <a:pt x="619" y="484"/>
                    <a:pt x="624" y="492"/>
                    <a:pt x="619" y="490"/>
                  </a:cubicBezTo>
                  <a:cubicBezTo>
                    <a:pt x="618" y="494"/>
                    <a:pt x="618" y="498"/>
                    <a:pt x="618" y="502"/>
                  </a:cubicBezTo>
                  <a:cubicBezTo>
                    <a:pt x="618" y="504"/>
                    <a:pt x="620" y="509"/>
                    <a:pt x="619" y="514"/>
                  </a:cubicBezTo>
                  <a:cubicBezTo>
                    <a:pt x="619" y="514"/>
                    <a:pt x="618" y="514"/>
                    <a:pt x="618" y="515"/>
                  </a:cubicBezTo>
                  <a:cubicBezTo>
                    <a:pt x="618" y="515"/>
                    <a:pt x="618" y="517"/>
                    <a:pt x="618" y="517"/>
                  </a:cubicBezTo>
                  <a:cubicBezTo>
                    <a:pt x="617" y="518"/>
                    <a:pt x="614" y="519"/>
                    <a:pt x="615" y="523"/>
                  </a:cubicBezTo>
                  <a:cubicBezTo>
                    <a:pt x="613" y="524"/>
                    <a:pt x="612" y="526"/>
                    <a:pt x="610" y="527"/>
                  </a:cubicBezTo>
                  <a:cubicBezTo>
                    <a:pt x="609" y="527"/>
                    <a:pt x="610" y="529"/>
                    <a:pt x="610" y="530"/>
                  </a:cubicBezTo>
                  <a:cubicBezTo>
                    <a:pt x="609" y="531"/>
                    <a:pt x="607" y="530"/>
                    <a:pt x="607" y="530"/>
                  </a:cubicBezTo>
                  <a:cubicBezTo>
                    <a:pt x="607" y="531"/>
                    <a:pt x="608" y="532"/>
                    <a:pt x="607" y="533"/>
                  </a:cubicBezTo>
                  <a:cubicBezTo>
                    <a:pt x="606" y="533"/>
                    <a:pt x="603" y="533"/>
                    <a:pt x="602" y="535"/>
                  </a:cubicBezTo>
                  <a:cubicBezTo>
                    <a:pt x="602" y="536"/>
                    <a:pt x="600" y="536"/>
                    <a:pt x="598" y="537"/>
                  </a:cubicBezTo>
                  <a:cubicBezTo>
                    <a:pt x="597" y="538"/>
                    <a:pt x="596" y="539"/>
                    <a:pt x="595" y="540"/>
                  </a:cubicBezTo>
                  <a:cubicBezTo>
                    <a:pt x="595" y="540"/>
                    <a:pt x="594" y="538"/>
                    <a:pt x="593" y="538"/>
                  </a:cubicBezTo>
                  <a:cubicBezTo>
                    <a:pt x="593" y="538"/>
                    <a:pt x="593" y="540"/>
                    <a:pt x="592" y="540"/>
                  </a:cubicBezTo>
                  <a:cubicBezTo>
                    <a:pt x="590" y="540"/>
                    <a:pt x="590" y="540"/>
                    <a:pt x="589" y="542"/>
                  </a:cubicBezTo>
                  <a:cubicBezTo>
                    <a:pt x="585" y="540"/>
                    <a:pt x="582" y="545"/>
                    <a:pt x="580" y="547"/>
                  </a:cubicBezTo>
                  <a:cubicBezTo>
                    <a:pt x="580" y="547"/>
                    <a:pt x="578" y="546"/>
                    <a:pt x="578" y="547"/>
                  </a:cubicBezTo>
                  <a:cubicBezTo>
                    <a:pt x="577" y="547"/>
                    <a:pt x="576" y="548"/>
                    <a:pt x="575" y="549"/>
                  </a:cubicBezTo>
                  <a:cubicBezTo>
                    <a:pt x="575" y="550"/>
                    <a:pt x="573" y="551"/>
                    <a:pt x="573" y="551"/>
                  </a:cubicBezTo>
                  <a:cubicBezTo>
                    <a:pt x="573" y="552"/>
                    <a:pt x="575" y="555"/>
                    <a:pt x="572" y="554"/>
                  </a:cubicBezTo>
                  <a:cubicBezTo>
                    <a:pt x="573" y="559"/>
                    <a:pt x="570" y="561"/>
                    <a:pt x="571" y="567"/>
                  </a:cubicBezTo>
                  <a:cubicBezTo>
                    <a:pt x="567" y="566"/>
                    <a:pt x="569" y="569"/>
                    <a:pt x="568" y="570"/>
                  </a:cubicBezTo>
                  <a:cubicBezTo>
                    <a:pt x="568" y="570"/>
                    <a:pt x="566" y="570"/>
                    <a:pt x="566" y="570"/>
                  </a:cubicBezTo>
                  <a:cubicBezTo>
                    <a:pt x="566" y="571"/>
                    <a:pt x="568" y="572"/>
                    <a:pt x="566" y="573"/>
                  </a:cubicBezTo>
                  <a:cubicBezTo>
                    <a:pt x="564" y="573"/>
                    <a:pt x="564" y="577"/>
                    <a:pt x="561" y="577"/>
                  </a:cubicBezTo>
                  <a:cubicBezTo>
                    <a:pt x="561" y="577"/>
                    <a:pt x="559" y="579"/>
                    <a:pt x="559" y="580"/>
                  </a:cubicBezTo>
                  <a:cubicBezTo>
                    <a:pt x="558" y="581"/>
                    <a:pt x="556" y="585"/>
                    <a:pt x="553" y="587"/>
                  </a:cubicBezTo>
                  <a:cubicBezTo>
                    <a:pt x="553" y="588"/>
                    <a:pt x="553" y="590"/>
                    <a:pt x="553" y="591"/>
                  </a:cubicBezTo>
                  <a:cubicBezTo>
                    <a:pt x="551" y="592"/>
                    <a:pt x="549" y="593"/>
                    <a:pt x="549" y="596"/>
                  </a:cubicBezTo>
                  <a:cubicBezTo>
                    <a:pt x="547" y="596"/>
                    <a:pt x="546" y="596"/>
                    <a:pt x="544" y="596"/>
                  </a:cubicBezTo>
                  <a:cubicBezTo>
                    <a:pt x="544" y="597"/>
                    <a:pt x="545" y="597"/>
                    <a:pt x="546" y="597"/>
                  </a:cubicBezTo>
                  <a:cubicBezTo>
                    <a:pt x="546" y="599"/>
                    <a:pt x="544" y="598"/>
                    <a:pt x="542" y="598"/>
                  </a:cubicBezTo>
                  <a:cubicBezTo>
                    <a:pt x="541" y="599"/>
                    <a:pt x="540" y="601"/>
                    <a:pt x="540" y="603"/>
                  </a:cubicBezTo>
                  <a:cubicBezTo>
                    <a:pt x="539" y="602"/>
                    <a:pt x="538" y="602"/>
                    <a:pt x="538" y="604"/>
                  </a:cubicBezTo>
                  <a:cubicBezTo>
                    <a:pt x="537" y="604"/>
                    <a:pt x="537" y="603"/>
                    <a:pt x="537" y="602"/>
                  </a:cubicBezTo>
                  <a:cubicBezTo>
                    <a:pt x="535" y="602"/>
                    <a:pt x="533" y="602"/>
                    <a:pt x="533" y="601"/>
                  </a:cubicBezTo>
                  <a:cubicBezTo>
                    <a:pt x="532" y="602"/>
                    <a:pt x="532" y="604"/>
                    <a:pt x="529" y="603"/>
                  </a:cubicBezTo>
                  <a:cubicBezTo>
                    <a:pt x="529" y="606"/>
                    <a:pt x="532" y="607"/>
                    <a:pt x="532" y="609"/>
                  </a:cubicBezTo>
                  <a:cubicBezTo>
                    <a:pt x="532" y="612"/>
                    <a:pt x="528" y="614"/>
                    <a:pt x="531" y="616"/>
                  </a:cubicBezTo>
                  <a:cubicBezTo>
                    <a:pt x="530" y="619"/>
                    <a:pt x="524" y="616"/>
                    <a:pt x="524" y="618"/>
                  </a:cubicBezTo>
                  <a:cubicBezTo>
                    <a:pt x="522" y="618"/>
                    <a:pt x="523" y="620"/>
                    <a:pt x="522" y="621"/>
                  </a:cubicBezTo>
                  <a:cubicBezTo>
                    <a:pt x="521" y="622"/>
                    <a:pt x="517" y="621"/>
                    <a:pt x="518" y="624"/>
                  </a:cubicBezTo>
                  <a:cubicBezTo>
                    <a:pt x="515" y="622"/>
                    <a:pt x="507" y="622"/>
                    <a:pt x="506" y="626"/>
                  </a:cubicBezTo>
                  <a:cubicBezTo>
                    <a:pt x="506" y="627"/>
                    <a:pt x="507" y="626"/>
                    <a:pt x="507" y="626"/>
                  </a:cubicBezTo>
                  <a:cubicBezTo>
                    <a:pt x="510" y="626"/>
                    <a:pt x="507" y="629"/>
                    <a:pt x="505" y="628"/>
                  </a:cubicBezTo>
                  <a:cubicBezTo>
                    <a:pt x="505" y="631"/>
                    <a:pt x="501" y="634"/>
                    <a:pt x="504" y="635"/>
                  </a:cubicBezTo>
                  <a:cubicBezTo>
                    <a:pt x="504" y="636"/>
                    <a:pt x="502" y="636"/>
                    <a:pt x="501" y="636"/>
                  </a:cubicBezTo>
                  <a:cubicBezTo>
                    <a:pt x="501" y="636"/>
                    <a:pt x="500" y="635"/>
                    <a:pt x="500" y="635"/>
                  </a:cubicBezTo>
                  <a:cubicBezTo>
                    <a:pt x="499" y="635"/>
                    <a:pt x="496" y="638"/>
                    <a:pt x="496" y="634"/>
                  </a:cubicBezTo>
                  <a:cubicBezTo>
                    <a:pt x="495" y="634"/>
                    <a:pt x="495" y="637"/>
                    <a:pt x="494" y="635"/>
                  </a:cubicBezTo>
                  <a:cubicBezTo>
                    <a:pt x="492" y="636"/>
                    <a:pt x="495" y="642"/>
                    <a:pt x="495" y="644"/>
                  </a:cubicBezTo>
                  <a:cubicBezTo>
                    <a:pt x="496" y="647"/>
                    <a:pt x="494" y="647"/>
                    <a:pt x="493" y="649"/>
                  </a:cubicBezTo>
                  <a:cubicBezTo>
                    <a:pt x="493" y="651"/>
                    <a:pt x="493" y="653"/>
                    <a:pt x="489" y="653"/>
                  </a:cubicBezTo>
                  <a:cubicBezTo>
                    <a:pt x="489" y="654"/>
                    <a:pt x="492" y="655"/>
                    <a:pt x="492" y="655"/>
                  </a:cubicBezTo>
                  <a:cubicBezTo>
                    <a:pt x="492" y="657"/>
                    <a:pt x="490" y="655"/>
                    <a:pt x="489" y="655"/>
                  </a:cubicBezTo>
                  <a:cubicBezTo>
                    <a:pt x="489" y="656"/>
                    <a:pt x="488" y="659"/>
                    <a:pt x="489" y="658"/>
                  </a:cubicBezTo>
                  <a:cubicBezTo>
                    <a:pt x="489" y="660"/>
                    <a:pt x="488" y="659"/>
                    <a:pt x="487" y="658"/>
                  </a:cubicBezTo>
                  <a:cubicBezTo>
                    <a:pt x="487" y="659"/>
                    <a:pt x="486" y="660"/>
                    <a:pt x="486" y="660"/>
                  </a:cubicBezTo>
                  <a:cubicBezTo>
                    <a:pt x="484" y="657"/>
                    <a:pt x="486" y="660"/>
                    <a:pt x="485" y="662"/>
                  </a:cubicBezTo>
                  <a:cubicBezTo>
                    <a:pt x="483" y="664"/>
                    <a:pt x="482" y="661"/>
                    <a:pt x="480" y="663"/>
                  </a:cubicBezTo>
                  <a:cubicBezTo>
                    <a:pt x="478" y="666"/>
                    <a:pt x="485" y="666"/>
                    <a:pt x="481" y="668"/>
                  </a:cubicBezTo>
                  <a:cubicBezTo>
                    <a:pt x="481" y="669"/>
                    <a:pt x="483" y="669"/>
                    <a:pt x="485" y="669"/>
                  </a:cubicBezTo>
                  <a:cubicBezTo>
                    <a:pt x="484" y="671"/>
                    <a:pt x="485" y="673"/>
                    <a:pt x="487" y="673"/>
                  </a:cubicBezTo>
                  <a:cubicBezTo>
                    <a:pt x="489" y="675"/>
                    <a:pt x="485" y="676"/>
                    <a:pt x="485" y="677"/>
                  </a:cubicBezTo>
                  <a:cubicBezTo>
                    <a:pt x="485" y="678"/>
                    <a:pt x="485" y="679"/>
                    <a:pt x="486" y="679"/>
                  </a:cubicBezTo>
                  <a:cubicBezTo>
                    <a:pt x="485" y="680"/>
                    <a:pt x="485" y="678"/>
                    <a:pt x="485" y="679"/>
                  </a:cubicBezTo>
                  <a:cubicBezTo>
                    <a:pt x="483" y="679"/>
                    <a:pt x="483" y="681"/>
                    <a:pt x="480" y="681"/>
                  </a:cubicBezTo>
                  <a:cubicBezTo>
                    <a:pt x="482" y="683"/>
                    <a:pt x="481" y="684"/>
                    <a:pt x="478" y="683"/>
                  </a:cubicBezTo>
                  <a:cubicBezTo>
                    <a:pt x="479" y="687"/>
                    <a:pt x="476" y="686"/>
                    <a:pt x="476" y="689"/>
                  </a:cubicBezTo>
                  <a:cubicBezTo>
                    <a:pt x="472" y="690"/>
                    <a:pt x="477" y="694"/>
                    <a:pt x="473" y="691"/>
                  </a:cubicBezTo>
                  <a:cubicBezTo>
                    <a:pt x="474" y="694"/>
                    <a:pt x="472" y="697"/>
                    <a:pt x="473" y="700"/>
                  </a:cubicBezTo>
                  <a:cubicBezTo>
                    <a:pt x="473" y="700"/>
                    <a:pt x="474" y="701"/>
                    <a:pt x="474" y="701"/>
                  </a:cubicBezTo>
                  <a:cubicBezTo>
                    <a:pt x="474" y="703"/>
                    <a:pt x="472" y="703"/>
                    <a:pt x="474" y="706"/>
                  </a:cubicBezTo>
                  <a:cubicBezTo>
                    <a:pt x="476" y="707"/>
                    <a:pt x="474" y="708"/>
                    <a:pt x="475" y="711"/>
                  </a:cubicBezTo>
                  <a:cubicBezTo>
                    <a:pt x="476" y="714"/>
                    <a:pt x="479" y="715"/>
                    <a:pt x="480" y="717"/>
                  </a:cubicBezTo>
                  <a:cubicBezTo>
                    <a:pt x="483" y="720"/>
                    <a:pt x="485" y="716"/>
                    <a:pt x="487" y="719"/>
                  </a:cubicBezTo>
                  <a:cubicBezTo>
                    <a:pt x="488" y="723"/>
                    <a:pt x="484" y="720"/>
                    <a:pt x="481" y="721"/>
                  </a:cubicBezTo>
                  <a:cubicBezTo>
                    <a:pt x="476" y="722"/>
                    <a:pt x="471" y="724"/>
                    <a:pt x="467" y="723"/>
                  </a:cubicBezTo>
                  <a:cubicBezTo>
                    <a:pt x="467" y="723"/>
                    <a:pt x="467" y="721"/>
                    <a:pt x="467" y="721"/>
                  </a:cubicBezTo>
                  <a:cubicBezTo>
                    <a:pt x="462" y="722"/>
                    <a:pt x="460" y="719"/>
                    <a:pt x="456" y="719"/>
                  </a:cubicBezTo>
                  <a:cubicBezTo>
                    <a:pt x="456" y="717"/>
                    <a:pt x="456" y="716"/>
                    <a:pt x="456" y="715"/>
                  </a:cubicBezTo>
                  <a:cubicBezTo>
                    <a:pt x="456" y="712"/>
                    <a:pt x="452" y="714"/>
                    <a:pt x="452" y="711"/>
                  </a:cubicBezTo>
                  <a:cubicBezTo>
                    <a:pt x="452" y="711"/>
                    <a:pt x="451" y="710"/>
                    <a:pt x="451" y="709"/>
                  </a:cubicBezTo>
                  <a:cubicBezTo>
                    <a:pt x="451" y="708"/>
                    <a:pt x="449" y="708"/>
                    <a:pt x="449" y="708"/>
                  </a:cubicBezTo>
                  <a:cubicBezTo>
                    <a:pt x="449" y="707"/>
                    <a:pt x="452" y="705"/>
                    <a:pt x="449" y="704"/>
                  </a:cubicBezTo>
                  <a:cubicBezTo>
                    <a:pt x="448" y="704"/>
                    <a:pt x="449" y="703"/>
                    <a:pt x="449" y="702"/>
                  </a:cubicBezTo>
                  <a:cubicBezTo>
                    <a:pt x="449" y="701"/>
                    <a:pt x="447" y="701"/>
                    <a:pt x="447" y="700"/>
                  </a:cubicBezTo>
                  <a:cubicBezTo>
                    <a:pt x="447" y="699"/>
                    <a:pt x="448" y="698"/>
                    <a:pt x="448" y="697"/>
                  </a:cubicBezTo>
                  <a:cubicBezTo>
                    <a:pt x="448" y="697"/>
                    <a:pt x="447" y="697"/>
                    <a:pt x="447" y="696"/>
                  </a:cubicBezTo>
                  <a:cubicBezTo>
                    <a:pt x="447" y="695"/>
                    <a:pt x="446" y="693"/>
                    <a:pt x="445" y="693"/>
                  </a:cubicBezTo>
                  <a:cubicBezTo>
                    <a:pt x="444" y="691"/>
                    <a:pt x="446" y="690"/>
                    <a:pt x="446" y="689"/>
                  </a:cubicBezTo>
                  <a:cubicBezTo>
                    <a:pt x="446" y="689"/>
                    <a:pt x="444" y="688"/>
                    <a:pt x="443" y="688"/>
                  </a:cubicBezTo>
                  <a:cubicBezTo>
                    <a:pt x="444" y="687"/>
                    <a:pt x="448" y="686"/>
                    <a:pt x="445" y="684"/>
                  </a:cubicBezTo>
                  <a:cubicBezTo>
                    <a:pt x="445" y="683"/>
                    <a:pt x="446" y="683"/>
                    <a:pt x="447" y="683"/>
                  </a:cubicBezTo>
                  <a:cubicBezTo>
                    <a:pt x="447" y="680"/>
                    <a:pt x="447" y="678"/>
                    <a:pt x="447" y="675"/>
                  </a:cubicBezTo>
                  <a:cubicBezTo>
                    <a:pt x="446" y="674"/>
                    <a:pt x="445" y="673"/>
                    <a:pt x="443" y="673"/>
                  </a:cubicBezTo>
                  <a:cubicBezTo>
                    <a:pt x="445" y="669"/>
                    <a:pt x="448" y="666"/>
                    <a:pt x="446" y="662"/>
                  </a:cubicBezTo>
                  <a:cubicBezTo>
                    <a:pt x="449" y="663"/>
                    <a:pt x="449" y="660"/>
                    <a:pt x="452" y="661"/>
                  </a:cubicBezTo>
                  <a:cubicBezTo>
                    <a:pt x="452" y="657"/>
                    <a:pt x="452" y="654"/>
                    <a:pt x="452" y="650"/>
                  </a:cubicBezTo>
                  <a:cubicBezTo>
                    <a:pt x="457" y="650"/>
                    <a:pt x="455" y="643"/>
                    <a:pt x="458" y="640"/>
                  </a:cubicBezTo>
                  <a:cubicBezTo>
                    <a:pt x="457" y="640"/>
                    <a:pt x="456" y="641"/>
                    <a:pt x="455" y="640"/>
                  </a:cubicBezTo>
                  <a:cubicBezTo>
                    <a:pt x="453" y="641"/>
                    <a:pt x="452" y="643"/>
                    <a:pt x="452" y="647"/>
                  </a:cubicBezTo>
                  <a:cubicBezTo>
                    <a:pt x="450" y="646"/>
                    <a:pt x="448" y="645"/>
                    <a:pt x="448" y="642"/>
                  </a:cubicBezTo>
                  <a:cubicBezTo>
                    <a:pt x="446" y="640"/>
                    <a:pt x="452" y="638"/>
                    <a:pt x="451" y="637"/>
                  </a:cubicBezTo>
                  <a:cubicBezTo>
                    <a:pt x="448" y="635"/>
                    <a:pt x="451" y="638"/>
                    <a:pt x="453" y="636"/>
                  </a:cubicBezTo>
                  <a:cubicBezTo>
                    <a:pt x="454" y="630"/>
                    <a:pt x="451" y="625"/>
                    <a:pt x="452" y="620"/>
                  </a:cubicBezTo>
                  <a:cubicBezTo>
                    <a:pt x="452" y="620"/>
                    <a:pt x="454" y="620"/>
                    <a:pt x="454" y="620"/>
                  </a:cubicBezTo>
                  <a:cubicBezTo>
                    <a:pt x="453" y="614"/>
                    <a:pt x="454" y="613"/>
                    <a:pt x="454" y="607"/>
                  </a:cubicBezTo>
                  <a:cubicBezTo>
                    <a:pt x="457" y="603"/>
                    <a:pt x="461" y="600"/>
                    <a:pt x="459" y="595"/>
                  </a:cubicBezTo>
                  <a:cubicBezTo>
                    <a:pt x="463" y="600"/>
                    <a:pt x="459" y="586"/>
                    <a:pt x="464" y="591"/>
                  </a:cubicBezTo>
                  <a:cubicBezTo>
                    <a:pt x="463" y="589"/>
                    <a:pt x="463" y="586"/>
                    <a:pt x="462" y="583"/>
                  </a:cubicBezTo>
                  <a:cubicBezTo>
                    <a:pt x="462" y="582"/>
                    <a:pt x="460" y="580"/>
                    <a:pt x="460" y="578"/>
                  </a:cubicBezTo>
                  <a:cubicBezTo>
                    <a:pt x="460" y="577"/>
                    <a:pt x="461" y="576"/>
                    <a:pt x="461" y="575"/>
                  </a:cubicBezTo>
                  <a:cubicBezTo>
                    <a:pt x="462" y="572"/>
                    <a:pt x="460" y="569"/>
                    <a:pt x="464" y="571"/>
                  </a:cubicBezTo>
                  <a:cubicBezTo>
                    <a:pt x="463" y="568"/>
                    <a:pt x="464" y="565"/>
                    <a:pt x="465" y="562"/>
                  </a:cubicBezTo>
                  <a:cubicBezTo>
                    <a:pt x="466" y="560"/>
                    <a:pt x="465" y="561"/>
                    <a:pt x="465" y="558"/>
                  </a:cubicBezTo>
                  <a:cubicBezTo>
                    <a:pt x="465" y="557"/>
                    <a:pt x="467" y="554"/>
                    <a:pt x="466" y="553"/>
                  </a:cubicBezTo>
                  <a:cubicBezTo>
                    <a:pt x="465" y="552"/>
                    <a:pt x="466" y="551"/>
                    <a:pt x="466" y="549"/>
                  </a:cubicBezTo>
                  <a:cubicBezTo>
                    <a:pt x="466" y="547"/>
                    <a:pt x="466" y="546"/>
                    <a:pt x="466" y="544"/>
                  </a:cubicBezTo>
                  <a:cubicBezTo>
                    <a:pt x="466" y="542"/>
                    <a:pt x="467" y="542"/>
                    <a:pt x="467" y="541"/>
                  </a:cubicBezTo>
                  <a:cubicBezTo>
                    <a:pt x="467" y="536"/>
                    <a:pt x="467" y="532"/>
                    <a:pt x="467" y="528"/>
                  </a:cubicBezTo>
                  <a:cubicBezTo>
                    <a:pt x="467" y="526"/>
                    <a:pt x="468" y="525"/>
                    <a:pt x="468" y="524"/>
                  </a:cubicBezTo>
                  <a:cubicBezTo>
                    <a:pt x="468" y="521"/>
                    <a:pt x="464" y="517"/>
                    <a:pt x="465" y="514"/>
                  </a:cubicBezTo>
                  <a:cubicBezTo>
                    <a:pt x="464" y="512"/>
                    <a:pt x="463" y="514"/>
                    <a:pt x="461" y="514"/>
                  </a:cubicBezTo>
                  <a:cubicBezTo>
                    <a:pt x="460" y="511"/>
                    <a:pt x="456" y="508"/>
                    <a:pt x="453" y="508"/>
                  </a:cubicBezTo>
                  <a:cubicBezTo>
                    <a:pt x="452" y="508"/>
                    <a:pt x="451" y="505"/>
                    <a:pt x="451" y="505"/>
                  </a:cubicBezTo>
                  <a:cubicBezTo>
                    <a:pt x="449" y="507"/>
                    <a:pt x="451" y="505"/>
                    <a:pt x="449" y="504"/>
                  </a:cubicBezTo>
                  <a:cubicBezTo>
                    <a:pt x="448" y="503"/>
                    <a:pt x="444" y="505"/>
                    <a:pt x="447" y="502"/>
                  </a:cubicBezTo>
                  <a:cubicBezTo>
                    <a:pt x="447" y="500"/>
                    <a:pt x="444" y="502"/>
                    <a:pt x="442" y="501"/>
                  </a:cubicBezTo>
                  <a:cubicBezTo>
                    <a:pt x="442" y="500"/>
                    <a:pt x="443" y="499"/>
                    <a:pt x="442" y="498"/>
                  </a:cubicBezTo>
                  <a:cubicBezTo>
                    <a:pt x="442" y="498"/>
                    <a:pt x="440" y="498"/>
                    <a:pt x="440" y="497"/>
                  </a:cubicBezTo>
                  <a:cubicBezTo>
                    <a:pt x="439" y="496"/>
                    <a:pt x="437" y="493"/>
                    <a:pt x="436" y="489"/>
                  </a:cubicBezTo>
                  <a:cubicBezTo>
                    <a:pt x="437" y="488"/>
                    <a:pt x="435" y="488"/>
                    <a:pt x="434" y="488"/>
                  </a:cubicBezTo>
                  <a:cubicBezTo>
                    <a:pt x="433" y="487"/>
                    <a:pt x="434" y="482"/>
                    <a:pt x="432" y="482"/>
                  </a:cubicBezTo>
                  <a:cubicBezTo>
                    <a:pt x="430" y="482"/>
                    <a:pt x="429" y="475"/>
                    <a:pt x="427" y="472"/>
                  </a:cubicBezTo>
                  <a:cubicBezTo>
                    <a:pt x="426" y="471"/>
                    <a:pt x="424" y="468"/>
                    <a:pt x="422" y="465"/>
                  </a:cubicBezTo>
                  <a:cubicBezTo>
                    <a:pt x="422" y="464"/>
                    <a:pt x="420" y="464"/>
                    <a:pt x="420" y="463"/>
                  </a:cubicBezTo>
                  <a:cubicBezTo>
                    <a:pt x="420" y="462"/>
                    <a:pt x="420" y="461"/>
                    <a:pt x="420" y="461"/>
                  </a:cubicBezTo>
                  <a:cubicBezTo>
                    <a:pt x="419" y="460"/>
                    <a:pt x="418" y="460"/>
                    <a:pt x="418" y="460"/>
                  </a:cubicBezTo>
                  <a:cubicBezTo>
                    <a:pt x="418" y="459"/>
                    <a:pt x="416" y="451"/>
                    <a:pt x="415" y="457"/>
                  </a:cubicBezTo>
                  <a:cubicBezTo>
                    <a:pt x="413" y="456"/>
                    <a:pt x="415" y="450"/>
                    <a:pt x="414" y="447"/>
                  </a:cubicBezTo>
                  <a:cubicBezTo>
                    <a:pt x="417" y="447"/>
                    <a:pt x="417" y="443"/>
                    <a:pt x="419" y="442"/>
                  </a:cubicBezTo>
                  <a:cubicBezTo>
                    <a:pt x="420" y="439"/>
                    <a:pt x="416" y="440"/>
                    <a:pt x="415" y="438"/>
                  </a:cubicBezTo>
                  <a:cubicBezTo>
                    <a:pt x="415" y="435"/>
                    <a:pt x="417" y="433"/>
                    <a:pt x="416" y="429"/>
                  </a:cubicBezTo>
                  <a:cubicBezTo>
                    <a:pt x="417" y="428"/>
                    <a:pt x="418" y="428"/>
                    <a:pt x="420" y="428"/>
                  </a:cubicBezTo>
                  <a:cubicBezTo>
                    <a:pt x="420" y="427"/>
                    <a:pt x="419" y="425"/>
                    <a:pt x="420" y="424"/>
                  </a:cubicBezTo>
                  <a:cubicBezTo>
                    <a:pt x="420" y="424"/>
                    <a:pt x="422" y="425"/>
                    <a:pt x="422" y="424"/>
                  </a:cubicBezTo>
                  <a:cubicBezTo>
                    <a:pt x="422" y="424"/>
                    <a:pt x="422" y="423"/>
                    <a:pt x="422" y="423"/>
                  </a:cubicBezTo>
                  <a:cubicBezTo>
                    <a:pt x="422" y="423"/>
                    <a:pt x="425" y="421"/>
                    <a:pt x="425" y="421"/>
                  </a:cubicBezTo>
                  <a:cubicBezTo>
                    <a:pt x="425" y="421"/>
                    <a:pt x="424" y="421"/>
                    <a:pt x="423" y="421"/>
                  </a:cubicBezTo>
                  <a:cubicBezTo>
                    <a:pt x="424" y="421"/>
                    <a:pt x="424" y="419"/>
                    <a:pt x="425" y="419"/>
                  </a:cubicBezTo>
                  <a:cubicBezTo>
                    <a:pt x="427" y="423"/>
                    <a:pt x="425" y="417"/>
                    <a:pt x="428" y="417"/>
                  </a:cubicBezTo>
                  <a:cubicBezTo>
                    <a:pt x="430" y="417"/>
                    <a:pt x="429" y="415"/>
                    <a:pt x="431" y="412"/>
                  </a:cubicBezTo>
                  <a:cubicBezTo>
                    <a:pt x="430" y="413"/>
                    <a:pt x="436" y="408"/>
                    <a:pt x="433" y="405"/>
                  </a:cubicBezTo>
                  <a:cubicBezTo>
                    <a:pt x="432" y="404"/>
                    <a:pt x="433" y="405"/>
                    <a:pt x="433" y="403"/>
                  </a:cubicBezTo>
                  <a:cubicBezTo>
                    <a:pt x="433" y="400"/>
                    <a:pt x="430" y="392"/>
                    <a:pt x="432" y="389"/>
                  </a:cubicBezTo>
                  <a:cubicBezTo>
                    <a:pt x="426" y="390"/>
                    <a:pt x="426" y="385"/>
                    <a:pt x="420" y="387"/>
                  </a:cubicBezTo>
                  <a:cubicBezTo>
                    <a:pt x="418" y="388"/>
                    <a:pt x="420" y="388"/>
                    <a:pt x="419" y="391"/>
                  </a:cubicBezTo>
                  <a:cubicBezTo>
                    <a:pt x="413" y="391"/>
                    <a:pt x="410" y="388"/>
                    <a:pt x="405" y="388"/>
                  </a:cubicBezTo>
                  <a:cubicBezTo>
                    <a:pt x="405" y="385"/>
                    <a:pt x="401" y="386"/>
                    <a:pt x="402" y="383"/>
                  </a:cubicBezTo>
                  <a:cubicBezTo>
                    <a:pt x="401" y="382"/>
                    <a:pt x="399" y="383"/>
                    <a:pt x="398" y="382"/>
                  </a:cubicBezTo>
                  <a:cubicBezTo>
                    <a:pt x="397" y="382"/>
                    <a:pt x="398" y="380"/>
                    <a:pt x="398" y="379"/>
                  </a:cubicBezTo>
                  <a:cubicBezTo>
                    <a:pt x="397" y="379"/>
                    <a:pt x="396" y="380"/>
                    <a:pt x="395" y="379"/>
                  </a:cubicBezTo>
                  <a:cubicBezTo>
                    <a:pt x="394" y="378"/>
                    <a:pt x="395" y="376"/>
                    <a:pt x="393" y="376"/>
                  </a:cubicBezTo>
                  <a:cubicBezTo>
                    <a:pt x="393" y="373"/>
                    <a:pt x="395" y="374"/>
                    <a:pt x="393" y="371"/>
                  </a:cubicBezTo>
                  <a:cubicBezTo>
                    <a:pt x="393" y="370"/>
                    <a:pt x="392" y="371"/>
                    <a:pt x="392" y="371"/>
                  </a:cubicBezTo>
                  <a:cubicBezTo>
                    <a:pt x="390" y="370"/>
                    <a:pt x="389" y="367"/>
                    <a:pt x="386" y="368"/>
                  </a:cubicBezTo>
                  <a:cubicBezTo>
                    <a:pt x="387" y="364"/>
                    <a:pt x="382" y="367"/>
                    <a:pt x="383" y="363"/>
                  </a:cubicBezTo>
                  <a:cubicBezTo>
                    <a:pt x="382" y="363"/>
                    <a:pt x="376" y="362"/>
                    <a:pt x="378" y="363"/>
                  </a:cubicBezTo>
                  <a:cubicBezTo>
                    <a:pt x="376" y="363"/>
                    <a:pt x="377" y="361"/>
                    <a:pt x="376" y="361"/>
                  </a:cubicBezTo>
                  <a:cubicBezTo>
                    <a:pt x="376" y="360"/>
                    <a:pt x="375" y="361"/>
                    <a:pt x="374" y="361"/>
                  </a:cubicBezTo>
                  <a:cubicBezTo>
                    <a:pt x="373" y="360"/>
                    <a:pt x="371" y="359"/>
                    <a:pt x="367" y="359"/>
                  </a:cubicBezTo>
                  <a:cubicBezTo>
                    <a:pt x="368" y="355"/>
                    <a:pt x="364" y="358"/>
                    <a:pt x="362" y="356"/>
                  </a:cubicBezTo>
                  <a:cubicBezTo>
                    <a:pt x="362" y="356"/>
                    <a:pt x="363" y="354"/>
                    <a:pt x="362" y="354"/>
                  </a:cubicBezTo>
                  <a:cubicBezTo>
                    <a:pt x="362" y="353"/>
                    <a:pt x="360" y="354"/>
                    <a:pt x="360" y="354"/>
                  </a:cubicBezTo>
                  <a:cubicBezTo>
                    <a:pt x="360" y="353"/>
                    <a:pt x="360" y="352"/>
                    <a:pt x="360" y="351"/>
                  </a:cubicBezTo>
                  <a:cubicBezTo>
                    <a:pt x="360" y="351"/>
                    <a:pt x="358" y="352"/>
                    <a:pt x="358" y="351"/>
                  </a:cubicBezTo>
                  <a:cubicBezTo>
                    <a:pt x="357" y="351"/>
                    <a:pt x="358" y="349"/>
                    <a:pt x="358" y="349"/>
                  </a:cubicBezTo>
                  <a:cubicBezTo>
                    <a:pt x="356" y="348"/>
                    <a:pt x="357" y="350"/>
                    <a:pt x="356" y="350"/>
                  </a:cubicBezTo>
                  <a:cubicBezTo>
                    <a:pt x="356" y="350"/>
                    <a:pt x="353" y="348"/>
                    <a:pt x="353" y="348"/>
                  </a:cubicBezTo>
                  <a:cubicBezTo>
                    <a:pt x="351" y="350"/>
                    <a:pt x="351" y="347"/>
                    <a:pt x="349" y="348"/>
                  </a:cubicBezTo>
                  <a:cubicBezTo>
                    <a:pt x="348" y="348"/>
                    <a:pt x="345" y="350"/>
                    <a:pt x="343" y="350"/>
                  </a:cubicBezTo>
                  <a:cubicBezTo>
                    <a:pt x="341" y="350"/>
                    <a:pt x="340" y="349"/>
                    <a:pt x="339" y="349"/>
                  </a:cubicBezTo>
                  <a:cubicBezTo>
                    <a:pt x="336" y="349"/>
                    <a:pt x="337" y="351"/>
                    <a:pt x="334" y="349"/>
                  </a:cubicBezTo>
                  <a:cubicBezTo>
                    <a:pt x="332" y="348"/>
                    <a:pt x="331" y="349"/>
                    <a:pt x="328" y="348"/>
                  </a:cubicBezTo>
                  <a:cubicBezTo>
                    <a:pt x="327" y="347"/>
                    <a:pt x="327" y="346"/>
                    <a:pt x="327" y="345"/>
                  </a:cubicBezTo>
                  <a:cubicBezTo>
                    <a:pt x="326" y="345"/>
                    <a:pt x="325" y="345"/>
                    <a:pt x="325" y="345"/>
                  </a:cubicBezTo>
                  <a:cubicBezTo>
                    <a:pt x="323" y="345"/>
                    <a:pt x="318" y="344"/>
                    <a:pt x="321" y="342"/>
                  </a:cubicBezTo>
                  <a:cubicBezTo>
                    <a:pt x="318" y="342"/>
                    <a:pt x="317" y="339"/>
                    <a:pt x="314" y="339"/>
                  </a:cubicBezTo>
                  <a:cubicBezTo>
                    <a:pt x="313" y="338"/>
                    <a:pt x="313" y="338"/>
                    <a:pt x="313" y="336"/>
                  </a:cubicBezTo>
                  <a:cubicBezTo>
                    <a:pt x="308" y="335"/>
                    <a:pt x="306" y="331"/>
                    <a:pt x="301" y="331"/>
                  </a:cubicBezTo>
                  <a:cubicBezTo>
                    <a:pt x="300" y="327"/>
                    <a:pt x="298" y="325"/>
                    <a:pt x="299" y="319"/>
                  </a:cubicBezTo>
                  <a:cubicBezTo>
                    <a:pt x="299" y="315"/>
                    <a:pt x="292" y="317"/>
                    <a:pt x="295" y="312"/>
                  </a:cubicBezTo>
                  <a:cubicBezTo>
                    <a:pt x="294" y="312"/>
                    <a:pt x="293" y="313"/>
                    <a:pt x="293" y="314"/>
                  </a:cubicBezTo>
                  <a:cubicBezTo>
                    <a:pt x="291" y="314"/>
                    <a:pt x="292" y="312"/>
                    <a:pt x="292" y="311"/>
                  </a:cubicBezTo>
                  <a:cubicBezTo>
                    <a:pt x="291" y="310"/>
                    <a:pt x="288" y="310"/>
                    <a:pt x="288" y="308"/>
                  </a:cubicBezTo>
                  <a:cubicBezTo>
                    <a:pt x="288" y="306"/>
                    <a:pt x="286" y="307"/>
                    <a:pt x="285" y="306"/>
                  </a:cubicBezTo>
                  <a:cubicBezTo>
                    <a:pt x="284" y="306"/>
                    <a:pt x="286" y="305"/>
                    <a:pt x="286" y="304"/>
                  </a:cubicBezTo>
                  <a:cubicBezTo>
                    <a:pt x="286" y="304"/>
                    <a:pt x="285" y="302"/>
                    <a:pt x="285" y="302"/>
                  </a:cubicBezTo>
                  <a:cubicBezTo>
                    <a:pt x="284" y="302"/>
                    <a:pt x="283" y="302"/>
                    <a:pt x="282" y="302"/>
                  </a:cubicBezTo>
                  <a:cubicBezTo>
                    <a:pt x="281" y="301"/>
                    <a:pt x="282" y="299"/>
                    <a:pt x="281" y="298"/>
                  </a:cubicBezTo>
                  <a:cubicBezTo>
                    <a:pt x="278" y="296"/>
                    <a:pt x="275" y="295"/>
                    <a:pt x="274" y="290"/>
                  </a:cubicBezTo>
                  <a:cubicBezTo>
                    <a:pt x="272" y="288"/>
                    <a:pt x="272" y="291"/>
                    <a:pt x="269" y="289"/>
                  </a:cubicBezTo>
                  <a:cubicBezTo>
                    <a:pt x="270" y="286"/>
                    <a:pt x="267" y="286"/>
                    <a:pt x="267" y="285"/>
                  </a:cubicBezTo>
                  <a:cubicBezTo>
                    <a:pt x="266" y="283"/>
                    <a:pt x="267" y="279"/>
                    <a:pt x="263" y="279"/>
                  </a:cubicBezTo>
                  <a:cubicBezTo>
                    <a:pt x="264" y="274"/>
                    <a:pt x="261" y="271"/>
                    <a:pt x="257" y="270"/>
                  </a:cubicBezTo>
                  <a:cubicBezTo>
                    <a:pt x="256" y="271"/>
                    <a:pt x="256" y="272"/>
                    <a:pt x="255" y="274"/>
                  </a:cubicBezTo>
                  <a:cubicBezTo>
                    <a:pt x="254" y="276"/>
                    <a:pt x="258" y="277"/>
                    <a:pt x="259" y="278"/>
                  </a:cubicBezTo>
                  <a:cubicBezTo>
                    <a:pt x="259" y="279"/>
                    <a:pt x="258" y="280"/>
                    <a:pt x="259" y="281"/>
                  </a:cubicBezTo>
                  <a:cubicBezTo>
                    <a:pt x="259" y="281"/>
                    <a:pt x="260" y="280"/>
                    <a:pt x="260" y="281"/>
                  </a:cubicBezTo>
                  <a:cubicBezTo>
                    <a:pt x="261" y="282"/>
                    <a:pt x="259" y="285"/>
                    <a:pt x="261" y="285"/>
                  </a:cubicBezTo>
                  <a:cubicBezTo>
                    <a:pt x="263" y="285"/>
                    <a:pt x="262" y="288"/>
                    <a:pt x="263" y="291"/>
                  </a:cubicBezTo>
                  <a:cubicBezTo>
                    <a:pt x="264" y="292"/>
                    <a:pt x="264" y="291"/>
                    <a:pt x="265" y="292"/>
                  </a:cubicBezTo>
                  <a:cubicBezTo>
                    <a:pt x="265" y="295"/>
                    <a:pt x="268" y="294"/>
                    <a:pt x="267" y="298"/>
                  </a:cubicBezTo>
                  <a:cubicBezTo>
                    <a:pt x="267" y="300"/>
                    <a:pt x="269" y="299"/>
                    <a:pt x="270" y="299"/>
                  </a:cubicBezTo>
                  <a:cubicBezTo>
                    <a:pt x="270" y="301"/>
                    <a:pt x="272" y="301"/>
                    <a:pt x="272" y="302"/>
                  </a:cubicBezTo>
                  <a:cubicBezTo>
                    <a:pt x="272" y="303"/>
                    <a:pt x="270" y="304"/>
                    <a:pt x="270" y="304"/>
                  </a:cubicBezTo>
                  <a:cubicBezTo>
                    <a:pt x="271" y="306"/>
                    <a:pt x="274" y="305"/>
                    <a:pt x="273" y="309"/>
                  </a:cubicBezTo>
                  <a:cubicBezTo>
                    <a:pt x="271" y="307"/>
                    <a:pt x="271" y="305"/>
                    <a:pt x="267" y="306"/>
                  </a:cubicBezTo>
                  <a:cubicBezTo>
                    <a:pt x="269" y="302"/>
                    <a:pt x="264" y="303"/>
                    <a:pt x="265" y="299"/>
                  </a:cubicBezTo>
                  <a:cubicBezTo>
                    <a:pt x="264" y="297"/>
                    <a:pt x="262" y="297"/>
                    <a:pt x="261" y="296"/>
                  </a:cubicBezTo>
                  <a:cubicBezTo>
                    <a:pt x="260" y="295"/>
                    <a:pt x="259" y="294"/>
                    <a:pt x="259" y="292"/>
                  </a:cubicBezTo>
                  <a:cubicBezTo>
                    <a:pt x="256" y="292"/>
                    <a:pt x="255" y="292"/>
                    <a:pt x="254" y="290"/>
                  </a:cubicBezTo>
                  <a:cubicBezTo>
                    <a:pt x="254" y="287"/>
                    <a:pt x="255" y="289"/>
                    <a:pt x="256" y="289"/>
                  </a:cubicBezTo>
                  <a:cubicBezTo>
                    <a:pt x="258" y="284"/>
                    <a:pt x="252" y="285"/>
                    <a:pt x="253" y="281"/>
                  </a:cubicBezTo>
                  <a:cubicBezTo>
                    <a:pt x="251" y="280"/>
                    <a:pt x="250" y="278"/>
                    <a:pt x="247" y="278"/>
                  </a:cubicBezTo>
                  <a:cubicBezTo>
                    <a:pt x="247" y="275"/>
                    <a:pt x="249" y="275"/>
                    <a:pt x="247" y="272"/>
                  </a:cubicBezTo>
                  <a:cubicBezTo>
                    <a:pt x="247" y="272"/>
                    <a:pt x="246" y="271"/>
                    <a:pt x="246" y="271"/>
                  </a:cubicBezTo>
                  <a:cubicBezTo>
                    <a:pt x="244" y="269"/>
                    <a:pt x="245" y="264"/>
                    <a:pt x="240" y="265"/>
                  </a:cubicBezTo>
                  <a:cubicBezTo>
                    <a:pt x="241" y="264"/>
                    <a:pt x="241" y="263"/>
                    <a:pt x="240" y="262"/>
                  </a:cubicBezTo>
                  <a:cubicBezTo>
                    <a:pt x="240" y="262"/>
                    <a:pt x="239" y="259"/>
                    <a:pt x="239" y="259"/>
                  </a:cubicBezTo>
                  <a:cubicBezTo>
                    <a:pt x="238" y="259"/>
                    <a:pt x="236" y="260"/>
                    <a:pt x="235" y="259"/>
                  </a:cubicBezTo>
                  <a:cubicBezTo>
                    <a:pt x="234" y="259"/>
                    <a:pt x="237" y="258"/>
                    <a:pt x="237" y="258"/>
                  </a:cubicBezTo>
                  <a:cubicBezTo>
                    <a:pt x="237" y="256"/>
                    <a:pt x="230" y="255"/>
                    <a:pt x="227" y="253"/>
                  </a:cubicBezTo>
                  <a:cubicBezTo>
                    <a:pt x="226" y="253"/>
                    <a:pt x="226" y="252"/>
                    <a:pt x="226" y="251"/>
                  </a:cubicBezTo>
                  <a:cubicBezTo>
                    <a:pt x="225" y="250"/>
                    <a:pt x="224" y="249"/>
                    <a:pt x="223" y="248"/>
                  </a:cubicBezTo>
                  <a:cubicBezTo>
                    <a:pt x="222" y="247"/>
                    <a:pt x="222" y="243"/>
                    <a:pt x="221" y="241"/>
                  </a:cubicBezTo>
                  <a:cubicBezTo>
                    <a:pt x="221" y="240"/>
                    <a:pt x="219" y="240"/>
                    <a:pt x="219" y="239"/>
                  </a:cubicBezTo>
                  <a:cubicBezTo>
                    <a:pt x="218" y="238"/>
                    <a:pt x="219" y="235"/>
                    <a:pt x="216" y="236"/>
                  </a:cubicBezTo>
                  <a:cubicBezTo>
                    <a:pt x="217" y="231"/>
                    <a:pt x="214" y="228"/>
                    <a:pt x="212" y="225"/>
                  </a:cubicBezTo>
                  <a:cubicBezTo>
                    <a:pt x="210" y="224"/>
                    <a:pt x="211" y="221"/>
                    <a:pt x="208" y="222"/>
                  </a:cubicBezTo>
                  <a:cubicBezTo>
                    <a:pt x="210" y="208"/>
                    <a:pt x="208" y="200"/>
                    <a:pt x="208" y="183"/>
                  </a:cubicBezTo>
                  <a:cubicBezTo>
                    <a:pt x="208" y="182"/>
                    <a:pt x="207" y="182"/>
                    <a:pt x="207" y="180"/>
                  </a:cubicBezTo>
                  <a:cubicBezTo>
                    <a:pt x="206" y="180"/>
                    <a:pt x="205" y="179"/>
                    <a:pt x="204" y="178"/>
                  </a:cubicBezTo>
                  <a:cubicBezTo>
                    <a:pt x="204" y="178"/>
                    <a:pt x="204" y="177"/>
                    <a:pt x="202" y="177"/>
                  </a:cubicBezTo>
                  <a:cubicBezTo>
                    <a:pt x="201" y="171"/>
                    <a:pt x="197" y="168"/>
                    <a:pt x="193" y="164"/>
                  </a:cubicBezTo>
                  <a:cubicBezTo>
                    <a:pt x="192" y="163"/>
                    <a:pt x="191" y="163"/>
                    <a:pt x="192" y="162"/>
                  </a:cubicBezTo>
                  <a:cubicBezTo>
                    <a:pt x="192" y="162"/>
                    <a:pt x="195" y="163"/>
                    <a:pt x="195" y="162"/>
                  </a:cubicBezTo>
                  <a:cubicBezTo>
                    <a:pt x="197" y="162"/>
                    <a:pt x="197" y="165"/>
                    <a:pt x="200" y="164"/>
                  </a:cubicBezTo>
                  <a:cubicBezTo>
                    <a:pt x="201" y="165"/>
                    <a:pt x="201" y="167"/>
                    <a:pt x="201" y="169"/>
                  </a:cubicBezTo>
                  <a:cubicBezTo>
                    <a:pt x="207" y="168"/>
                    <a:pt x="208" y="172"/>
                    <a:pt x="212" y="173"/>
                  </a:cubicBezTo>
                  <a:cubicBezTo>
                    <a:pt x="211" y="178"/>
                    <a:pt x="213" y="179"/>
                    <a:pt x="215" y="180"/>
                  </a:cubicBezTo>
                  <a:cubicBezTo>
                    <a:pt x="216" y="180"/>
                    <a:pt x="217" y="178"/>
                    <a:pt x="216" y="177"/>
                  </a:cubicBezTo>
                  <a:cubicBezTo>
                    <a:pt x="216" y="176"/>
                    <a:pt x="214" y="175"/>
                    <a:pt x="214" y="175"/>
                  </a:cubicBezTo>
                  <a:cubicBezTo>
                    <a:pt x="213" y="173"/>
                    <a:pt x="213" y="171"/>
                    <a:pt x="213" y="170"/>
                  </a:cubicBezTo>
                  <a:cubicBezTo>
                    <a:pt x="213" y="169"/>
                    <a:pt x="212" y="169"/>
                    <a:pt x="212" y="169"/>
                  </a:cubicBezTo>
                  <a:cubicBezTo>
                    <a:pt x="211" y="168"/>
                    <a:pt x="212" y="167"/>
                    <a:pt x="213" y="168"/>
                  </a:cubicBezTo>
                  <a:cubicBezTo>
                    <a:pt x="211" y="165"/>
                    <a:pt x="209" y="165"/>
                    <a:pt x="209" y="163"/>
                  </a:cubicBezTo>
                  <a:cubicBezTo>
                    <a:pt x="204" y="163"/>
                    <a:pt x="203" y="159"/>
                    <a:pt x="197" y="159"/>
                  </a:cubicBezTo>
                  <a:cubicBezTo>
                    <a:pt x="199" y="155"/>
                    <a:pt x="194" y="158"/>
                    <a:pt x="195" y="155"/>
                  </a:cubicBezTo>
                  <a:cubicBezTo>
                    <a:pt x="194" y="153"/>
                    <a:pt x="192" y="155"/>
                    <a:pt x="190" y="152"/>
                  </a:cubicBezTo>
                  <a:cubicBezTo>
                    <a:pt x="190" y="151"/>
                    <a:pt x="192" y="151"/>
                    <a:pt x="193" y="151"/>
                  </a:cubicBezTo>
                  <a:cubicBezTo>
                    <a:pt x="194" y="148"/>
                    <a:pt x="189" y="150"/>
                    <a:pt x="189" y="150"/>
                  </a:cubicBezTo>
                  <a:cubicBezTo>
                    <a:pt x="188" y="149"/>
                    <a:pt x="189" y="148"/>
                    <a:pt x="188" y="148"/>
                  </a:cubicBezTo>
                  <a:cubicBezTo>
                    <a:pt x="188" y="147"/>
                    <a:pt x="186" y="148"/>
                    <a:pt x="186" y="148"/>
                  </a:cubicBezTo>
                  <a:cubicBezTo>
                    <a:pt x="185" y="147"/>
                    <a:pt x="187" y="146"/>
                    <a:pt x="187" y="145"/>
                  </a:cubicBezTo>
                  <a:cubicBezTo>
                    <a:pt x="186" y="143"/>
                    <a:pt x="185" y="146"/>
                    <a:pt x="183" y="145"/>
                  </a:cubicBezTo>
                  <a:cubicBezTo>
                    <a:pt x="181" y="143"/>
                    <a:pt x="182" y="141"/>
                    <a:pt x="181" y="139"/>
                  </a:cubicBezTo>
                  <a:cubicBezTo>
                    <a:pt x="180" y="138"/>
                    <a:pt x="179" y="138"/>
                    <a:pt x="177" y="138"/>
                  </a:cubicBezTo>
                  <a:cubicBezTo>
                    <a:pt x="182" y="131"/>
                    <a:pt x="168" y="136"/>
                    <a:pt x="169" y="129"/>
                  </a:cubicBezTo>
                  <a:cubicBezTo>
                    <a:pt x="170" y="129"/>
                    <a:pt x="172" y="129"/>
                    <a:pt x="173" y="129"/>
                  </a:cubicBezTo>
                  <a:cubicBezTo>
                    <a:pt x="173" y="126"/>
                    <a:pt x="167" y="129"/>
                    <a:pt x="169" y="125"/>
                  </a:cubicBezTo>
                  <a:cubicBezTo>
                    <a:pt x="167" y="125"/>
                    <a:pt x="164" y="125"/>
                    <a:pt x="162" y="125"/>
                  </a:cubicBezTo>
                  <a:cubicBezTo>
                    <a:pt x="165" y="123"/>
                    <a:pt x="161" y="122"/>
                    <a:pt x="163" y="122"/>
                  </a:cubicBezTo>
                  <a:cubicBezTo>
                    <a:pt x="164" y="119"/>
                    <a:pt x="160" y="120"/>
                    <a:pt x="161" y="120"/>
                  </a:cubicBezTo>
                  <a:cubicBezTo>
                    <a:pt x="159" y="118"/>
                    <a:pt x="161" y="117"/>
                    <a:pt x="159" y="115"/>
                  </a:cubicBezTo>
                  <a:cubicBezTo>
                    <a:pt x="156" y="115"/>
                    <a:pt x="154" y="115"/>
                    <a:pt x="152" y="115"/>
                  </a:cubicBezTo>
                  <a:cubicBezTo>
                    <a:pt x="152" y="113"/>
                    <a:pt x="153" y="112"/>
                    <a:pt x="154" y="110"/>
                  </a:cubicBezTo>
                  <a:cubicBezTo>
                    <a:pt x="153" y="108"/>
                    <a:pt x="150" y="109"/>
                    <a:pt x="153" y="106"/>
                  </a:cubicBezTo>
                  <a:cubicBezTo>
                    <a:pt x="149" y="107"/>
                    <a:pt x="146" y="108"/>
                    <a:pt x="141" y="107"/>
                  </a:cubicBezTo>
                  <a:cubicBezTo>
                    <a:pt x="141" y="104"/>
                    <a:pt x="138" y="103"/>
                    <a:pt x="135" y="102"/>
                  </a:cubicBezTo>
                  <a:cubicBezTo>
                    <a:pt x="134" y="101"/>
                    <a:pt x="132" y="101"/>
                    <a:pt x="132" y="100"/>
                  </a:cubicBezTo>
                  <a:cubicBezTo>
                    <a:pt x="131" y="100"/>
                    <a:pt x="132" y="98"/>
                    <a:pt x="132" y="98"/>
                  </a:cubicBezTo>
                  <a:cubicBezTo>
                    <a:pt x="131" y="98"/>
                    <a:pt x="129" y="98"/>
                    <a:pt x="129" y="97"/>
                  </a:cubicBezTo>
                  <a:cubicBezTo>
                    <a:pt x="125" y="95"/>
                    <a:pt x="117" y="99"/>
                    <a:pt x="115" y="97"/>
                  </a:cubicBezTo>
                  <a:cubicBezTo>
                    <a:pt x="115" y="97"/>
                    <a:pt x="115" y="96"/>
                    <a:pt x="115" y="96"/>
                  </a:cubicBezTo>
                  <a:cubicBezTo>
                    <a:pt x="114" y="96"/>
                    <a:pt x="113" y="97"/>
                    <a:pt x="113" y="97"/>
                  </a:cubicBezTo>
                  <a:cubicBezTo>
                    <a:pt x="111" y="97"/>
                    <a:pt x="111" y="93"/>
                    <a:pt x="107" y="95"/>
                  </a:cubicBezTo>
                  <a:cubicBezTo>
                    <a:pt x="107" y="92"/>
                    <a:pt x="101" y="93"/>
                    <a:pt x="104" y="90"/>
                  </a:cubicBezTo>
                  <a:cubicBezTo>
                    <a:pt x="103" y="90"/>
                    <a:pt x="103" y="91"/>
                    <a:pt x="102" y="91"/>
                  </a:cubicBezTo>
                  <a:cubicBezTo>
                    <a:pt x="102" y="91"/>
                    <a:pt x="100" y="90"/>
                    <a:pt x="101" y="90"/>
                  </a:cubicBezTo>
                  <a:cubicBezTo>
                    <a:pt x="98" y="90"/>
                    <a:pt x="97" y="93"/>
                    <a:pt x="95" y="91"/>
                  </a:cubicBezTo>
                  <a:cubicBezTo>
                    <a:pt x="92" y="91"/>
                    <a:pt x="94" y="95"/>
                    <a:pt x="94" y="97"/>
                  </a:cubicBezTo>
                  <a:cubicBezTo>
                    <a:pt x="93" y="96"/>
                    <a:pt x="92" y="95"/>
                    <a:pt x="90" y="96"/>
                  </a:cubicBezTo>
                  <a:cubicBezTo>
                    <a:pt x="89" y="96"/>
                    <a:pt x="90" y="98"/>
                    <a:pt x="89" y="98"/>
                  </a:cubicBezTo>
                  <a:cubicBezTo>
                    <a:pt x="88" y="99"/>
                    <a:pt x="84" y="98"/>
                    <a:pt x="82" y="99"/>
                  </a:cubicBezTo>
                  <a:cubicBezTo>
                    <a:pt x="81" y="100"/>
                    <a:pt x="81" y="101"/>
                    <a:pt x="80" y="102"/>
                  </a:cubicBezTo>
                  <a:cubicBezTo>
                    <a:pt x="78" y="102"/>
                    <a:pt x="77" y="100"/>
                    <a:pt x="75" y="100"/>
                  </a:cubicBezTo>
                  <a:cubicBezTo>
                    <a:pt x="77" y="99"/>
                    <a:pt x="80" y="98"/>
                    <a:pt x="79" y="93"/>
                  </a:cubicBezTo>
                  <a:cubicBezTo>
                    <a:pt x="81" y="94"/>
                    <a:pt x="81" y="92"/>
                    <a:pt x="81" y="91"/>
                  </a:cubicBezTo>
                  <a:cubicBezTo>
                    <a:pt x="81" y="90"/>
                    <a:pt x="79" y="90"/>
                    <a:pt x="77" y="90"/>
                  </a:cubicBezTo>
                  <a:cubicBezTo>
                    <a:pt x="76" y="91"/>
                    <a:pt x="76" y="93"/>
                    <a:pt x="74" y="95"/>
                  </a:cubicBezTo>
                  <a:cubicBezTo>
                    <a:pt x="73" y="95"/>
                    <a:pt x="73" y="97"/>
                    <a:pt x="71" y="97"/>
                  </a:cubicBezTo>
                  <a:cubicBezTo>
                    <a:pt x="70" y="97"/>
                    <a:pt x="70" y="100"/>
                    <a:pt x="68" y="99"/>
                  </a:cubicBezTo>
                  <a:cubicBezTo>
                    <a:pt x="68" y="101"/>
                    <a:pt x="67" y="101"/>
                    <a:pt x="66" y="102"/>
                  </a:cubicBezTo>
                  <a:cubicBezTo>
                    <a:pt x="66" y="103"/>
                    <a:pt x="66" y="105"/>
                    <a:pt x="66" y="106"/>
                  </a:cubicBezTo>
                  <a:cubicBezTo>
                    <a:pt x="62" y="108"/>
                    <a:pt x="61" y="111"/>
                    <a:pt x="59" y="113"/>
                  </a:cubicBezTo>
                  <a:cubicBezTo>
                    <a:pt x="58" y="114"/>
                    <a:pt x="57" y="113"/>
                    <a:pt x="56" y="113"/>
                  </a:cubicBezTo>
                  <a:cubicBezTo>
                    <a:pt x="56" y="114"/>
                    <a:pt x="57" y="115"/>
                    <a:pt x="56" y="116"/>
                  </a:cubicBezTo>
                  <a:cubicBezTo>
                    <a:pt x="56" y="116"/>
                    <a:pt x="51" y="116"/>
                    <a:pt x="53" y="117"/>
                  </a:cubicBezTo>
                  <a:cubicBezTo>
                    <a:pt x="55" y="119"/>
                    <a:pt x="50" y="118"/>
                    <a:pt x="48" y="120"/>
                  </a:cubicBezTo>
                  <a:cubicBezTo>
                    <a:pt x="48" y="121"/>
                    <a:pt x="46" y="125"/>
                    <a:pt x="46" y="124"/>
                  </a:cubicBezTo>
                  <a:cubicBezTo>
                    <a:pt x="44" y="123"/>
                    <a:pt x="45" y="123"/>
                    <a:pt x="44" y="125"/>
                  </a:cubicBezTo>
                  <a:cubicBezTo>
                    <a:pt x="43" y="125"/>
                    <a:pt x="41" y="125"/>
                    <a:pt x="40" y="125"/>
                  </a:cubicBezTo>
                  <a:cubicBezTo>
                    <a:pt x="37" y="126"/>
                    <a:pt x="42" y="127"/>
                    <a:pt x="36" y="128"/>
                  </a:cubicBezTo>
                  <a:cubicBezTo>
                    <a:pt x="34" y="128"/>
                    <a:pt x="32" y="127"/>
                    <a:pt x="29" y="129"/>
                  </a:cubicBezTo>
                  <a:cubicBezTo>
                    <a:pt x="27" y="130"/>
                    <a:pt x="27" y="133"/>
                    <a:pt x="24" y="131"/>
                  </a:cubicBezTo>
                  <a:cubicBezTo>
                    <a:pt x="24" y="128"/>
                    <a:pt x="28" y="129"/>
                    <a:pt x="30" y="128"/>
                  </a:cubicBezTo>
                  <a:cubicBezTo>
                    <a:pt x="31" y="127"/>
                    <a:pt x="31" y="128"/>
                    <a:pt x="31" y="126"/>
                  </a:cubicBezTo>
                  <a:cubicBezTo>
                    <a:pt x="32" y="125"/>
                    <a:pt x="35" y="125"/>
                    <a:pt x="36" y="125"/>
                  </a:cubicBezTo>
                  <a:cubicBezTo>
                    <a:pt x="38" y="125"/>
                    <a:pt x="37" y="122"/>
                    <a:pt x="37" y="122"/>
                  </a:cubicBezTo>
                  <a:cubicBezTo>
                    <a:pt x="38" y="121"/>
                    <a:pt x="39" y="124"/>
                    <a:pt x="41" y="120"/>
                  </a:cubicBezTo>
                  <a:cubicBezTo>
                    <a:pt x="41" y="120"/>
                    <a:pt x="42" y="121"/>
                    <a:pt x="42" y="119"/>
                  </a:cubicBezTo>
                  <a:cubicBezTo>
                    <a:pt x="42" y="118"/>
                    <a:pt x="45" y="118"/>
                    <a:pt x="47" y="117"/>
                  </a:cubicBezTo>
                  <a:cubicBezTo>
                    <a:pt x="47" y="115"/>
                    <a:pt x="47" y="113"/>
                    <a:pt x="47" y="111"/>
                  </a:cubicBezTo>
                  <a:cubicBezTo>
                    <a:pt x="50" y="115"/>
                    <a:pt x="47" y="108"/>
                    <a:pt x="51" y="109"/>
                  </a:cubicBezTo>
                  <a:cubicBezTo>
                    <a:pt x="52" y="106"/>
                    <a:pt x="46" y="109"/>
                    <a:pt x="48" y="105"/>
                  </a:cubicBezTo>
                  <a:cubicBezTo>
                    <a:pt x="47" y="108"/>
                    <a:pt x="40" y="105"/>
                    <a:pt x="39" y="107"/>
                  </a:cubicBezTo>
                  <a:cubicBezTo>
                    <a:pt x="37" y="108"/>
                    <a:pt x="38" y="106"/>
                    <a:pt x="37" y="105"/>
                  </a:cubicBezTo>
                  <a:cubicBezTo>
                    <a:pt x="36" y="104"/>
                    <a:pt x="32" y="106"/>
                    <a:pt x="30" y="105"/>
                  </a:cubicBezTo>
                  <a:cubicBezTo>
                    <a:pt x="31" y="103"/>
                    <a:pt x="28" y="104"/>
                    <a:pt x="28" y="103"/>
                  </a:cubicBezTo>
                  <a:cubicBezTo>
                    <a:pt x="27" y="102"/>
                    <a:pt x="29" y="101"/>
                    <a:pt x="29" y="102"/>
                  </a:cubicBezTo>
                  <a:cubicBezTo>
                    <a:pt x="27" y="98"/>
                    <a:pt x="25" y="99"/>
                    <a:pt x="23" y="96"/>
                  </a:cubicBezTo>
                  <a:cubicBezTo>
                    <a:pt x="22" y="97"/>
                    <a:pt x="18" y="97"/>
                    <a:pt x="15" y="97"/>
                  </a:cubicBezTo>
                  <a:cubicBezTo>
                    <a:pt x="15" y="96"/>
                    <a:pt x="15" y="95"/>
                    <a:pt x="16" y="95"/>
                  </a:cubicBezTo>
                  <a:cubicBezTo>
                    <a:pt x="15" y="92"/>
                    <a:pt x="11" y="93"/>
                    <a:pt x="13" y="89"/>
                  </a:cubicBezTo>
                  <a:cubicBezTo>
                    <a:pt x="12" y="87"/>
                    <a:pt x="11" y="86"/>
                    <a:pt x="10" y="87"/>
                  </a:cubicBezTo>
                  <a:cubicBezTo>
                    <a:pt x="7" y="87"/>
                    <a:pt x="10" y="84"/>
                    <a:pt x="10" y="83"/>
                  </a:cubicBezTo>
                  <a:cubicBezTo>
                    <a:pt x="10" y="82"/>
                    <a:pt x="10" y="81"/>
                    <a:pt x="10" y="80"/>
                  </a:cubicBezTo>
                  <a:cubicBezTo>
                    <a:pt x="10" y="80"/>
                    <a:pt x="12" y="81"/>
                    <a:pt x="13" y="80"/>
                  </a:cubicBezTo>
                  <a:cubicBezTo>
                    <a:pt x="13" y="79"/>
                    <a:pt x="13" y="78"/>
                    <a:pt x="14" y="77"/>
                  </a:cubicBezTo>
                  <a:cubicBezTo>
                    <a:pt x="17" y="76"/>
                    <a:pt x="21" y="76"/>
                    <a:pt x="23" y="75"/>
                  </a:cubicBezTo>
                  <a:cubicBezTo>
                    <a:pt x="25" y="74"/>
                    <a:pt x="26" y="74"/>
                    <a:pt x="28" y="73"/>
                  </a:cubicBezTo>
                  <a:cubicBezTo>
                    <a:pt x="30" y="72"/>
                    <a:pt x="26" y="70"/>
                    <a:pt x="33" y="71"/>
                  </a:cubicBezTo>
                  <a:cubicBezTo>
                    <a:pt x="32" y="68"/>
                    <a:pt x="32" y="66"/>
                    <a:pt x="30" y="62"/>
                  </a:cubicBezTo>
                  <a:cubicBezTo>
                    <a:pt x="28" y="59"/>
                    <a:pt x="21" y="66"/>
                    <a:pt x="18" y="63"/>
                  </a:cubicBezTo>
                  <a:cubicBezTo>
                    <a:pt x="16" y="61"/>
                    <a:pt x="18" y="64"/>
                    <a:pt x="14" y="64"/>
                  </a:cubicBezTo>
                  <a:cubicBezTo>
                    <a:pt x="13" y="62"/>
                    <a:pt x="8" y="63"/>
                    <a:pt x="6" y="62"/>
                  </a:cubicBezTo>
                  <a:cubicBezTo>
                    <a:pt x="5" y="61"/>
                    <a:pt x="8" y="59"/>
                    <a:pt x="6" y="59"/>
                  </a:cubicBezTo>
                  <a:cubicBezTo>
                    <a:pt x="3" y="59"/>
                    <a:pt x="1" y="58"/>
                    <a:pt x="1" y="55"/>
                  </a:cubicBezTo>
                  <a:cubicBezTo>
                    <a:pt x="8" y="55"/>
                    <a:pt x="0" y="51"/>
                    <a:pt x="8" y="52"/>
                  </a:cubicBezTo>
                  <a:cubicBezTo>
                    <a:pt x="9" y="52"/>
                    <a:pt x="9" y="51"/>
                    <a:pt x="8" y="51"/>
                  </a:cubicBezTo>
                  <a:cubicBezTo>
                    <a:pt x="8" y="49"/>
                    <a:pt x="10" y="51"/>
                    <a:pt x="10" y="51"/>
                  </a:cubicBezTo>
                  <a:cubicBezTo>
                    <a:pt x="12" y="51"/>
                    <a:pt x="13" y="49"/>
                    <a:pt x="15" y="50"/>
                  </a:cubicBezTo>
                  <a:cubicBezTo>
                    <a:pt x="15" y="50"/>
                    <a:pt x="16" y="52"/>
                    <a:pt x="17" y="52"/>
                  </a:cubicBezTo>
                  <a:cubicBezTo>
                    <a:pt x="20" y="53"/>
                    <a:pt x="22" y="51"/>
                    <a:pt x="26" y="52"/>
                  </a:cubicBezTo>
                  <a:cubicBezTo>
                    <a:pt x="27" y="53"/>
                    <a:pt x="27" y="53"/>
                    <a:pt x="29" y="52"/>
                  </a:cubicBezTo>
                  <a:cubicBezTo>
                    <a:pt x="31" y="52"/>
                    <a:pt x="29" y="51"/>
                    <a:pt x="29" y="50"/>
                  </a:cubicBezTo>
                  <a:cubicBezTo>
                    <a:pt x="30" y="50"/>
                    <a:pt x="31" y="50"/>
                    <a:pt x="31" y="49"/>
                  </a:cubicBezTo>
                  <a:cubicBezTo>
                    <a:pt x="32" y="46"/>
                    <a:pt x="26" y="49"/>
                    <a:pt x="28" y="45"/>
                  </a:cubicBezTo>
                  <a:cubicBezTo>
                    <a:pt x="25" y="44"/>
                    <a:pt x="22" y="43"/>
                    <a:pt x="18" y="43"/>
                  </a:cubicBezTo>
                  <a:cubicBezTo>
                    <a:pt x="20" y="41"/>
                    <a:pt x="20" y="41"/>
                    <a:pt x="17" y="39"/>
                  </a:cubicBezTo>
                  <a:cubicBezTo>
                    <a:pt x="17" y="39"/>
                    <a:pt x="16" y="38"/>
                    <a:pt x="16" y="38"/>
                  </a:cubicBezTo>
                  <a:cubicBezTo>
                    <a:pt x="15" y="37"/>
                    <a:pt x="13" y="38"/>
                    <a:pt x="11" y="37"/>
                  </a:cubicBezTo>
                  <a:cubicBezTo>
                    <a:pt x="12" y="37"/>
                    <a:pt x="14" y="33"/>
                    <a:pt x="11" y="33"/>
                  </a:cubicBezTo>
                  <a:cubicBezTo>
                    <a:pt x="11" y="33"/>
                    <a:pt x="11" y="35"/>
                    <a:pt x="10" y="35"/>
                  </a:cubicBezTo>
                  <a:cubicBezTo>
                    <a:pt x="9" y="34"/>
                    <a:pt x="8" y="33"/>
                    <a:pt x="7" y="33"/>
                  </a:cubicBezTo>
                  <a:cubicBezTo>
                    <a:pt x="9" y="30"/>
                    <a:pt x="14" y="29"/>
                    <a:pt x="18" y="27"/>
                  </a:cubicBezTo>
                  <a:cubicBezTo>
                    <a:pt x="17" y="23"/>
                    <a:pt x="22" y="23"/>
                    <a:pt x="23" y="22"/>
                  </a:cubicBezTo>
                  <a:cubicBezTo>
                    <a:pt x="24" y="20"/>
                    <a:pt x="23" y="18"/>
                    <a:pt x="24" y="17"/>
                  </a:cubicBezTo>
                  <a:cubicBezTo>
                    <a:pt x="27" y="20"/>
                    <a:pt x="27" y="18"/>
                    <a:pt x="33" y="18"/>
                  </a:cubicBezTo>
                  <a:cubicBezTo>
                    <a:pt x="35" y="15"/>
                    <a:pt x="39" y="12"/>
                    <a:pt x="46" y="13"/>
                  </a:cubicBezTo>
                  <a:cubicBezTo>
                    <a:pt x="47" y="14"/>
                    <a:pt x="46" y="11"/>
                    <a:pt x="47" y="11"/>
                  </a:cubicBezTo>
                  <a:cubicBezTo>
                    <a:pt x="49" y="10"/>
                    <a:pt x="53" y="12"/>
                    <a:pt x="54" y="9"/>
                  </a:cubicBezTo>
                  <a:cubicBezTo>
                    <a:pt x="55" y="8"/>
                    <a:pt x="55" y="11"/>
                    <a:pt x="56" y="11"/>
                  </a:cubicBezTo>
                  <a:cubicBezTo>
                    <a:pt x="58" y="12"/>
                    <a:pt x="60" y="10"/>
                    <a:pt x="60" y="13"/>
                  </a:cubicBezTo>
                  <a:cubicBezTo>
                    <a:pt x="65" y="13"/>
                    <a:pt x="70" y="13"/>
                    <a:pt x="75" y="13"/>
                  </a:cubicBezTo>
                  <a:cubicBezTo>
                    <a:pt x="70" y="18"/>
                    <a:pt x="83" y="11"/>
                    <a:pt x="79" y="17"/>
                  </a:cubicBezTo>
                  <a:cubicBezTo>
                    <a:pt x="81" y="17"/>
                    <a:pt x="83" y="17"/>
                    <a:pt x="83" y="14"/>
                  </a:cubicBezTo>
                  <a:cubicBezTo>
                    <a:pt x="86" y="17"/>
                    <a:pt x="90" y="16"/>
                    <a:pt x="94" y="17"/>
                  </a:cubicBezTo>
                  <a:cubicBezTo>
                    <a:pt x="94" y="17"/>
                    <a:pt x="94" y="18"/>
                    <a:pt x="95" y="18"/>
                  </a:cubicBezTo>
                  <a:cubicBezTo>
                    <a:pt x="96" y="18"/>
                    <a:pt x="96" y="19"/>
                    <a:pt x="97" y="19"/>
                  </a:cubicBezTo>
                  <a:cubicBezTo>
                    <a:pt x="100" y="20"/>
                    <a:pt x="101" y="17"/>
                    <a:pt x="103" y="19"/>
                  </a:cubicBezTo>
                  <a:cubicBezTo>
                    <a:pt x="104" y="20"/>
                    <a:pt x="117" y="19"/>
                    <a:pt x="119" y="20"/>
                  </a:cubicBezTo>
                  <a:cubicBezTo>
                    <a:pt x="120" y="21"/>
                    <a:pt x="127" y="22"/>
                    <a:pt x="132" y="23"/>
                  </a:cubicBezTo>
                  <a:cubicBezTo>
                    <a:pt x="133" y="24"/>
                    <a:pt x="135" y="25"/>
                    <a:pt x="135" y="27"/>
                  </a:cubicBezTo>
                  <a:cubicBezTo>
                    <a:pt x="139" y="28"/>
                    <a:pt x="141" y="30"/>
                    <a:pt x="144" y="29"/>
                  </a:cubicBezTo>
                  <a:cubicBezTo>
                    <a:pt x="145" y="32"/>
                    <a:pt x="150" y="31"/>
                    <a:pt x="154" y="31"/>
                  </a:cubicBezTo>
                  <a:cubicBezTo>
                    <a:pt x="154" y="30"/>
                    <a:pt x="152" y="30"/>
                    <a:pt x="152" y="30"/>
                  </a:cubicBezTo>
                  <a:cubicBezTo>
                    <a:pt x="154" y="27"/>
                    <a:pt x="157" y="25"/>
                    <a:pt x="161" y="24"/>
                  </a:cubicBezTo>
                  <a:cubicBezTo>
                    <a:pt x="161" y="26"/>
                    <a:pt x="162" y="26"/>
                    <a:pt x="162" y="25"/>
                  </a:cubicBezTo>
                  <a:cubicBezTo>
                    <a:pt x="163" y="25"/>
                    <a:pt x="163" y="27"/>
                    <a:pt x="164" y="27"/>
                  </a:cubicBezTo>
                  <a:cubicBezTo>
                    <a:pt x="167" y="28"/>
                    <a:pt x="167" y="26"/>
                    <a:pt x="167" y="24"/>
                  </a:cubicBezTo>
                  <a:cubicBezTo>
                    <a:pt x="169" y="23"/>
                    <a:pt x="170" y="25"/>
                    <a:pt x="172" y="25"/>
                  </a:cubicBezTo>
                  <a:cubicBezTo>
                    <a:pt x="173" y="24"/>
                    <a:pt x="171" y="22"/>
                    <a:pt x="174" y="20"/>
                  </a:cubicBezTo>
                  <a:cubicBezTo>
                    <a:pt x="176" y="20"/>
                    <a:pt x="177" y="22"/>
                    <a:pt x="177" y="20"/>
                  </a:cubicBezTo>
                  <a:cubicBezTo>
                    <a:pt x="179" y="21"/>
                    <a:pt x="178" y="23"/>
                    <a:pt x="176" y="23"/>
                  </a:cubicBezTo>
                  <a:cubicBezTo>
                    <a:pt x="178" y="26"/>
                    <a:pt x="186" y="20"/>
                    <a:pt x="188" y="24"/>
                  </a:cubicBezTo>
                  <a:cubicBezTo>
                    <a:pt x="192" y="24"/>
                    <a:pt x="185" y="21"/>
                    <a:pt x="189" y="20"/>
                  </a:cubicBezTo>
                  <a:cubicBezTo>
                    <a:pt x="190" y="19"/>
                    <a:pt x="191" y="18"/>
                    <a:pt x="193" y="18"/>
                  </a:cubicBezTo>
                  <a:cubicBezTo>
                    <a:pt x="193" y="19"/>
                    <a:pt x="193" y="20"/>
                    <a:pt x="193" y="22"/>
                  </a:cubicBezTo>
                  <a:cubicBezTo>
                    <a:pt x="195" y="19"/>
                    <a:pt x="196" y="23"/>
                    <a:pt x="199" y="24"/>
                  </a:cubicBezTo>
                  <a:cubicBezTo>
                    <a:pt x="202" y="24"/>
                    <a:pt x="205" y="24"/>
                    <a:pt x="206" y="22"/>
                  </a:cubicBezTo>
                  <a:cubicBezTo>
                    <a:pt x="207" y="23"/>
                    <a:pt x="210" y="22"/>
                    <a:pt x="209" y="26"/>
                  </a:cubicBezTo>
                  <a:cubicBezTo>
                    <a:pt x="212" y="26"/>
                    <a:pt x="215" y="25"/>
                    <a:pt x="215" y="22"/>
                  </a:cubicBezTo>
                  <a:cubicBezTo>
                    <a:pt x="218" y="24"/>
                    <a:pt x="220" y="21"/>
                    <a:pt x="222" y="24"/>
                  </a:cubicBezTo>
                  <a:cubicBezTo>
                    <a:pt x="225" y="24"/>
                    <a:pt x="228" y="24"/>
                    <a:pt x="230" y="24"/>
                  </a:cubicBezTo>
                  <a:cubicBezTo>
                    <a:pt x="231" y="24"/>
                    <a:pt x="229" y="26"/>
                    <a:pt x="229" y="26"/>
                  </a:cubicBezTo>
                  <a:cubicBezTo>
                    <a:pt x="229" y="26"/>
                    <a:pt x="232" y="28"/>
                    <a:pt x="232" y="27"/>
                  </a:cubicBezTo>
                  <a:cubicBezTo>
                    <a:pt x="233" y="28"/>
                    <a:pt x="233" y="26"/>
                    <a:pt x="235" y="26"/>
                  </a:cubicBezTo>
                  <a:cubicBezTo>
                    <a:pt x="235" y="26"/>
                    <a:pt x="235" y="28"/>
                    <a:pt x="235" y="29"/>
                  </a:cubicBezTo>
                  <a:cubicBezTo>
                    <a:pt x="239" y="31"/>
                    <a:pt x="243" y="28"/>
                    <a:pt x="247" y="29"/>
                  </a:cubicBezTo>
                  <a:cubicBezTo>
                    <a:pt x="247" y="30"/>
                    <a:pt x="249" y="30"/>
                    <a:pt x="250" y="30"/>
                  </a:cubicBezTo>
                  <a:cubicBezTo>
                    <a:pt x="249" y="34"/>
                    <a:pt x="254" y="31"/>
                    <a:pt x="254" y="33"/>
                  </a:cubicBezTo>
                  <a:cubicBezTo>
                    <a:pt x="255" y="36"/>
                    <a:pt x="252" y="35"/>
                    <a:pt x="252" y="37"/>
                  </a:cubicBezTo>
                  <a:cubicBezTo>
                    <a:pt x="251" y="39"/>
                    <a:pt x="253" y="39"/>
                    <a:pt x="253" y="40"/>
                  </a:cubicBezTo>
                  <a:cubicBezTo>
                    <a:pt x="265" y="39"/>
                    <a:pt x="276" y="39"/>
                    <a:pt x="286" y="43"/>
                  </a:cubicBezTo>
                  <a:cubicBezTo>
                    <a:pt x="285" y="44"/>
                    <a:pt x="285" y="45"/>
                    <a:pt x="285" y="46"/>
                  </a:cubicBezTo>
                  <a:cubicBezTo>
                    <a:pt x="287" y="46"/>
                    <a:pt x="287" y="45"/>
                    <a:pt x="289" y="45"/>
                  </a:cubicBezTo>
                  <a:cubicBezTo>
                    <a:pt x="288" y="41"/>
                    <a:pt x="289" y="42"/>
                    <a:pt x="288" y="38"/>
                  </a:cubicBezTo>
                  <a:cubicBezTo>
                    <a:pt x="289" y="36"/>
                    <a:pt x="298" y="36"/>
                    <a:pt x="295" y="35"/>
                  </a:cubicBezTo>
                  <a:cubicBezTo>
                    <a:pt x="296" y="32"/>
                    <a:pt x="297" y="34"/>
                    <a:pt x="299" y="35"/>
                  </a:cubicBezTo>
                  <a:cubicBezTo>
                    <a:pt x="299" y="36"/>
                    <a:pt x="301" y="35"/>
                    <a:pt x="301" y="37"/>
                  </a:cubicBezTo>
                  <a:cubicBezTo>
                    <a:pt x="306" y="38"/>
                    <a:pt x="309" y="36"/>
                    <a:pt x="313" y="37"/>
                  </a:cubicBezTo>
                  <a:cubicBezTo>
                    <a:pt x="313" y="37"/>
                    <a:pt x="313" y="38"/>
                    <a:pt x="314" y="38"/>
                  </a:cubicBezTo>
                  <a:cubicBezTo>
                    <a:pt x="315" y="38"/>
                    <a:pt x="315" y="39"/>
                    <a:pt x="316" y="39"/>
                  </a:cubicBezTo>
                  <a:cubicBezTo>
                    <a:pt x="321" y="39"/>
                    <a:pt x="324" y="37"/>
                    <a:pt x="330" y="38"/>
                  </a:cubicBezTo>
                  <a:cubicBezTo>
                    <a:pt x="334" y="36"/>
                    <a:pt x="333" y="34"/>
                    <a:pt x="334" y="31"/>
                  </a:cubicBezTo>
                  <a:cubicBezTo>
                    <a:pt x="333" y="27"/>
                    <a:pt x="330" y="29"/>
                    <a:pt x="329" y="27"/>
                  </a:cubicBezTo>
                  <a:cubicBezTo>
                    <a:pt x="330" y="21"/>
                    <a:pt x="340" y="24"/>
                    <a:pt x="343" y="26"/>
                  </a:cubicBezTo>
                  <a:cubicBezTo>
                    <a:pt x="343" y="28"/>
                    <a:pt x="342" y="29"/>
                    <a:pt x="340" y="29"/>
                  </a:cubicBezTo>
                  <a:cubicBezTo>
                    <a:pt x="342" y="31"/>
                    <a:pt x="340" y="32"/>
                    <a:pt x="339" y="33"/>
                  </a:cubicBezTo>
                  <a:cubicBezTo>
                    <a:pt x="338" y="36"/>
                    <a:pt x="340" y="36"/>
                    <a:pt x="342" y="36"/>
                  </a:cubicBezTo>
                  <a:cubicBezTo>
                    <a:pt x="341" y="39"/>
                    <a:pt x="343" y="40"/>
                    <a:pt x="341" y="43"/>
                  </a:cubicBezTo>
                  <a:cubicBezTo>
                    <a:pt x="345" y="45"/>
                    <a:pt x="347" y="37"/>
                    <a:pt x="346" y="38"/>
                  </a:cubicBezTo>
                  <a:cubicBezTo>
                    <a:pt x="346" y="38"/>
                    <a:pt x="349" y="41"/>
                    <a:pt x="348" y="36"/>
                  </a:cubicBezTo>
                  <a:cubicBezTo>
                    <a:pt x="353" y="37"/>
                    <a:pt x="352" y="31"/>
                    <a:pt x="355" y="30"/>
                  </a:cubicBezTo>
                  <a:cubicBezTo>
                    <a:pt x="354" y="27"/>
                    <a:pt x="352" y="24"/>
                    <a:pt x="347" y="24"/>
                  </a:cubicBezTo>
                  <a:cubicBezTo>
                    <a:pt x="349" y="22"/>
                    <a:pt x="345" y="19"/>
                    <a:pt x="341" y="18"/>
                  </a:cubicBezTo>
                  <a:cubicBezTo>
                    <a:pt x="341" y="16"/>
                    <a:pt x="341" y="15"/>
                    <a:pt x="340" y="14"/>
                  </a:cubicBezTo>
                  <a:cubicBezTo>
                    <a:pt x="340" y="12"/>
                    <a:pt x="343" y="11"/>
                    <a:pt x="343" y="9"/>
                  </a:cubicBezTo>
                  <a:cubicBezTo>
                    <a:pt x="343" y="8"/>
                    <a:pt x="346" y="7"/>
                    <a:pt x="346" y="6"/>
                  </a:cubicBezTo>
                  <a:cubicBezTo>
                    <a:pt x="343" y="3"/>
                    <a:pt x="350" y="7"/>
                    <a:pt x="347" y="4"/>
                  </a:cubicBezTo>
                  <a:cubicBezTo>
                    <a:pt x="347" y="0"/>
                    <a:pt x="350" y="5"/>
                    <a:pt x="350" y="5"/>
                  </a:cubicBezTo>
                  <a:cubicBezTo>
                    <a:pt x="352" y="5"/>
                    <a:pt x="354" y="4"/>
                    <a:pt x="355" y="5"/>
                  </a:cubicBezTo>
                  <a:cubicBezTo>
                    <a:pt x="356" y="5"/>
                    <a:pt x="354" y="7"/>
                    <a:pt x="354" y="7"/>
                  </a:cubicBezTo>
                  <a:cubicBezTo>
                    <a:pt x="355" y="8"/>
                    <a:pt x="357" y="7"/>
                    <a:pt x="358" y="7"/>
                  </a:cubicBezTo>
                  <a:cubicBezTo>
                    <a:pt x="358" y="8"/>
                    <a:pt x="357" y="10"/>
                    <a:pt x="358" y="11"/>
                  </a:cubicBezTo>
                  <a:cubicBezTo>
                    <a:pt x="358" y="11"/>
                    <a:pt x="360" y="11"/>
                    <a:pt x="360" y="11"/>
                  </a:cubicBezTo>
                  <a:cubicBezTo>
                    <a:pt x="361" y="14"/>
                    <a:pt x="358" y="13"/>
                    <a:pt x="360" y="16"/>
                  </a:cubicBezTo>
                  <a:cubicBezTo>
                    <a:pt x="360" y="16"/>
                    <a:pt x="361" y="17"/>
                    <a:pt x="361" y="18"/>
                  </a:cubicBezTo>
                  <a:cubicBezTo>
                    <a:pt x="361" y="18"/>
                    <a:pt x="360" y="18"/>
                    <a:pt x="360" y="19"/>
                  </a:cubicBezTo>
                  <a:cubicBezTo>
                    <a:pt x="360" y="21"/>
                    <a:pt x="359" y="21"/>
                    <a:pt x="359" y="23"/>
                  </a:cubicBezTo>
                  <a:cubicBezTo>
                    <a:pt x="359" y="25"/>
                    <a:pt x="366" y="25"/>
                    <a:pt x="365" y="22"/>
                  </a:cubicBezTo>
                  <a:cubicBezTo>
                    <a:pt x="367" y="22"/>
                    <a:pt x="366" y="25"/>
                    <a:pt x="369" y="24"/>
                  </a:cubicBezTo>
                  <a:cubicBezTo>
                    <a:pt x="367" y="26"/>
                    <a:pt x="370" y="26"/>
                    <a:pt x="369" y="30"/>
                  </a:cubicBezTo>
                  <a:cubicBezTo>
                    <a:pt x="374" y="30"/>
                    <a:pt x="373" y="26"/>
                    <a:pt x="378" y="29"/>
                  </a:cubicBezTo>
                  <a:cubicBezTo>
                    <a:pt x="379" y="29"/>
                    <a:pt x="379" y="28"/>
                    <a:pt x="379" y="27"/>
                  </a:cubicBezTo>
                  <a:cubicBezTo>
                    <a:pt x="381" y="28"/>
                    <a:pt x="377" y="29"/>
                    <a:pt x="380" y="31"/>
                  </a:cubicBezTo>
                  <a:cubicBezTo>
                    <a:pt x="380" y="31"/>
                    <a:pt x="382" y="32"/>
                    <a:pt x="382" y="32"/>
                  </a:cubicBezTo>
                  <a:cubicBezTo>
                    <a:pt x="382" y="34"/>
                    <a:pt x="378" y="36"/>
                    <a:pt x="380" y="39"/>
                  </a:cubicBezTo>
                  <a:close/>
                  <a:moveTo>
                    <a:pt x="240" y="52"/>
                  </a:moveTo>
                  <a:cubicBezTo>
                    <a:pt x="239" y="50"/>
                    <a:pt x="242" y="49"/>
                    <a:pt x="240" y="49"/>
                  </a:cubicBezTo>
                  <a:cubicBezTo>
                    <a:pt x="240" y="49"/>
                    <a:pt x="240" y="50"/>
                    <a:pt x="239" y="50"/>
                  </a:cubicBezTo>
                  <a:cubicBezTo>
                    <a:pt x="238" y="48"/>
                    <a:pt x="239" y="46"/>
                    <a:pt x="237" y="46"/>
                  </a:cubicBezTo>
                  <a:cubicBezTo>
                    <a:pt x="236" y="48"/>
                    <a:pt x="231" y="52"/>
                    <a:pt x="228" y="49"/>
                  </a:cubicBezTo>
                  <a:cubicBezTo>
                    <a:pt x="228" y="46"/>
                    <a:pt x="233" y="49"/>
                    <a:pt x="232" y="45"/>
                  </a:cubicBezTo>
                  <a:cubicBezTo>
                    <a:pt x="231" y="45"/>
                    <a:pt x="229" y="45"/>
                    <a:pt x="229" y="44"/>
                  </a:cubicBezTo>
                  <a:cubicBezTo>
                    <a:pt x="227" y="43"/>
                    <a:pt x="226" y="46"/>
                    <a:pt x="225" y="46"/>
                  </a:cubicBezTo>
                  <a:cubicBezTo>
                    <a:pt x="222" y="47"/>
                    <a:pt x="219" y="47"/>
                    <a:pt x="216" y="47"/>
                  </a:cubicBezTo>
                  <a:cubicBezTo>
                    <a:pt x="216" y="48"/>
                    <a:pt x="216" y="48"/>
                    <a:pt x="215" y="49"/>
                  </a:cubicBezTo>
                  <a:cubicBezTo>
                    <a:pt x="211" y="50"/>
                    <a:pt x="207" y="50"/>
                    <a:pt x="203" y="50"/>
                  </a:cubicBezTo>
                  <a:cubicBezTo>
                    <a:pt x="204" y="52"/>
                    <a:pt x="202" y="53"/>
                    <a:pt x="203" y="53"/>
                  </a:cubicBezTo>
                  <a:cubicBezTo>
                    <a:pt x="203" y="52"/>
                    <a:pt x="205" y="52"/>
                    <a:pt x="204" y="55"/>
                  </a:cubicBezTo>
                  <a:cubicBezTo>
                    <a:pt x="210" y="55"/>
                    <a:pt x="217" y="50"/>
                    <a:pt x="219" y="55"/>
                  </a:cubicBezTo>
                  <a:cubicBezTo>
                    <a:pt x="216" y="52"/>
                    <a:pt x="217" y="55"/>
                    <a:pt x="215" y="56"/>
                  </a:cubicBezTo>
                  <a:cubicBezTo>
                    <a:pt x="213" y="56"/>
                    <a:pt x="211" y="56"/>
                    <a:pt x="210" y="58"/>
                  </a:cubicBezTo>
                  <a:cubicBezTo>
                    <a:pt x="217" y="59"/>
                    <a:pt x="220" y="57"/>
                    <a:pt x="226" y="57"/>
                  </a:cubicBezTo>
                  <a:cubicBezTo>
                    <a:pt x="226" y="58"/>
                    <a:pt x="225" y="60"/>
                    <a:pt x="227" y="60"/>
                  </a:cubicBezTo>
                  <a:cubicBezTo>
                    <a:pt x="227" y="59"/>
                    <a:pt x="229" y="59"/>
                    <a:pt x="230" y="59"/>
                  </a:cubicBezTo>
                  <a:cubicBezTo>
                    <a:pt x="231" y="57"/>
                    <a:pt x="231" y="55"/>
                    <a:pt x="233" y="55"/>
                  </a:cubicBezTo>
                  <a:cubicBezTo>
                    <a:pt x="235" y="53"/>
                    <a:pt x="234" y="55"/>
                    <a:pt x="237" y="55"/>
                  </a:cubicBezTo>
                  <a:cubicBezTo>
                    <a:pt x="238" y="53"/>
                    <a:pt x="238" y="52"/>
                    <a:pt x="240" y="52"/>
                  </a:cubicBezTo>
                  <a:close/>
                  <a:moveTo>
                    <a:pt x="248" y="92"/>
                  </a:moveTo>
                  <a:cubicBezTo>
                    <a:pt x="249" y="89"/>
                    <a:pt x="253" y="90"/>
                    <a:pt x="254" y="89"/>
                  </a:cubicBezTo>
                  <a:cubicBezTo>
                    <a:pt x="254" y="88"/>
                    <a:pt x="256" y="89"/>
                    <a:pt x="256" y="89"/>
                  </a:cubicBezTo>
                  <a:cubicBezTo>
                    <a:pt x="258" y="88"/>
                    <a:pt x="260" y="88"/>
                    <a:pt x="262" y="87"/>
                  </a:cubicBezTo>
                  <a:cubicBezTo>
                    <a:pt x="262" y="87"/>
                    <a:pt x="263" y="85"/>
                    <a:pt x="263" y="85"/>
                  </a:cubicBezTo>
                  <a:cubicBezTo>
                    <a:pt x="266" y="83"/>
                    <a:pt x="269" y="86"/>
                    <a:pt x="269" y="84"/>
                  </a:cubicBezTo>
                  <a:cubicBezTo>
                    <a:pt x="269" y="84"/>
                    <a:pt x="268" y="83"/>
                    <a:pt x="269" y="83"/>
                  </a:cubicBezTo>
                  <a:cubicBezTo>
                    <a:pt x="272" y="83"/>
                    <a:pt x="272" y="81"/>
                    <a:pt x="273" y="83"/>
                  </a:cubicBezTo>
                  <a:cubicBezTo>
                    <a:pt x="273" y="84"/>
                    <a:pt x="274" y="82"/>
                    <a:pt x="274" y="82"/>
                  </a:cubicBezTo>
                  <a:cubicBezTo>
                    <a:pt x="272" y="82"/>
                    <a:pt x="274" y="79"/>
                    <a:pt x="276" y="82"/>
                  </a:cubicBezTo>
                  <a:cubicBezTo>
                    <a:pt x="277" y="79"/>
                    <a:pt x="279" y="79"/>
                    <a:pt x="279" y="76"/>
                  </a:cubicBezTo>
                  <a:cubicBezTo>
                    <a:pt x="274" y="75"/>
                    <a:pt x="274" y="78"/>
                    <a:pt x="269" y="77"/>
                  </a:cubicBezTo>
                  <a:cubicBezTo>
                    <a:pt x="269" y="79"/>
                    <a:pt x="268" y="80"/>
                    <a:pt x="267" y="80"/>
                  </a:cubicBezTo>
                  <a:cubicBezTo>
                    <a:pt x="263" y="82"/>
                    <a:pt x="264" y="80"/>
                    <a:pt x="261" y="80"/>
                  </a:cubicBezTo>
                  <a:cubicBezTo>
                    <a:pt x="260" y="81"/>
                    <a:pt x="261" y="82"/>
                    <a:pt x="259" y="82"/>
                  </a:cubicBezTo>
                  <a:cubicBezTo>
                    <a:pt x="257" y="81"/>
                    <a:pt x="256" y="80"/>
                    <a:pt x="254" y="80"/>
                  </a:cubicBezTo>
                  <a:cubicBezTo>
                    <a:pt x="254" y="80"/>
                    <a:pt x="254" y="78"/>
                    <a:pt x="253" y="78"/>
                  </a:cubicBezTo>
                  <a:cubicBezTo>
                    <a:pt x="253" y="80"/>
                    <a:pt x="252" y="81"/>
                    <a:pt x="252" y="82"/>
                  </a:cubicBezTo>
                  <a:cubicBezTo>
                    <a:pt x="252" y="83"/>
                    <a:pt x="254" y="83"/>
                    <a:pt x="254" y="84"/>
                  </a:cubicBezTo>
                  <a:cubicBezTo>
                    <a:pt x="250" y="83"/>
                    <a:pt x="250" y="85"/>
                    <a:pt x="249" y="86"/>
                  </a:cubicBezTo>
                  <a:cubicBezTo>
                    <a:pt x="248" y="88"/>
                    <a:pt x="245" y="87"/>
                    <a:pt x="245" y="89"/>
                  </a:cubicBezTo>
                  <a:cubicBezTo>
                    <a:pt x="244" y="91"/>
                    <a:pt x="239" y="88"/>
                    <a:pt x="241" y="92"/>
                  </a:cubicBezTo>
                  <a:cubicBezTo>
                    <a:pt x="243" y="92"/>
                    <a:pt x="246" y="92"/>
                    <a:pt x="248" y="92"/>
                  </a:cubicBezTo>
                  <a:close/>
                  <a:moveTo>
                    <a:pt x="334" y="138"/>
                  </a:moveTo>
                  <a:cubicBezTo>
                    <a:pt x="333" y="138"/>
                    <a:pt x="333" y="139"/>
                    <a:pt x="333" y="139"/>
                  </a:cubicBezTo>
                  <a:cubicBezTo>
                    <a:pt x="332" y="139"/>
                    <a:pt x="329" y="140"/>
                    <a:pt x="329" y="140"/>
                  </a:cubicBezTo>
                  <a:cubicBezTo>
                    <a:pt x="328" y="142"/>
                    <a:pt x="330" y="145"/>
                    <a:pt x="328" y="145"/>
                  </a:cubicBezTo>
                  <a:cubicBezTo>
                    <a:pt x="328" y="144"/>
                    <a:pt x="328" y="142"/>
                    <a:pt x="327" y="142"/>
                  </a:cubicBezTo>
                  <a:cubicBezTo>
                    <a:pt x="327" y="143"/>
                    <a:pt x="327" y="145"/>
                    <a:pt x="327" y="146"/>
                  </a:cubicBezTo>
                  <a:cubicBezTo>
                    <a:pt x="329" y="146"/>
                    <a:pt x="331" y="146"/>
                    <a:pt x="333" y="146"/>
                  </a:cubicBezTo>
                  <a:cubicBezTo>
                    <a:pt x="332" y="148"/>
                    <a:pt x="335" y="150"/>
                    <a:pt x="335" y="151"/>
                  </a:cubicBezTo>
                  <a:cubicBezTo>
                    <a:pt x="336" y="155"/>
                    <a:pt x="337" y="154"/>
                    <a:pt x="339" y="156"/>
                  </a:cubicBezTo>
                  <a:cubicBezTo>
                    <a:pt x="337" y="156"/>
                    <a:pt x="336" y="156"/>
                    <a:pt x="336" y="158"/>
                  </a:cubicBezTo>
                  <a:cubicBezTo>
                    <a:pt x="336" y="160"/>
                    <a:pt x="338" y="160"/>
                    <a:pt x="338" y="162"/>
                  </a:cubicBezTo>
                  <a:cubicBezTo>
                    <a:pt x="339" y="162"/>
                    <a:pt x="341" y="162"/>
                    <a:pt x="342" y="162"/>
                  </a:cubicBezTo>
                  <a:cubicBezTo>
                    <a:pt x="344" y="160"/>
                    <a:pt x="344" y="157"/>
                    <a:pt x="343" y="155"/>
                  </a:cubicBezTo>
                  <a:cubicBezTo>
                    <a:pt x="342" y="154"/>
                    <a:pt x="341" y="153"/>
                    <a:pt x="340" y="152"/>
                  </a:cubicBezTo>
                  <a:cubicBezTo>
                    <a:pt x="342" y="146"/>
                    <a:pt x="340" y="149"/>
                    <a:pt x="339" y="148"/>
                  </a:cubicBezTo>
                  <a:cubicBezTo>
                    <a:pt x="337" y="145"/>
                    <a:pt x="338" y="141"/>
                    <a:pt x="336" y="138"/>
                  </a:cubicBezTo>
                  <a:cubicBezTo>
                    <a:pt x="336" y="138"/>
                    <a:pt x="335" y="138"/>
                    <a:pt x="334" y="138"/>
                  </a:cubicBezTo>
                  <a:close/>
                  <a:moveTo>
                    <a:pt x="380" y="175"/>
                  </a:moveTo>
                  <a:cubicBezTo>
                    <a:pt x="376" y="173"/>
                    <a:pt x="377" y="176"/>
                    <a:pt x="375" y="177"/>
                  </a:cubicBezTo>
                  <a:cubicBezTo>
                    <a:pt x="375" y="176"/>
                    <a:pt x="374" y="176"/>
                    <a:pt x="373" y="176"/>
                  </a:cubicBezTo>
                  <a:cubicBezTo>
                    <a:pt x="373" y="180"/>
                    <a:pt x="369" y="178"/>
                    <a:pt x="367" y="179"/>
                  </a:cubicBezTo>
                  <a:cubicBezTo>
                    <a:pt x="366" y="180"/>
                    <a:pt x="367" y="181"/>
                    <a:pt x="366" y="182"/>
                  </a:cubicBezTo>
                  <a:cubicBezTo>
                    <a:pt x="365" y="182"/>
                    <a:pt x="363" y="182"/>
                    <a:pt x="363" y="183"/>
                  </a:cubicBezTo>
                  <a:cubicBezTo>
                    <a:pt x="365" y="183"/>
                    <a:pt x="363" y="184"/>
                    <a:pt x="363" y="186"/>
                  </a:cubicBezTo>
                  <a:cubicBezTo>
                    <a:pt x="366" y="188"/>
                    <a:pt x="366" y="185"/>
                    <a:pt x="368" y="184"/>
                  </a:cubicBezTo>
                  <a:cubicBezTo>
                    <a:pt x="370" y="183"/>
                    <a:pt x="373" y="184"/>
                    <a:pt x="375" y="184"/>
                  </a:cubicBezTo>
                  <a:cubicBezTo>
                    <a:pt x="377" y="184"/>
                    <a:pt x="377" y="183"/>
                    <a:pt x="379" y="183"/>
                  </a:cubicBezTo>
                  <a:cubicBezTo>
                    <a:pt x="382" y="183"/>
                    <a:pt x="385" y="184"/>
                    <a:pt x="386" y="185"/>
                  </a:cubicBezTo>
                  <a:cubicBezTo>
                    <a:pt x="385" y="185"/>
                    <a:pt x="383" y="185"/>
                    <a:pt x="383" y="186"/>
                  </a:cubicBezTo>
                  <a:cubicBezTo>
                    <a:pt x="384" y="186"/>
                    <a:pt x="385" y="188"/>
                    <a:pt x="385" y="188"/>
                  </a:cubicBezTo>
                  <a:cubicBezTo>
                    <a:pt x="385" y="188"/>
                    <a:pt x="386" y="186"/>
                    <a:pt x="386" y="186"/>
                  </a:cubicBezTo>
                  <a:cubicBezTo>
                    <a:pt x="390" y="187"/>
                    <a:pt x="389" y="187"/>
                    <a:pt x="392" y="185"/>
                  </a:cubicBezTo>
                  <a:cubicBezTo>
                    <a:pt x="395" y="183"/>
                    <a:pt x="398" y="187"/>
                    <a:pt x="400" y="184"/>
                  </a:cubicBezTo>
                  <a:cubicBezTo>
                    <a:pt x="397" y="183"/>
                    <a:pt x="401" y="179"/>
                    <a:pt x="398" y="182"/>
                  </a:cubicBezTo>
                  <a:cubicBezTo>
                    <a:pt x="396" y="184"/>
                    <a:pt x="395" y="177"/>
                    <a:pt x="395" y="177"/>
                  </a:cubicBezTo>
                  <a:cubicBezTo>
                    <a:pt x="395" y="176"/>
                    <a:pt x="392" y="177"/>
                    <a:pt x="393" y="175"/>
                  </a:cubicBezTo>
                  <a:cubicBezTo>
                    <a:pt x="391" y="175"/>
                    <a:pt x="389" y="175"/>
                    <a:pt x="387" y="175"/>
                  </a:cubicBezTo>
                  <a:cubicBezTo>
                    <a:pt x="387" y="173"/>
                    <a:pt x="388" y="173"/>
                    <a:pt x="387" y="171"/>
                  </a:cubicBezTo>
                  <a:cubicBezTo>
                    <a:pt x="383" y="172"/>
                    <a:pt x="384" y="171"/>
                    <a:pt x="380" y="171"/>
                  </a:cubicBezTo>
                  <a:cubicBezTo>
                    <a:pt x="379" y="173"/>
                    <a:pt x="379" y="173"/>
                    <a:pt x="380" y="175"/>
                  </a:cubicBezTo>
                  <a:close/>
                  <a:moveTo>
                    <a:pt x="412" y="204"/>
                  </a:moveTo>
                  <a:cubicBezTo>
                    <a:pt x="411" y="204"/>
                    <a:pt x="410" y="204"/>
                    <a:pt x="411" y="203"/>
                  </a:cubicBezTo>
                  <a:cubicBezTo>
                    <a:pt x="416" y="204"/>
                    <a:pt x="411" y="195"/>
                    <a:pt x="415" y="196"/>
                  </a:cubicBezTo>
                  <a:cubicBezTo>
                    <a:pt x="418" y="198"/>
                    <a:pt x="419" y="195"/>
                    <a:pt x="422" y="196"/>
                  </a:cubicBezTo>
                  <a:cubicBezTo>
                    <a:pt x="420" y="189"/>
                    <a:pt x="412" y="187"/>
                    <a:pt x="405" y="189"/>
                  </a:cubicBezTo>
                  <a:cubicBezTo>
                    <a:pt x="404" y="188"/>
                    <a:pt x="403" y="188"/>
                    <a:pt x="403" y="186"/>
                  </a:cubicBezTo>
                  <a:cubicBezTo>
                    <a:pt x="401" y="186"/>
                    <a:pt x="400" y="189"/>
                    <a:pt x="398" y="189"/>
                  </a:cubicBezTo>
                  <a:cubicBezTo>
                    <a:pt x="396" y="189"/>
                    <a:pt x="396" y="187"/>
                    <a:pt x="394" y="188"/>
                  </a:cubicBezTo>
                  <a:cubicBezTo>
                    <a:pt x="392" y="188"/>
                    <a:pt x="392" y="189"/>
                    <a:pt x="391" y="190"/>
                  </a:cubicBezTo>
                  <a:cubicBezTo>
                    <a:pt x="389" y="191"/>
                    <a:pt x="388" y="190"/>
                    <a:pt x="386" y="191"/>
                  </a:cubicBezTo>
                  <a:cubicBezTo>
                    <a:pt x="386" y="193"/>
                    <a:pt x="385" y="194"/>
                    <a:pt x="383" y="195"/>
                  </a:cubicBezTo>
                  <a:cubicBezTo>
                    <a:pt x="384" y="204"/>
                    <a:pt x="382" y="205"/>
                    <a:pt x="382" y="215"/>
                  </a:cubicBezTo>
                  <a:cubicBezTo>
                    <a:pt x="387" y="216"/>
                    <a:pt x="385" y="211"/>
                    <a:pt x="388" y="212"/>
                  </a:cubicBezTo>
                  <a:cubicBezTo>
                    <a:pt x="388" y="210"/>
                    <a:pt x="389" y="209"/>
                    <a:pt x="389" y="208"/>
                  </a:cubicBezTo>
                  <a:cubicBezTo>
                    <a:pt x="391" y="205"/>
                    <a:pt x="390" y="202"/>
                    <a:pt x="391" y="198"/>
                  </a:cubicBezTo>
                  <a:cubicBezTo>
                    <a:pt x="391" y="198"/>
                    <a:pt x="393" y="196"/>
                    <a:pt x="393" y="196"/>
                  </a:cubicBezTo>
                  <a:cubicBezTo>
                    <a:pt x="393" y="195"/>
                    <a:pt x="392" y="192"/>
                    <a:pt x="394" y="192"/>
                  </a:cubicBezTo>
                  <a:cubicBezTo>
                    <a:pt x="396" y="192"/>
                    <a:pt x="398" y="192"/>
                    <a:pt x="399" y="191"/>
                  </a:cubicBezTo>
                  <a:cubicBezTo>
                    <a:pt x="397" y="195"/>
                    <a:pt x="403" y="192"/>
                    <a:pt x="402" y="195"/>
                  </a:cubicBezTo>
                  <a:cubicBezTo>
                    <a:pt x="403" y="198"/>
                    <a:pt x="403" y="197"/>
                    <a:pt x="402" y="201"/>
                  </a:cubicBezTo>
                  <a:cubicBezTo>
                    <a:pt x="403" y="201"/>
                    <a:pt x="405" y="201"/>
                    <a:pt x="405" y="202"/>
                  </a:cubicBezTo>
                  <a:cubicBezTo>
                    <a:pt x="404" y="202"/>
                    <a:pt x="402" y="202"/>
                    <a:pt x="402" y="203"/>
                  </a:cubicBezTo>
                  <a:cubicBezTo>
                    <a:pt x="406" y="202"/>
                    <a:pt x="410" y="206"/>
                    <a:pt x="412" y="204"/>
                  </a:cubicBezTo>
                  <a:close/>
                  <a:moveTo>
                    <a:pt x="433" y="199"/>
                  </a:moveTo>
                  <a:cubicBezTo>
                    <a:pt x="433" y="199"/>
                    <a:pt x="433" y="202"/>
                    <a:pt x="433" y="202"/>
                  </a:cubicBezTo>
                  <a:cubicBezTo>
                    <a:pt x="431" y="204"/>
                    <a:pt x="426" y="198"/>
                    <a:pt x="423" y="201"/>
                  </a:cubicBezTo>
                  <a:cubicBezTo>
                    <a:pt x="424" y="203"/>
                    <a:pt x="422" y="203"/>
                    <a:pt x="421" y="204"/>
                  </a:cubicBezTo>
                  <a:cubicBezTo>
                    <a:pt x="424" y="207"/>
                    <a:pt x="425" y="205"/>
                    <a:pt x="428" y="205"/>
                  </a:cubicBezTo>
                  <a:cubicBezTo>
                    <a:pt x="431" y="205"/>
                    <a:pt x="435" y="206"/>
                    <a:pt x="436" y="204"/>
                  </a:cubicBezTo>
                  <a:cubicBezTo>
                    <a:pt x="436" y="204"/>
                    <a:pt x="435" y="203"/>
                    <a:pt x="436" y="203"/>
                  </a:cubicBezTo>
                  <a:cubicBezTo>
                    <a:pt x="437" y="203"/>
                    <a:pt x="439" y="203"/>
                    <a:pt x="439" y="202"/>
                  </a:cubicBezTo>
                  <a:cubicBezTo>
                    <a:pt x="436" y="202"/>
                    <a:pt x="435" y="199"/>
                    <a:pt x="433" y="199"/>
                  </a:cubicBezTo>
                  <a:close/>
                  <a:moveTo>
                    <a:pt x="416" y="209"/>
                  </a:moveTo>
                  <a:cubicBezTo>
                    <a:pt x="416" y="209"/>
                    <a:pt x="416" y="207"/>
                    <a:pt x="414" y="208"/>
                  </a:cubicBezTo>
                  <a:cubicBezTo>
                    <a:pt x="414" y="208"/>
                    <a:pt x="414" y="210"/>
                    <a:pt x="414" y="210"/>
                  </a:cubicBezTo>
                  <a:cubicBezTo>
                    <a:pt x="412" y="210"/>
                    <a:pt x="410" y="210"/>
                    <a:pt x="408" y="210"/>
                  </a:cubicBezTo>
                  <a:cubicBezTo>
                    <a:pt x="410" y="214"/>
                    <a:pt x="404" y="211"/>
                    <a:pt x="405" y="213"/>
                  </a:cubicBezTo>
                  <a:cubicBezTo>
                    <a:pt x="406" y="213"/>
                    <a:pt x="407" y="213"/>
                    <a:pt x="408" y="213"/>
                  </a:cubicBezTo>
                  <a:cubicBezTo>
                    <a:pt x="408" y="215"/>
                    <a:pt x="407" y="215"/>
                    <a:pt x="407" y="216"/>
                  </a:cubicBezTo>
                  <a:cubicBezTo>
                    <a:pt x="410" y="217"/>
                    <a:pt x="409" y="213"/>
                    <a:pt x="412" y="213"/>
                  </a:cubicBezTo>
                  <a:cubicBezTo>
                    <a:pt x="413" y="214"/>
                    <a:pt x="415" y="215"/>
                    <a:pt x="418" y="215"/>
                  </a:cubicBezTo>
                  <a:cubicBezTo>
                    <a:pt x="417" y="210"/>
                    <a:pt x="425" y="214"/>
                    <a:pt x="423" y="208"/>
                  </a:cubicBezTo>
                  <a:cubicBezTo>
                    <a:pt x="420" y="206"/>
                    <a:pt x="418" y="209"/>
                    <a:pt x="416" y="209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7" name="Freeform 92"/>
            <p:cNvSpPr/>
            <p:nvPr/>
          </p:nvSpPr>
          <p:spPr bwMode="auto">
            <a:xfrm>
              <a:off x="1409503" y="2309277"/>
              <a:ext cx="214147" cy="325979"/>
            </a:xfrm>
            <a:custGeom>
              <a:avLst/>
              <a:gdLst>
                <a:gd name="T0" fmla="*/ 26 w 38"/>
                <a:gd name="T1" fmla="*/ 14 h 58"/>
                <a:gd name="T2" fmla="*/ 45 w 38"/>
                <a:gd name="T3" fmla="*/ 9 h 58"/>
                <a:gd name="T4" fmla="*/ 47 w 38"/>
                <a:gd name="T5" fmla="*/ 26 h 58"/>
                <a:gd name="T6" fmla="*/ 33 w 38"/>
                <a:gd name="T7" fmla="*/ 35 h 58"/>
                <a:gd name="T8" fmla="*/ 50 w 38"/>
                <a:gd name="T9" fmla="*/ 45 h 58"/>
                <a:gd name="T10" fmla="*/ 59 w 38"/>
                <a:gd name="T11" fmla="*/ 64 h 58"/>
                <a:gd name="T12" fmla="*/ 64 w 38"/>
                <a:gd name="T13" fmla="*/ 69 h 58"/>
                <a:gd name="T14" fmla="*/ 76 w 38"/>
                <a:gd name="T15" fmla="*/ 73 h 58"/>
                <a:gd name="T16" fmla="*/ 71 w 38"/>
                <a:gd name="T17" fmla="*/ 85 h 58"/>
                <a:gd name="T18" fmla="*/ 88 w 38"/>
                <a:gd name="T19" fmla="*/ 87 h 58"/>
                <a:gd name="T20" fmla="*/ 88 w 38"/>
                <a:gd name="T21" fmla="*/ 104 h 58"/>
                <a:gd name="T22" fmla="*/ 81 w 38"/>
                <a:gd name="T23" fmla="*/ 104 h 58"/>
                <a:gd name="T24" fmla="*/ 88 w 38"/>
                <a:gd name="T25" fmla="*/ 109 h 58"/>
                <a:gd name="T26" fmla="*/ 81 w 38"/>
                <a:gd name="T27" fmla="*/ 116 h 58"/>
                <a:gd name="T28" fmla="*/ 73 w 38"/>
                <a:gd name="T29" fmla="*/ 120 h 58"/>
                <a:gd name="T30" fmla="*/ 45 w 38"/>
                <a:gd name="T31" fmla="*/ 118 h 58"/>
                <a:gd name="T32" fmla="*/ 33 w 38"/>
                <a:gd name="T33" fmla="*/ 120 h 58"/>
                <a:gd name="T34" fmla="*/ 14 w 38"/>
                <a:gd name="T35" fmla="*/ 120 h 58"/>
                <a:gd name="T36" fmla="*/ 19 w 38"/>
                <a:gd name="T37" fmla="*/ 118 h 58"/>
                <a:gd name="T38" fmla="*/ 24 w 38"/>
                <a:gd name="T39" fmla="*/ 120 h 58"/>
                <a:gd name="T40" fmla="*/ 26 w 38"/>
                <a:gd name="T41" fmla="*/ 116 h 58"/>
                <a:gd name="T42" fmla="*/ 43 w 38"/>
                <a:gd name="T43" fmla="*/ 113 h 58"/>
                <a:gd name="T44" fmla="*/ 19 w 38"/>
                <a:gd name="T45" fmla="*/ 104 h 58"/>
                <a:gd name="T46" fmla="*/ 19 w 38"/>
                <a:gd name="T47" fmla="*/ 87 h 58"/>
                <a:gd name="T48" fmla="*/ 26 w 38"/>
                <a:gd name="T49" fmla="*/ 85 h 58"/>
                <a:gd name="T50" fmla="*/ 36 w 38"/>
                <a:gd name="T51" fmla="*/ 85 h 58"/>
                <a:gd name="T52" fmla="*/ 40 w 38"/>
                <a:gd name="T53" fmla="*/ 69 h 58"/>
                <a:gd name="T54" fmla="*/ 31 w 38"/>
                <a:gd name="T55" fmla="*/ 57 h 58"/>
                <a:gd name="T56" fmla="*/ 19 w 38"/>
                <a:gd name="T57" fmla="*/ 61 h 58"/>
                <a:gd name="T58" fmla="*/ 19 w 38"/>
                <a:gd name="T59" fmla="*/ 47 h 58"/>
                <a:gd name="T60" fmla="*/ 9 w 38"/>
                <a:gd name="T61" fmla="*/ 40 h 58"/>
                <a:gd name="T62" fmla="*/ 0 w 38"/>
                <a:gd name="T63" fmla="*/ 14 h 58"/>
                <a:gd name="T64" fmla="*/ 14 w 38"/>
                <a:gd name="T65" fmla="*/ 0 h 58"/>
                <a:gd name="T66" fmla="*/ 40 w 38"/>
                <a:gd name="T67" fmla="*/ 0 h 58"/>
                <a:gd name="T68" fmla="*/ 26 w 38"/>
                <a:gd name="T69" fmla="*/ 14 h 5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8" h="58">
                  <a:moveTo>
                    <a:pt x="11" y="6"/>
                  </a:moveTo>
                  <a:cubicBezTo>
                    <a:pt x="11" y="8"/>
                    <a:pt x="16" y="4"/>
                    <a:pt x="19" y="4"/>
                  </a:cubicBezTo>
                  <a:cubicBezTo>
                    <a:pt x="20" y="6"/>
                    <a:pt x="20" y="9"/>
                    <a:pt x="20" y="11"/>
                  </a:cubicBezTo>
                  <a:cubicBezTo>
                    <a:pt x="17" y="12"/>
                    <a:pt x="15" y="13"/>
                    <a:pt x="14" y="15"/>
                  </a:cubicBezTo>
                  <a:cubicBezTo>
                    <a:pt x="15" y="17"/>
                    <a:pt x="18" y="19"/>
                    <a:pt x="21" y="19"/>
                  </a:cubicBezTo>
                  <a:cubicBezTo>
                    <a:pt x="21" y="23"/>
                    <a:pt x="26" y="22"/>
                    <a:pt x="25" y="27"/>
                  </a:cubicBezTo>
                  <a:cubicBezTo>
                    <a:pt x="25" y="28"/>
                    <a:pt x="27" y="28"/>
                    <a:pt x="27" y="29"/>
                  </a:cubicBezTo>
                  <a:cubicBezTo>
                    <a:pt x="27" y="31"/>
                    <a:pt x="31" y="30"/>
                    <a:pt x="32" y="31"/>
                  </a:cubicBezTo>
                  <a:cubicBezTo>
                    <a:pt x="31" y="33"/>
                    <a:pt x="30" y="34"/>
                    <a:pt x="30" y="36"/>
                  </a:cubicBezTo>
                  <a:cubicBezTo>
                    <a:pt x="32" y="36"/>
                    <a:pt x="35" y="36"/>
                    <a:pt x="37" y="37"/>
                  </a:cubicBezTo>
                  <a:cubicBezTo>
                    <a:pt x="35" y="39"/>
                    <a:pt x="38" y="42"/>
                    <a:pt x="37" y="44"/>
                  </a:cubicBezTo>
                  <a:cubicBezTo>
                    <a:pt x="36" y="45"/>
                    <a:pt x="34" y="44"/>
                    <a:pt x="34" y="44"/>
                  </a:cubicBezTo>
                  <a:cubicBezTo>
                    <a:pt x="34" y="46"/>
                    <a:pt x="36" y="45"/>
                    <a:pt x="37" y="46"/>
                  </a:cubicBezTo>
                  <a:cubicBezTo>
                    <a:pt x="36" y="47"/>
                    <a:pt x="34" y="47"/>
                    <a:pt x="34" y="49"/>
                  </a:cubicBezTo>
                  <a:cubicBezTo>
                    <a:pt x="33" y="50"/>
                    <a:pt x="32" y="51"/>
                    <a:pt x="31" y="51"/>
                  </a:cubicBezTo>
                  <a:cubicBezTo>
                    <a:pt x="27" y="51"/>
                    <a:pt x="24" y="50"/>
                    <a:pt x="19" y="50"/>
                  </a:cubicBezTo>
                  <a:cubicBezTo>
                    <a:pt x="17" y="52"/>
                    <a:pt x="18" y="52"/>
                    <a:pt x="14" y="51"/>
                  </a:cubicBezTo>
                  <a:cubicBezTo>
                    <a:pt x="13" y="54"/>
                    <a:pt x="6" y="58"/>
                    <a:pt x="6" y="51"/>
                  </a:cubicBezTo>
                  <a:cubicBezTo>
                    <a:pt x="7" y="52"/>
                    <a:pt x="8" y="50"/>
                    <a:pt x="8" y="50"/>
                  </a:cubicBezTo>
                  <a:cubicBezTo>
                    <a:pt x="9" y="50"/>
                    <a:pt x="10" y="51"/>
                    <a:pt x="10" y="51"/>
                  </a:cubicBezTo>
                  <a:cubicBezTo>
                    <a:pt x="11" y="51"/>
                    <a:pt x="10" y="50"/>
                    <a:pt x="11" y="49"/>
                  </a:cubicBezTo>
                  <a:cubicBezTo>
                    <a:pt x="12" y="48"/>
                    <a:pt x="15" y="49"/>
                    <a:pt x="18" y="48"/>
                  </a:cubicBezTo>
                  <a:cubicBezTo>
                    <a:pt x="17" y="42"/>
                    <a:pt x="11" y="46"/>
                    <a:pt x="8" y="44"/>
                  </a:cubicBezTo>
                  <a:cubicBezTo>
                    <a:pt x="8" y="42"/>
                    <a:pt x="8" y="40"/>
                    <a:pt x="8" y="37"/>
                  </a:cubicBezTo>
                  <a:cubicBezTo>
                    <a:pt x="11" y="38"/>
                    <a:pt x="13" y="37"/>
                    <a:pt x="11" y="36"/>
                  </a:cubicBezTo>
                  <a:cubicBezTo>
                    <a:pt x="12" y="33"/>
                    <a:pt x="13" y="37"/>
                    <a:pt x="15" y="36"/>
                  </a:cubicBezTo>
                  <a:cubicBezTo>
                    <a:pt x="18" y="36"/>
                    <a:pt x="14" y="31"/>
                    <a:pt x="17" y="29"/>
                  </a:cubicBezTo>
                  <a:cubicBezTo>
                    <a:pt x="16" y="27"/>
                    <a:pt x="12" y="28"/>
                    <a:pt x="13" y="24"/>
                  </a:cubicBezTo>
                  <a:cubicBezTo>
                    <a:pt x="12" y="25"/>
                    <a:pt x="10" y="26"/>
                    <a:pt x="8" y="26"/>
                  </a:cubicBezTo>
                  <a:cubicBezTo>
                    <a:pt x="8" y="24"/>
                    <a:pt x="8" y="22"/>
                    <a:pt x="8" y="20"/>
                  </a:cubicBezTo>
                  <a:cubicBezTo>
                    <a:pt x="8" y="18"/>
                    <a:pt x="4" y="19"/>
                    <a:pt x="4" y="17"/>
                  </a:cubicBezTo>
                  <a:cubicBezTo>
                    <a:pt x="6" y="13"/>
                    <a:pt x="5" y="6"/>
                    <a:pt x="0" y="6"/>
                  </a:cubicBezTo>
                  <a:cubicBezTo>
                    <a:pt x="2" y="3"/>
                    <a:pt x="5" y="3"/>
                    <a:pt x="6" y="0"/>
                  </a:cubicBezTo>
                  <a:cubicBezTo>
                    <a:pt x="10" y="0"/>
                    <a:pt x="13" y="0"/>
                    <a:pt x="17" y="0"/>
                  </a:cubicBezTo>
                  <a:cubicBezTo>
                    <a:pt x="14" y="1"/>
                    <a:pt x="12" y="3"/>
                    <a:pt x="11" y="6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8" name="Freeform 93"/>
            <p:cNvSpPr/>
            <p:nvPr/>
          </p:nvSpPr>
          <p:spPr bwMode="auto">
            <a:xfrm>
              <a:off x="7399717" y="2324629"/>
              <a:ext cx="57106" cy="45208"/>
            </a:xfrm>
            <a:custGeom>
              <a:avLst/>
              <a:gdLst>
                <a:gd name="T0" fmla="*/ 22 w 10"/>
                <a:gd name="T1" fmla="*/ 2 h 8"/>
                <a:gd name="T2" fmla="*/ 24 w 10"/>
                <a:gd name="T3" fmla="*/ 14 h 8"/>
                <a:gd name="T4" fmla="*/ 12 w 10"/>
                <a:gd name="T5" fmla="*/ 19 h 8"/>
                <a:gd name="T6" fmla="*/ 12 w 10"/>
                <a:gd name="T7" fmla="*/ 14 h 8"/>
                <a:gd name="T8" fmla="*/ 5 w 10"/>
                <a:gd name="T9" fmla="*/ 17 h 8"/>
                <a:gd name="T10" fmla="*/ 7 w 10"/>
                <a:gd name="T11" fmla="*/ 14 h 8"/>
                <a:gd name="T12" fmla="*/ 22 w 10"/>
                <a:gd name="T13" fmla="*/ 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8">
                  <a:moveTo>
                    <a:pt x="9" y="1"/>
                  </a:moveTo>
                  <a:cubicBezTo>
                    <a:pt x="8" y="3"/>
                    <a:pt x="9" y="5"/>
                    <a:pt x="10" y="6"/>
                  </a:cubicBezTo>
                  <a:cubicBezTo>
                    <a:pt x="9" y="8"/>
                    <a:pt x="7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0" y="6"/>
                    <a:pt x="3" y="7"/>
                    <a:pt x="3" y="6"/>
                  </a:cubicBezTo>
                  <a:cubicBezTo>
                    <a:pt x="4" y="5"/>
                    <a:pt x="7" y="0"/>
                    <a:pt x="9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09" name="Freeform 94"/>
            <p:cNvSpPr/>
            <p:nvPr/>
          </p:nvSpPr>
          <p:spPr bwMode="auto">
            <a:xfrm>
              <a:off x="5356945" y="2856542"/>
              <a:ext cx="33312" cy="38071"/>
            </a:xfrm>
            <a:custGeom>
              <a:avLst/>
              <a:gdLst>
                <a:gd name="T0" fmla="*/ 2 w 6"/>
                <a:gd name="T1" fmla="*/ 5 h 7"/>
                <a:gd name="T2" fmla="*/ 14 w 6"/>
                <a:gd name="T3" fmla="*/ 0 h 7"/>
                <a:gd name="T4" fmla="*/ 0 w 6"/>
                <a:gd name="T5" fmla="*/ 14 h 7"/>
                <a:gd name="T6" fmla="*/ 2 w 6"/>
                <a:gd name="T7" fmla="*/ 5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" h="7">
                  <a:moveTo>
                    <a:pt x="1" y="2"/>
                  </a:moveTo>
                  <a:cubicBezTo>
                    <a:pt x="2" y="0"/>
                    <a:pt x="3" y="2"/>
                    <a:pt x="6" y="0"/>
                  </a:cubicBezTo>
                  <a:cubicBezTo>
                    <a:pt x="5" y="3"/>
                    <a:pt x="4" y="7"/>
                    <a:pt x="0" y="6"/>
                  </a:cubicBezTo>
                  <a:cubicBezTo>
                    <a:pt x="0" y="5"/>
                    <a:pt x="5" y="3"/>
                    <a:pt x="1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0" name="Freeform 95"/>
            <p:cNvSpPr/>
            <p:nvPr/>
          </p:nvSpPr>
          <p:spPr bwMode="auto">
            <a:xfrm>
              <a:off x="4519393" y="3901103"/>
              <a:ext cx="268874" cy="302184"/>
            </a:xfrm>
            <a:custGeom>
              <a:avLst/>
              <a:gdLst>
                <a:gd name="T0" fmla="*/ 89 w 48"/>
                <a:gd name="T1" fmla="*/ 7 h 54"/>
                <a:gd name="T2" fmla="*/ 101 w 48"/>
                <a:gd name="T3" fmla="*/ 12 h 54"/>
                <a:gd name="T4" fmla="*/ 113 w 48"/>
                <a:gd name="T5" fmla="*/ 21 h 54"/>
                <a:gd name="T6" fmla="*/ 101 w 48"/>
                <a:gd name="T7" fmla="*/ 35 h 54"/>
                <a:gd name="T8" fmla="*/ 99 w 48"/>
                <a:gd name="T9" fmla="*/ 52 h 54"/>
                <a:gd name="T10" fmla="*/ 104 w 48"/>
                <a:gd name="T11" fmla="*/ 56 h 54"/>
                <a:gd name="T12" fmla="*/ 104 w 48"/>
                <a:gd name="T13" fmla="*/ 64 h 54"/>
                <a:gd name="T14" fmla="*/ 108 w 48"/>
                <a:gd name="T15" fmla="*/ 71 h 54"/>
                <a:gd name="T16" fmla="*/ 97 w 48"/>
                <a:gd name="T17" fmla="*/ 78 h 54"/>
                <a:gd name="T18" fmla="*/ 92 w 48"/>
                <a:gd name="T19" fmla="*/ 92 h 54"/>
                <a:gd name="T20" fmla="*/ 92 w 48"/>
                <a:gd name="T21" fmla="*/ 99 h 54"/>
                <a:gd name="T22" fmla="*/ 87 w 48"/>
                <a:gd name="T23" fmla="*/ 99 h 54"/>
                <a:gd name="T24" fmla="*/ 78 w 48"/>
                <a:gd name="T25" fmla="*/ 108 h 54"/>
                <a:gd name="T26" fmla="*/ 78 w 48"/>
                <a:gd name="T27" fmla="*/ 125 h 54"/>
                <a:gd name="T28" fmla="*/ 52 w 48"/>
                <a:gd name="T29" fmla="*/ 118 h 54"/>
                <a:gd name="T30" fmla="*/ 49 w 48"/>
                <a:gd name="T31" fmla="*/ 122 h 54"/>
                <a:gd name="T32" fmla="*/ 40 w 48"/>
                <a:gd name="T33" fmla="*/ 118 h 54"/>
                <a:gd name="T34" fmla="*/ 26 w 48"/>
                <a:gd name="T35" fmla="*/ 118 h 54"/>
                <a:gd name="T36" fmla="*/ 19 w 48"/>
                <a:gd name="T37" fmla="*/ 115 h 54"/>
                <a:gd name="T38" fmla="*/ 7 w 48"/>
                <a:gd name="T39" fmla="*/ 99 h 54"/>
                <a:gd name="T40" fmla="*/ 9 w 48"/>
                <a:gd name="T41" fmla="*/ 87 h 54"/>
                <a:gd name="T42" fmla="*/ 7 w 48"/>
                <a:gd name="T43" fmla="*/ 87 h 54"/>
                <a:gd name="T44" fmla="*/ 5 w 48"/>
                <a:gd name="T45" fmla="*/ 64 h 54"/>
                <a:gd name="T46" fmla="*/ 31 w 48"/>
                <a:gd name="T47" fmla="*/ 61 h 54"/>
                <a:gd name="T48" fmla="*/ 31 w 48"/>
                <a:gd name="T49" fmla="*/ 54 h 54"/>
                <a:gd name="T50" fmla="*/ 52 w 48"/>
                <a:gd name="T51" fmla="*/ 40 h 54"/>
                <a:gd name="T52" fmla="*/ 68 w 48"/>
                <a:gd name="T53" fmla="*/ 35 h 54"/>
                <a:gd name="T54" fmla="*/ 71 w 48"/>
                <a:gd name="T55" fmla="*/ 26 h 54"/>
                <a:gd name="T56" fmla="*/ 75 w 48"/>
                <a:gd name="T57" fmla="*/ 26 h 54"/>
                <a:gd name="T58" fmla="*/ 82 w 48"/>
                <a:gd name="T59" fmla="*/ 21 h 54"/>
                <a:gd name="T60" fmla="*/ 92 w 48"/>
                <a:gd name="T61" fmla="*/ 7 h 54"/>
                <a:gd name="T62" fmla="*/ 89 w 48"/>
                <a:gd name="T63" fmla="*/ 7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8" h="54">
                  <a:moveTo>
                    <a:pt x="38" y="3"/>
                  </a:moveTo>
                  <a:cubicBezTo>
                    <a:pt x="39" y="0"/>
                    <a:pt x="41" y="5"/>
                    <a:pt x="43" y="5"/>
                  </a:cubicBezTo>
                  <a:cubicBezTo>
                    <a:pt x="44" y="6"/>
                    <a:pt x="45" y="8"/>
                    <a:pt x="48" y="9"/>
                  </a:cubicBezTo>
                  <a:cubicBezTo>
                    <a:pt x="47" y="12"/>
                    <a:pt x="47" y="15"/>
                    <a:pt x="43" y="15"/>
                  </a:cubicBezTo>
                  <a:cubicBezTo>
                    <a:pt x="42" y="17"/>
                    <a:pt x="44" y="21"/>
                    <a:pt x="42" y="22"/>
                  </a:cubicBezTo>
                  <a:cubicBezTo>
                    <a:pt x="41" y="23"/>
                    <a:pt x="44" y="23"/>
                    <a:pt x="44" y="24"/>
                  </a:cubicBezTo>
                  <a:cubicBezTo>
                    <a:pt x="44" y="25"/>
                    <a:pt x="44" y="27"/>
                    <a:pt x="44" y="27"/>
                  </a:cubicBezTo>
                  <a:cubicBezTo>
                    <a:pt x="45" y="29"/>
                    <a:pt x="46" y="28"/>
                    <a:pt x="46" y="30"/>
                  </a:cubicBezTo>
                  <a:cubicBezTo>
                    <a:pt x="46" y="33"/>
                    <a:pt x="42" y="35"/>
                    <a:pt x="41" y="33"/>
                  </a:cubicBezTo>
                  <a:cubicBezTo>
                    <a:pt x="41" y="36"/>
                    <a:pt x="42" y="37"/>
                    <a:pt x="39" y="39"/>
                  </a:cubicBezTo>
                  <a:cubicBezTo>
                    <a:pt x="39" y="40"/>
                    <a:pt x="40" y="41"/>
                    <a:pt x="39" y="42"/>
                  </a:cubicBezTo>
                  <a:cubicBezTo>
                    <a:pt x="39" y="42"/>
                    <a:pt x="37" y="41"/>
                    <a:pt x="37" y="42"/>
                  </a:cubicBezTo>
                  <a:cubicBezTo>
                    <a:pt x="36" y="43"/>
                    <a:pt x="37" y="48"/>
                    <a:pt x="33" y="46"/>
                  </a:cubicBezTo>
                  <a:cubicBezTo>
                    <a:pt x="36" y="48"/>
                    <a:pt x="33" y="49"/>
                    <a:pt x="33" y="53"/>
                  </a:cubicBezTo>
                  <a:cubicBezTo>
                    <a:pt x="27" y="54"/>
                    <a:pt x="26" y="51"/>
                    <a:pt x="22" y="50"/>
                  </a:cubicBezTo>
                  <a:cubicBezTo>
                    <a:pt x="21" y="50"/>
                    <a:pt x="21" y="51"/>
                    <a:pt x="21" y="52"/>
                  </a:cubicBezTo>
                  <a:cubicBezTo>
                    <a:pt x="18" y="53"/>
                    <a:pt x="18" y="50"/>
                    <a:pt x="17" y="50"/>
                  </a:cubicBezTo>
                  <a:cubicBezTo>
                    <a:pt x="15" y="49"/>
                    <a:pt x="13" y="51"/>
                    <a:pt x="11" y="50"/>
                  </a:cubicBezTo>
                  <a:cubicBezTo>
                    <a:pt x="10" y="49"/>
                    <a:pt x="12" y="46"/>
                    <a:pt x="8" y="49"/>
                  </a:cubicBezTo>
                  <a:cubicBezTo>
                    <a:pt x="7" y="46"/>
                    <a:pt x="7" y="42"/>
                    <a:pt x="3" y="42"/>
                  </a:cubicBezTo>
                  <a:cubicBezTo>
                    <a:pt x="3" y="40"/>
                    <a:pt x="4" y="39"/>
                    <a:pt x="4" y="37"/>
                  </a:cubicBezTo>
                  <a:cubicBezTo>
                    <a:pt x="4" y="35"/>
                    <a:pt x="3" y="37"/>
                    <a:pt x="3" y="37"/>
                  </a:cubicBezTo>
                  <a:cubicBezTo>
                    <a:pt x="0" y="35"/>
                    <a:pt x="2" y="32"/>
                    <a:pt x="2" y="27"/>
                  </a:cubicBezTo>
                  <a:cubicBezTo>
                    <a:pt x="6" y="28"/>
                    <a:pt x="10" y="28"/>
                    <a:pt x="13" y="26"/>
                  </a:cubicBezTo>
                  <a:cubicBezTo>
                    <a:pt x="13" y="24"/>
                    <a:pt x="15" y="23"/>
                    <a:pt x="13" y="23"/>
                  </a:cubicBezTo>
                  <a:cubicBezTo>
                    <a:pt x="15" y="21"/>
                    <a:pt x="24" y="18"/>
                    <a:pt x="22" y="17"/>
                  </a:cubicBezTo>
                  <a:cubicBezTo>
                    <a:pt x="23" y="15"/>
                    <a:pt x="26" y="15"/>
                    <a:pt x="29" y="15"/>
                  </a:cubicBezTo>
                  <a:cubicBezTo>
                    <a:pt x="31" y="15"/>
                    <a:pt x="29" y="12"/>
                    <a:pt x="30" y="11"/>
                  </a:cubicBezTo>
                  <a:cubicBezTo>
                    <a:pt x="30" y="11"/>
                    <a:pt x="32" y="11"/>
                    <a:pt x="32" y="11"/>
                  </a:cubicBezTo>
                  <a:cubicBezTo>
                    <a:pt x="33" y="10"/>
                    <a:pt x="32" y="8"/>
                    <a:pt x="35" y="9"/>
                  </a:cubicBezTo>
                  <a:cubicBezTo>
                    <a:pt x="33" y="4"/>
                    <a:pt x="38" y="5"/>
                    <a:pt x="39" y="3"/>
                  </a:cubicBezTo>
                  <a:cubicBezTo>
                    <a:pt x="39" y="3"/>
                    <a:pt x="39" y="3"/>
                    <a:pt x="38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1" name="Freeform 96"/>
            <p:cNvSpPr/>
            <p:nvPr/>
          </p:nvSpPr>
          <p:spPr bwMode="auto">
            <a:xfrm>
              <a:off x="4795405" y="4120009"/>
              <a:ext cx="116592" cy="135626"/>
            </a:xfrm>
            <a:custGeom>
              <a:avLst/>
              <a:gdLst>
                <a:gd name="T0" fmla="*/ 44 w 21"/>
                <a:gd name="T1" fmla="*/ 0 h 24"/>
                <a:gd name="T2" fmla="*/ 35 w 21"/>
                <a:gd name="T3" fmla="*/ 12 h 24"/>
                <a:gd name="T4" fmla="*/ 33 w 21"/>
                <a:gd name="T5" fmla="*/ 12 h 24"/>
                <a:gd name="T6" fmla="*/ 35 w 21"/>
                <a:gd name="T7" fmla="*/ 21 h 24"/>
                <a:gd name="T8" fmla="*/ 40 w 21"/>
                <a:gd name="T9" fmla="*/ 26 h 24"/>
                <a:gd name="T10" fmla="*/ 44 w 21"/>
                <a:gd name="T11" fmla="*/ 50 h 24"/>
                <a:gd name="T12" fmla="*/ 33 w 21"/>
                <a:gd name="T13" fmla="*/ 50 h 24"/>
                <a:gd name="T14" fmla="*/ 23 w 21"/>
                <a:gd name="T15" fmla="*/ 24 h 24"/>
                <a:gd name="T16" fmla="*/ 14 w 21"/>
                <a:gd name="T17" fmla="*/ 31 h 24"/>
                <a:gd name="T18" fmla="*/ 14 w 21"/>
                <a:gd name="T19" fmla="*/ 48 h 24"/>
                <a:gd name="T20" fmla="*/ 5 w 21"/>
                <a:gd name="T21" fmla="*/ 57 h 24"/>
                <a:gd name="T22" fmla="*/ 2 w 21"/>
                <a:gd name="T23" fmla="*/ 43 h 24"/>
                <a:gd name="T24" fmla="*/ 5 w 21"/>
                <a:gd name="T25" fmla="*/ 40 h 24"/>
                <a:gd name="T26" fmla="*/ 2 w 21"/>
                <a:gd name="T27" fmla="*/ 38 h 24"/>
                <a:gd name="T28" fmla="*/ 5 w 21"/>
                <a:gd name="T29" fmla="*/ 26 h 24"/>
                <a:gd name="T30" fmla="*/ 0 w 21"/>
                <a:gd name="T31" fmla="*/ 21 h 24"/>
                <a:gd name="T32" fmla="*/ 21 w 21"/>
                <a:gd name="T33" fmla="*/ 0 h 24"/>
                <a:gd name="T34" fmla="*/ 44 w 21"/>
                <a:gd name="T35" fmla="*/ 0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" h="24">
                  <a:moveTo>
                    <a:pt x="19" y="0"/>
                  </a:moveTo>
                  <a:cubicBezTo>
                    <a:pt x="21" y="5"/>
                    <a:pt x="13" y="3"/>
                    <a:pt x="15" y="5"/>
                  </a:cubicBezTo>
                  <a:cubicBezTo>
                    <a:pt x="17" y="7"/>
                    <a:pt x="15" y="5"/>
                    <a:pt x="14" y="5"/>
                  </a:cubicBezTo>
                  <a:cubicBezTo>
                    <a:pt x="14" y="7"/>
                    <a:pt x="14" y="7"/>
                    <a:pt x="15" y="9"/>
                  </a:cubicBezTo>
                  <a:cubicBezTo>
                    <a:pt x="15" y="9"/>
                    <a:pt x="17" y="10"/>
                    <a:pt x="17" y="11"/>
                  </a:cubicBezTo>
                  <a:cubicBezTo>
                    <a:pt x="18" y="14"/>
                    <a:pt x="18" y="18"/>
                    <a:pt x="19" y="21"/>
                  </a:cubicBezTo>
                  <a:cubicBezTo>
                    <a:pt x="17" y="21"/>
                    <a:pt x="15" y="21"/>
                    <a:pt x="14" y="21"/>
                  </a:cubicBezTo>
                  <a:cubicBezTo>
                    <a:pt x="13" y="18"/>
                    <a:pt x="11" y="14"/>
                    <a:pt x="10" y="10"/>
                  </a:cubicBezTo>
                  <a:cubicBezTo>
                    <a:pt x="8" y="10"/>
                    <a:pt x="9" y="14"/>
                    <a:pt x="6" y="13"/>
                  </a:cubicBezTo>
                  <a:cubicBezTo>
                    <a:pt x="6" y="16"/>
                    <a:pt x="6" y="18"/>
                    <a:pt x="6" y="20"/>
                  </a:cubicBezTo>
                  <a:cubicBezTo>
                    <a:pt x="6" y="23"/>
                    <a:pt x="2" y="22"/>
                    <a:pt x="2" y="24"/>
                  </a:cubicBezTo>
                  <a:cubicBezTo>
                    <a:pt x="0" y="24"/>
                    <a:pt x="0" y="20"/>
                    <a:pt x="1" y="18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5"/>
                    <a:pt x="3" y="13"/>
                    <a:pt x="2" y="11"/>
                  </a:cubicBezTo>
                  <a:cubicBezTo>
                    <a:pt x="3" y="9"/>
                    <a:pt x="1" y="9"/>
                    <a:pt x="0" y="9"/>
                  </a:cubicBezTo>
                  <a:cubicBezTo>
                    <a:pt x="1" y="4"/>
                    <a:pt x="3" y="0"/>
                    <a:pt x="9" y="0"/>
                  </a:cubicBezTo>
                  <a:cubicBezTo>
                    <a:pt x="5" y="4"/>
                    <a:pt x="16" y="0"/>
                    <a:pt x="19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2" name="Freeform 97"/>
            <p:cNvSpPr/>
            <p:nvPr/>
          </p:nvSpPr>
          <p:spPr bwMode="auto">
            <a:xfrm>
              <a:off x="4428975" y="4255636"/>
              <a:ext cx="280770" cy="78520"/>
            </a:xfrm>
            <a:custGeom>
              <a:avLst/>
              <a:gdLst>
                <a:gd name="T0" fmla="*/ 2 w 50"/>
                <a:gd name="T1" fmla="*/ 12 h 14"/>
                <a:gd name="T2" fmla="*/ 14 w 50"/>
                <a:gd name="T3" fmla="*/ 2 h 14"/>
                <a:gd name="T4" fmla="*/ 19 w 50"/>
                <a:gd name="T5" fmla="*/ 7 h 14"/>
                <a:gd name="T6" fmla="*/ 26 w 50"/>
                <a:gd name="T7" fmla="*/ 12 h 14"/>
                <a:gd name="T8" fmla="*/ 52 w 50"/>
                <a:gd name="T9" fmla="*/ 17 h 14"/>
                <a:gd name="T10" fmla="*/ 80 w 50"/>
                <a:gd name="T11" fmla="*/ 14 h 14"/>
                <a:gd name="T12" fmla="*/ 87 w 50"/>
                <a:gd name="T13" fmla="*/ 19 h 14"/>
                <a:gd name="T14" fmla="*/ 94 w 50"/>
                <a:gd name="T15" fmla="*/ 21 h 14"/>
                <a:gd name="T16" fmla="*/ 109 w 50"/>
                <a:gd name="T17" fmla="*/ 21 h 14"/>
                <a:gd name="T18" fmla="*/ 111 w 50"/>
                <a:gd name="T19" fmla="*/ 31 h 14"/>
                <a:gd name="T20" fmla="*/ 106 w 50"/>
                <a:gd name="T21" fmla="*/ 31 h 14"/>
                <a:gd name="T22" fmla="*/ 50 w 50"/>
                <a:gd name="T23" fmla="*/ 21 h 14"/>
                <a:gd name="T24" fmla="*/ 35 w 50"/>
                <a:gd name="T25" fmla="*/ 21 h 14"/>
                <a:gd name="T26" fmla="*/ 17 w 50"/>
                <a:gd name="T27" fmla="*/ 17 h 14"/>
                <a:gd name="T28" fmla="*/ 2 w 50"/>
                <a:gd name="T29" fmla="*/ 12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14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8" y="0"/>
                    <a:pt x="7" y="3"/>
                    <a:pt x="8" y="3"/>
                  </a:cubicBezTo>
                  <a:cubicBezTo>
                    <a:pt x="9" y="4"/>
                    <a:pt x="11" y="3"/>
                    <a:pt x="11" y="5"/>
                  </a:cubicBezTo>
                  <a:cubicBezTo>
                    <a:pt x="16" y="3"/>
                    <a:pt x="18" y="4"/>
                    <a:pt x="22" y="7"/>
                  </a:cubicBezTo>
                  <a:cubicBezTo>
                    <a:pt x="27" y="4"/>
                    <a:pt x="28" y="6"/>
                    <a:pt x="34" y="6"/>
                  </a:cubicBezTo>
                  <a:cubicBezTo>
                    <a:pt x="36" y="5"/>
                    <a:pt x="36" y="7"/>
                    <a:pt x="37" y="8"/>
                  </a:cubicBezTo>
                  <a:cubicBezTo>
                    <a:pt x="38" y="8"/>
                    <a:pt x="40" y="8"/>
                    <a:pt x="40" y="9"/>
                  </a:cubicBezTo>
                  <a:cubicBezTo>
                    <a:pt x="43" y="8"/>
                    <a:pt x="46" y="12"/>
                    <a:pt x="46" y="9"/>
                  </a:cubicBezTo>
                  <a:cubicBezTo>
                    <a:pt x="50" y="9"/>
                    <a:pt x="43" y="13"/>
                    <a:pt x="47" y="13"/>
                  </a:cubicBezTo>
                  <a:cubicBezTo>
                    <a:pt x="47" y="14"/>
                    <a:pt x="46" y="13"/>
                    <a:pt x="45" y="13"/>
                  </a:cubicBezTo>
                  <a:cubicBezTo>
                    <a:pt x="36" y="14"/>
                    <a:pt x="28" y="11"/>
                    <a:pt x="21" y="9"/>
                  </a:cubicBezTo>
                  <a:cubicBezTo>
                    <a:pt x="19" y="9"/>
                    <a:pt x="17" y="10"/>
                    <a:pt x="15" y="9"/>
                  </a:cubicBezTo>
                  <a:cubicBezTo>
                    <a:pt x="12" y="9"/>
                    <a:pt x="10" y="8"/>
                    <a:pt x="7" y="7"/>
                  </a:cubicBezTo>
                  <a:cubicBezTo>
                    <a:pt x="5" y="6"/>
                    <a:pt x="2" y="7"/>
                    <a:pt x="1" y="5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3" name="Freeform 98"/>
            <p:cNvSpPr/>
            <p:nvPr/>
          </p:nvSpPr>
          <p:spPr bwMode="auto">
            <a:xfrm>
              <a:off x="4804922" y="4350812"/>
              <a:ext cx="40451" cy="16655"/>
            </a:xfrm>
            <a:custGeom>
              <a:avLst/>
              <a:gdLst>
                <a:gd name="T0" fmla="*/ 5 w 7"/>
                <a:gd name="T1" fmla="*/ 5 h 3"/>
                <a:gd name="T2" fmla="*/ 17 w 7"/>
                <a:gd name="T3" fmla="*/ 7 h 3"/>
                <a:gd name="T4" fmla="*/ 5 w 7"/>
                <a:gd name="T5" fmla="*/ 7 h 3"/>
                <a:gd name="T6" fmla="*/ 2 w 7"/>
                <a:gd name="T7" fmla="*/ 5 h 3"/>
                <a:gd name="T8" fmla="*/ 5 w 7"/>
                <a:gd name="T9" fmla="*/ 5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4" y="2"/>
                    <a:pt x="7" y="1"/>
                    <a:pt x="7" y="3"/>
                  </a:cubicBezTo>
                  <a:cubicBezTo>
                    <a:pt x="6" y="3"/>
                    <a:pt x="4" y="3"/>
                    <a:pt x="2" y="3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2" y="0"/>
                    <a:pt x="2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4" name="Freeform 99"/>
            <p:cNvSpPr/>
            <p:nvPr/>
          </p:nvSpPr>
          <p:spPr bwMode="auto">
            <a:xfrm>
              <a:off x="6066010" y="5259747"/>
              <a:ext cx="207009" cy="209388"/>
            </a:xfrm>
            <a:custGeom>
              <a:avLst/>
              <a:gdLst>
                <a:gd name="T0" fmla="*/ 2 w 37"/>
                <a:gd name="T1" fmla="*/ 76 h 37"/>
                <a:gd name="T2" fmla="*/ 7 w 37"/>
                <a:gd name="T3" fmla="*/ 64 h 37"/>
                <a:gd name="T4" fmla="*/ 14 w 37"/>
                <a:gd name="T5" fmla="*/ 62 h 37"/>
                <a:gd name="T6" fmla="*/ 14 w 37"/>
                <a:gd name="T7" fmla="*/ 55 h 37"/>
                <a:gd name="T8" fmla="*/ 19 w 37"/>
                <a:gd name="T9" fmla="*/ 55 h 37"/>
                <a:gd name="T10" fmla="*/ 21 w 37"/>
                <a:gd name="T11" fmla="*/ 50 h 37"/>
                <a:gd name="T12" fmla="*/ 33 w 37"/>
                <a:gd name="T13" fmla="*/ 48 h 37"/>
                <a:gd name="T14" fmla="*/ 38 w 37"/>
                <a:gd name="T15" fmla="*/ 40 h 37"/>
                <a:gd name="T16" fmla="*/ 45 w 37"/>
                <a:gd name="T17" fmla="*/ 33 h 37"/>
                <a:gd name="T18" fmla="*/ 49 w 37"/>
                <a:gd name="T19" fmla="*/ 29 h 37"/>
                <a:gd name="T20" fmla="*/ 59 w 37"/>
                <a:gd name="T21" fmla="*/ 31 h 37"/>
                <a:gd name="T22" fmla="*/ 54 w 37"/>
                <a:gd name="T23" fmla="*/ 19 h 37"/>
                <a:gd name="T24" fmla="*/ 66 w 37"/>
                <a:gd name="T25" fmla="*/ 5 h 37"/>
                <a:gd name="T26" fmla="*/ 75 w 37"/>
                <a:gd name="T27" fmla="*/ 0 h 37"/>
                <a:gd name="T28" fmla="*/ 82 w 37"/>
                <a:gd name="T29" fmla="*/ 5 h 37"/>
                <a:gd name="T30" fmla="*/ 85 w 37"/>
                <a:gd name="T31" fmla="*/ 19 h 37"/>
                <a:gd name="T32" fmla="*/ 82 w 37"/>
                <a:gd name="T33" fmla="*/ 29 h 37"/>
                <a:gd name="T34" fmla="*/ 78 w 37"/>
                <a:gd name="T35" fmla="*/ 29 h 37"/>
                <a:gd name="T36" fmla="*/ 75 w 37"/>
                <a:gd name="T37" fmla="*/ 40 h 37"/>
                <a:gd name="T38" fmla="*/ 63 w 37"/>
                <a:gd name="T39" fmla="*/ 45 h 37"/>
                <a:gd name="T40" fmla="*/ 54 w 37"/>
                <a:gd name="T41" fmla="*/ 64 h 37"/>
                <a:gd name="T42" fmla="*/ 49 w 37"/>
                <a:gd name="T43" fmla="*/ 76 h 37"/>
                <a:gd name="T44" fmla="*/ 45 w 37"/>
                <a:gd name="T45" fmla="*/ 81 h 37"/>
                <a:gd name="T46" fmla="*/ 21 w 37"/>
                <a:gd name="T47" fmla="*/ 71 h 37"/>
                <a:gd name="T48" fmla="*/ 12 w 37"/>
                <a:gd name="T49" fmla="*/ 76 h 37"/>
                <a:gd name="T50" fmla="*/ 7 w 37"/>
                <a:gd name="T51" fmla="*/ 69 h 37"/>
                <a:gd name="T52" fmla="*/ 2 w 37"/>
                <a:gd name="T53" fmla="*/ 76 h 3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7" h="37">
                  <a:moveTo>
                    <a:pt x="1" y="32"/>
                  </a:moveTo>
                  <a:cubicBezTo>
                    <a:pt x="0" y="30"/>
                    <a:pt x="2" y="28"/>
                    <a:pt x="3" y="27"/>
                  </a:cubicBezTo>
                  <a:cubicBezTo>
                    <a:pt x="4" y="26"/>
                    <a:pt x="6" y="26"/>
                    <a:pt x="6" y="26"/>
                  </a:cubicBezTo>
                  <a:cubicBezTo>
                    <a:pt x="6" y="25"/>
                    <a:pt x="5" y="24"/>
                    <a:pt x="6" y="23"/>
                  </a:cubicBezTo>
                  <a:cubicBezTo>
                    <a:pt x="6" y="23"/>
                    <a:pt x="8" y="24"/>
                    <a:pt x="8" y="23"/>
                  </a:cubicBezTo>
                  <a:cubicBezTo>
                    <a:pt x="8" y="23"/>
                    <a:pt x="9" y="21"/>
                    <a:pt x="9" y="21"/>
                  </a:cubicBezTo>
                  <a:cubicBezTo>
                    <a:pt x="11" y="20"/>
                    <a:pt x="13" y="21"/>
                    <a:pt x="14" y="20"/>
                  </a:cubicBezTo>
                  <a:cubicBezTo>
                    <a:pt x="15" y="18"/>
                    <a:pt x="14" y="18"/>
                    <a:pt x="16" y="17"/>
                  </a:cubicBezTo>
                  <a:cubicBezTo>
                    <a:pt x="19" y="17"/>
                    <a:pt x="18" y="15"/>
                    <a:pt x="19" y="14"/>
                  </a:cubicBezTo>
                  <a:cubicBezTo>
                    <a:pt x="19" y="14"/>
                    <a:pt x="22" y="17"/>
                    <a:pt x="21" y="12"/>
                  </a:cubicBezTo>
                  <a:cubicBezTo>
                    <a:pt x="23" y="11"/>
                    <a:pt x="23" y="13"/>
                    <a:pt x="25" y="13"/>
                  </a:cubicBezTo>
                  <a:cubicBezTo>
                    <a:pt x="25" y="11"/>
                    <a:pt x="23" y="10"/>
                    <a:pt x="23" y="8"/>
                  </a:cubicBezTo>
                  <a:cubicBezTo>
                    <a:pt x="28" y="9"/>
                    <a:pt x="27" y="4"/>
                    <a:pt x="28" y="2"/>
                  </a:cubicBezTo>
                  <a:cubicBezTo>
                    <a:pt x="29" y="1"/>
                    <a:pt x="32" y="2"/>
                    <a:pt x="32" y="0"/>
                  </a:cubicBezTo>
                  <a:cubicBezTo>
                    <a:pt x="33" y="1"/>
                    <a:pt x="33" y="2"/>
                    <a:pt x="35" y="2"/>
                  </a:cubicBezTo>
                  <a:cubicBezTo>
                    <a:pt x="34" y="5"/>
                    <a:pt x="37" y="5"/>
                    <a:pt x="36" y="8"/>
                  </a:cubicBezTo>
                  <a:cubicBezTo>
                    <a:pt x="35" y="8"/>
                    <a:pt x="36" y="10"/>
                    <a:pt x="35" y="12"/>
                  </a:cubicBezTo>
                  <a:cubicBezTo>
                    <a:pt x="35" y="12"/>
                    <a:pt x="33" y="11"/>
                    <a:pt x="33" y="12"/>
                  </a:cubicBezTo>
                  <a:cubicBezTo>
                    <a:pt x="32" y="12"/>
                    <a:pt x="32" y="15"/>
                    <a:pt x="32" y="17"/>
                  </a:cubicBezTo>
                  <a:cubicBezTo>
                    <a:pt x="29" y="19"/>
                    <a:pt x="29" y="17"/>
                    <a:pt x="27" y="19"/>
                  </a:cubicBezTo>
                  <a:cubicBezTo>
                    <a:pt x="24" y="20"/>
                    <a:pt x="25" y="24"/>
                    <a:pt x="23" y="27"/>
                  </a:cubicBezTo>
                  <a:cubicBezTo>
                    <a:pt x="23" y="28"/>
                    <a:pt x="20" y="28"/>
                    <a:pt x="21" y="32"/>
                  </a:cubicBezTo>
                  <a:cubicBezTo>
                    <a:pt x="19" y="31"/>
                    <a:pt x="19" y="32"/>
                    <a:pt x="19" y="34"/>
                  </a:cubicBezTo>
                  <a:cubicBezTo>
                    <a:pt x="16" y="31"/>
                    <a:pt x="10" y="37"/>
                    <a:pt x="9" y="30"/>
                  </a:cubicBezTo>
                  <a:cubicBezTo>
                    <a:pt x="8" y="31"/>
                    <a:pt x="6" y="32"/>
                    <a:pt x="5" y="32"/>
                  </a:cubicBezTo>
                  <a:cubicBezTo>
                    <a:pt x="4" y="32"/>
                    <a:pt x="3" y="29"/>
                    <a:pt x="3" y="29"/>
                  </a:cubicBezTo>
                  <a:cubicBezTo>
                    <a:pt x="1" y="29"/>
                    <a:pt x="6" y="34"/>
                    <a:pt x="1" y="3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5" name="Freeform 100"/>
            <p:cNvSpPr/>
            <p:nvPr/>
          </p:nvSpPr>
          <p:spPr bwMode="auto">
            <a:xfrm>
              <a:off x="8974887" y="1189650"/>
              <a:ext cx="292668" cy="214147"/>
            </a:xfrm>
            <a:custGeom>
              <a:avLst/>
              <a:gdLst>
                <a:gd name="T0" fmla="*/ 33 w 52"/>
                <a:gd name="T1" fmla="*/ 0 h 38"/>
                <a:gd name="T2" fmla="*/ 47 w 52"/>
                <a:gd name="T3" fmla="*/ 9 h 38"/>
                <a:gd name="T4" fmla="*/ 57 w 52"/>
                <a:gd name="T5" fmla="*/ 12 h 38"/>
                <a:gd name="T6" fmla="*/ 62 w 52"/>
                <a:gd name="T7" fmla="*/ 12 h 38"/>
                <a:gd name="T8" fmla="*/ 64 w 52"/>
                <a:gd name="T9" fmla="*/ 17 h 38"/>
                <a:gd name="T10" fmla="*/ 73 w 52"/>
                <a:gd name="T11" fmla="*/ 21 h 38"/>
                <a:gd name="T12" fmla="*/ 80 w 52"/>
                <a:gd name="T13" fmla="*/ 21 h 38"/>
                <a:gd name="T14" fmla="*/ 97 w 52"/>
                <a:gd name="T15" fmla="*/ 26 h 38"/>
                <a:gd name="T16" fmla="*/ 97 w 52"/>
                <a:gd name="T17" fmla="*/ 36 h 38"/>
                <a:gd name="T18" fmla="*/ 106 w 52"/>
                <a:gd name="T19" fmla="*/ 36 h 38"/>
                <a:gd name="T20" fmla="*/ 106 w 52"/>
                <a:gd name="T21" fmla="*/ 40 h 38"/>
                <a:gd name="T22" fmla="*/ 123 w 52"/>
                <a:gd name="T23" fmla="*/ 52 h 38"/>
                <a:gd name="T24" fmla="*/ 121 w 52"/>
                <a:gd name="T25" fmla="*/ 59 h 38"/>
                <a:gd name="T26" fmla="*/ 114 w 52"/>
                <a:gd name="T27" fmla="*/ 57 h 38"/>
                <a:gd name="T28" fmla="*/ 99 w 52"/>
                <a:gd name="T29" fmla="*/ 66 h 38"/>
                <a:gd name="T30" fmla="*/ 97 w 52"/>
                <a:gd name="T31" fmla="*/ 71 h 38"/>
                <a:gd name="T32" fmla="*/ 92 w 52"/>
                <a:gd name="T33" fmla="*/ 78 h 38"/>
                <a:gd name="T34" fmla="*/ 76 w 52"/>
                <a:gd name="T35" fmla="*/ 78 h 38"/>
                <a:gd name="T36" fmla="*/ 76 w 52"/>
                <a:gd name="T37" fmla="*/ 81 h 38"/>
                <a:gd name="T38" fmla="*/ 64 w 52"/>
                <a:gd name="T39" fmla="*/ 83 h 38"/>
                <a:gd name="T40" fmla="*/ 62 w 52"/>
                <a:gd name="T41" fmla="*/ 78 h 38"/>
                <a:gd name="T42" fmla="*/ 45 w 52"/>
                <a:gd name="T43" fmla="*/ 78 h 38"/>
                <a:gd name="T44" fmla="*/ 40 w 52"/>
                <a:gd name="T45" fmla="*/ 71 h 38"/>
                <a:gd name="T46" fmla="*/ 47 w 52"/>
                <a:gd name="T47" fmla="*/ 66 h 38"/>
                <a:gd name="T48" fmla="*/ 33 w 52"/>
                <a:gd name="T49" fmla="*/ 64 h 38"/>
                <a:gd name="T50" fmla="*/ 43 w 52"/>
                <a:gd name="T51" fmla="*/ 57 h 38"/>
                <a:gd name="T52" fmla="*/ 47 w 52"/>
                <a:gd name="T53" fmla="*/ 52 h 38"/>
                <a:gd name="T54" fmla="*/ 57 w 52"/>
                <a:gd name="T55" fmla="*/ 54 h 38"/>
                <a:gd name="T56" fmla="*/ 52 w 52"/>
                <a:gd name="T57" fmla="*/ 47 h 38"/>
                <a:gd name="T58" fmla="*/ 28 w 52"/>
                <a:gd name="T59" fmla="*/ 52 h 38"/>
                <a:gd name="T60" fmla="*/ 19 w 52"/>
                <a:gd name="T61" fmla="*/ 50 h 38"/>
                <a:gd name="T62" fmla="*/ 14 w 52"/>
                <a:gd name="T63" fmla="*/ 43 h 38"/>
                <a:gd name="T64" fmla="*/ 2 w 52"/>
                <a:gd name="T65" fmla="*/ 38 h 38"/>
                <a:gd name="T66" fmla="*/ 0 w 52"/>
                <a:gd name="T67" fmla="*/ 28 h 38"/>
                <a:gd name="T68" fmla="*/ 9 w 52"/>
                <a:gd name="T69" fmla="*/ 24 h 38"/>
                <a:gd name="T70" fmla="*/ 14 w 52"/>
                <a:gd name="T71" fmla="*/ 19 h 38"/>
                <a:gd name="T72" fmla="*/ 17 w 52"/>
                <a:gd name="T73" fmla="*/ 9 h 38"/>
                <a:gd name="T74" fmla="*/ 21 w 52"/>
                <a:gd name="T75" fmla="*/ 9 h 38"/>
                <a:gd name="T76" fmla="*/ 28 w 52"/>
                <a:gd name="T77" fmla="*/ 5 h 38"/>
                <a:gd name="T78" fmla="*/ 33 w 52"/>
                <a:gd name="T79" fmla="*/ 0 h 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2" h="38">
                  <a:moveTo>
                    <a:pt x="14" y="0"/>
                  </a:moveTo>
                  <a:cubicBezTo>
                    <a:pt x="16" y="1"/>
                    <a:pt x="19" y="2"/>
                    <a:pt x="20" y="4"/>
                  </a:cubicBezTo>
                  <a:cubicBezTo>
                    <a:pt x="22" y="3"/>
                    <a:pt x="23" y="5"/>
                    <a:pt x="24" y="5"/>
                  </a:cubicBezTo>
                  <a:cubicBezTo>
                    <a:pt x="24" y="6"/>
                    <a:pt x="26" y="5"/>
                    <a:pt x="26" y="5"/>
                  </a:cubicBezTo>
                  <a:cubicBezTo>
                    <a:pt x="26" y="6"/>
                    <a:pt x="26" y="7"/>
                    <a:pt x="27" y="7"/>
                  </a:cubicBezTo>
                  <a:cubicBezTo>
                    <a:pt x="29" y="5"/>
                    <a:pt x="28" y="8"/>
                    <a:pt x="31" y="9"/>
                  </a:cubicBezTo>
                  <a:cubicBezTo>
                    <a:pt x="32" y="9"/>
                    <a:pt x="33" y="9"/>
                    <a:pt x="34" y="9"/>
                  </a:cubicBezTo>
                  <a:cubicBezTo>
                    <a:pt x="35" y="9"/>
                    <a:pt x="37" y="13"/>
                    <a:pt x="41" y="11"/>
                  </a:cubicBezTo>
                  <a:cubicBezTo>
                    <a:pt x="41" y="12"/>
                    <a:pt x="41" y="14"/>
                    <a:pt x="41" y="15"/>
                  </a:cubicBezTo>
                  <a:cubicBezTo>
                    <a:pt x="42" y="15"/>
                    <a:pt x="44" y="14"/>
                    <a:pt x="45" y="15"/>
                  </a:cubicBezTo>
                  <a:cubicBezTo>
                    <a:pt x="45" y="15"/>
                    <a:pt x="44" y="17"/>
                    <a:pt x="45" y="17"/>
                  </a:cubicBezTo>
                  <a:cubicBezTo>
                    <a:pt x="47" y="19"/>
                    <a:pt x="49" y="20"/>
                    <a:pt x="52" y="22"/>
                  </a:cubicBezTo>
                  <a:cubicBezTo>
                    <a:pt x="52" y="23"/>
                    <a:pt x="51" y="25"/>
                    <a:pt x="51" y="25"/>
                  </a:cubicBezTo>
                  <a:cubicBezTo>
                    <a:pt x="50" y="26"/>
                    <a:pt x="48" y="24"/>
                    <a:pt x="48" y="24"/>
                  </a:cubicBezTo>
                  <a:cubicBezTo>
                    <a:pt x="46" y="25"/>
                    <a:pt x="45" y="27"/>
                    <a:pt x="42" y="28"/>
                  </a:cubicBezTo>
                  <a:cubicBezTo>
                    <a:pt x="41" y="28"/>
                    <a:pt x="42" y="29"/>
                    <a:pt x="41" y="30"/>
                  </a:cubicBezTo>
                  <a:cubicBezTo>
                    <a:pt x="39" y="30"/>
                    <a:pt x="39" y="31"/>
                    <a:pt x="39" y="33"/>
                  </a:cubicBezTo>
                  <a:cubicBezTo>
                    <a:pt x="35" y="33"/>
                    <a:pt x="34" y="30"/>
                    <a:pt x="32" y="33"/>
                  </a:cubicBezTo>
                  <a:cubicBezTo>
                    <a:pt x="31" y="33"/>
                    <a:pt x="31" y="34"/>
                    <a:pt x="32" y="34"/>
                  </a:cubicBezTo>
                  <a:cubicBezTo>
                    <a:pt x="32" y="38"/>
                    <a:pt x="27" y="31"/>
                    <a:pt x="27" y="35"/>
                  </a:cubicBezTo>
                  <a:cubicBezTo>
                    <a:pt x="26" y="35"/>
                    <a:pt x="26" y="33"/>
                    <a:pt x="26" y="33"/>
                  </a:cubicBezTo>
                  <a:cubicBezTo>
                    <a:pt x="24" y="35"/>
                    <a:pt x="23" y="32"/>
                    <a:pt x="19" y="33"/>
                  </a:cubicBezTo>
                  <a:cubicBezTo>
                    <a:pt x="19" y="30"/>
                    <a:pt x="18" y="30"/>
                    <a:pt x="17" y="30"/>
                  </a:cubicBezTo>
                  <a:cubicBezTo>
                    <a:pt x="17" y="28"/>
                    <a:pt x="20" y="30"/>
                    <a:pt x="20" y="28"/>
                  </a:cubicBezTo>
                  <a:cubicBezTo>
                    <a:pt x="20" y="25"/>
                    <a:pt x="16" y="27"/>
                    <a:pt x="14" y="27"/>
                  </a:cubicBezTo>
                  <a:cubicBezTo>
                    <a:pt x="13" y="24"/>
                    <a:pt x="16" y="25"/>
                    <a:pt x="18" y="24"/>
                  </a:cubicBezTo>
                  <a:cubicBezTo>
                    <a:pt x="18" y="24"/>
                    <a:pt x="20" y="22"/>
                    <a:pt x="20" y="22"/>
                  </a:cubicBezTo>
                  <a:cubicBezTo>
                    <a:pt x="21" y="22"/>
                    <a:pt x="22" y="24"/>
                    <a:pt x="24" y="23"/>
                  </a:cubicBezTo>
                  <a:cubicBezTo>
                    <a:pt x="24" y="21"/>
                    <a:pt x="23" y="21"/>
                    <a:pt x="22" y="20"/>
                  </a:cubicBezTo>
                  <a:cubicBezTo>
                    <a:pt x="21" y="20"/>
                    <a:pt x="14" y="20"/>
                    <a:pt x="12" y="22"/>
                  </a:cubicBezTo>
                  <a:cubicBezTo>
                    <a:pt x="10" y="24"/>
                    <a:pt x="12" y="22"/>
                    <a:pt x="8" y="21"/>
                  </a:cubicBezTo>
                  <a:cubicBezTo>
                    <a:pt x="5" y="20"/>
                    <a:pt x="2" y="21"/>
                    <a:pt x="6" y="18"/>
                  </a:cubicBezTo>
                  <a:cubicBezTo>
                    <a:pt x="6" y="16"/>
                    <a:pt x="2" y="18"/>
                    <a:pt x="1" y="16"/>
                  </a:cubicBezTo>
                  <a:cubicBezTo>
                    <a:pt x="3" y="14"/>
                    <a:pt x="5" y="10"/>
                    <a:pt x="0" y="12"/>
                  </a:cubicBezTo>
                  <a:cubicBezTo>
                    <a:pt x="1" y="11"/>
                    <a:pt x="2" y="10"/>
                    <a:pt x="4" y="10"/>
                  </a:cubicBezTo>
                  <a:cubicBezTo>
                    <a:pt x="5" y="10"/>
                    <a:pt x="4" y="8"/>
                    <a:pt x="6" y="8"/>
                  </a:cubicBezTo>
                  <a:cubicBezTo>
                    <a:pt x="8" y="8"/>
                    <a:pt x="6" y="5"/>
                    <a:pt x="7" y="4"/>
                  </a:cubicBezTo>
                  <a:cubicBezTo>
                    <a:pt x="7" y="4"/>
                    <a:pt x="9" y="4"/>
                    <a:pt x="9" y="4"/>
                  </a:cubicBezTo>
                  <a:cubicBezTo>
                    <a:pt x="11" y="4"/>
                    <a:pt x="10" y="2"/>
                    <a:pt x="12" y="2"/>
                  </a:cubicBezTo>
                  <a:cubicBezTo>
                    <a:pt x="12" y="1"/>
                    <a:pt x="14" y="1"/>
                    <a:pt x="14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6" name="Freeform 101"/>
            <p:cNvSpPr/>
            <p:nvPr/>
          </p:nvSpPr>
          <p:spPr bwMode="auto">
            <a:xfrm>
              <a:off x="1871109" y="1264715"/>
              <a:ext cx="387845" cy="190353"/>
            </a:xfrm>
            <a:custGeom>
              <a:avLst/>
              <a:gdLst>
                <a:gd name="T0" fmla="*/ 57 w 69"/>
                <a:gd name="T1" fmla="*/ 54 h 34"/>
                <a:gd name="T2" fmla="*/ 52 w 69"/>
                <a:gd name="T3" fmla="*/ 56 h 34"/>
                <a:gd name="T4" fmla="*/ 38 w 69"/>
                <a:gd name="T5" fmla="*/ 54 h 34"/>
                <a:gd name="T6" fmla="*/ 45 w 69"/>
                <a:gd name="T7" fmla="*/ 49 h 34"/>
                <a:gd name="T8" fmla="*/ 61 w 69"/>
                <a:gd name="T9" fmla="*/ 38 h 34"/>
                <a:gd name="T10" fmla="*/ 57 w 69"/>
                <a:gd name="T11" fmla="*/ 31 h 34"/>
                <a:gd name="T12" fmla="*/ 43 w 69"/>
                <a:gd name="T13" fmla="*/ 31 h 34"/>
                <a:gd name="T14" fmla="*/ 28 w 69"/>
                <a:gd name="T15" fmla="*/ 40 h 34"/>
                <a:gd name="T16" fmla="*/ 9 w 69"/>
                <a:gd name="T17" fmla="*/ 38 h 34"/>
                <a:gd name="T18" fmla="*/ 12 w 69"/>
                <a:gd name="T19" fmla="*/ 19 h 34"/>
                <a:gd name="T20" fmla="*/ 7 w 69"/>
                <a:gd name="T21" fmla="*/ 21 h 34"/>
                <a:gd name="T22" fmla="*/ 5 w 69"/>
                <a:gd name="T23" fmla="*/ 7 h 34"/>
                <a:gd name="T24" fmla="*/ 9 w 69"/>
                <a:gd name="T25" fmla="*/ 9 h 34"/>
                <a:gd name="T26" fmla="*/ 26 w 69"/>
                <a:gd name="T27" fmla="*/ 5 h 34"/>
                <a:gd name="T28" fmla="*/ 28 w 69"/>
                <a:gd name="T29" fmla="*/ 14 h 34"/>
                <a:gd name="T30" fmla="*/ 52 w 69"/>
                <a:gd name="T31" fmla="*/ 16 h 34"/>
                <a:gd name="T32" fmla="*/ 59 w 69"/>
                <a:gd name="T33" fmla="*/ 5 h 34"/>
                <a:gd name="T34" fmla="*/ 87 w 69"/>
                <a:gd name="T35" fmla="*/ 7 h 34"/>
                <a:gd name="T36" fmla="*/ 90 w 69"/>
                <a:gd name="T37" fmla="*/ 7 h 34"/>
                <a:gd name="T38" fmla="*/ 102 w 69"/>
                <a:gd name="T39" fmla="*/ 16 h 34"/>
                <a:gd name="T40" fmla="*/ 99 w 69"/>
                <a:gd name="T41" fmla="*/ 21 h 34"/>
                <a:gd name="T42" fmla="*/ 113 w 69"/>
                <a:gd name="T43" fmla="*/ 19 h 34"/>
                <a:gd name="T44" fmla="*/ 130 w 69"/>
                <a:gd name="T45" fmla="*/ 24 h 34"/>
                <a:gd name="T46" fmla="*/ 132 w 69"/>
                <a:gd name="T47" fmla="*/ 31 h 34"/>
                <a:gd name="T48" fmla="*/ 135 w 69"/>
                <a:gd name="T49" fmla="*/ 33 h 34"/>
                <a:gd name="T50" fmla="*/ 137 w 69"/>
                <a:gd name="T51" fmla="*/ 38 h 34"/>
                <a:gd name="T52" fmla="*/ 144 w 69"/>
                <a:gd name="T53" fmla="*/ 38 h 34"/>
                <a:gd name="T54" fmla="*/ 144 w 69"/>
                <a:gd name="T55" fmla="*/ 45 h 34"/>
                <a:gd name="T56" fmla="*/ 149 w 69"/>
                <a:gd name="T57" fmla="*/ 45 h 34"/>
                <a:gd name="T58" fmla="*/ 151 w 69"/>
                <a:gd name="T59" fmla="*/ 52 h 34"/>
                <a:gd name="T60" fmla="*/ 161 w 69"/>
                <a:gd name="T61" fmla="*/ 52 h 34"/>
                <a:gd name="T62" fmla="*/ 151 w 69"/>
                <a:gd name="T63" fmla="*/ 56 h 34"/>
                <a:gd name="T64" fmla="*/ 151 w 69"/>
                <a:gd name="T65" fmla="*/ 61 h 34"/>
                <a:gd name="T66" fmla="*/ 123 w 69"/>
                <a:gd name="T67" fmla="*/ 61 h 34"/>
                <a:gd name="T68" fmla="*/ 123 w 69"/>
                <a:gd name="T69" fmla="*/ 45 h 34"/>
                <a:gd name="T70" fmla="*/ 97 w 69"/>
                <a:gd name="T71" fmla="*/ 40 h 34"/>
                <a:gd name="T72" fmla="*/ 92 w 69"/>
                <a:gd name="T73" fmla="*/ 49 h 34"/>
                <a:gd name="T74" fmla="*/ 87 w 69"/>
                <a:gd name="T75" fmla="*/ 49 h 34"/>
                <a:gd name="T76" fmla="*/ 83 w 69"/>
                <a:gd name="T77" fmla="*/ 54 h 34"/>
                <a:gd name="T78" fmla="*/ 85 w 69"/>
                <a:gd name="T79" fmla="*/ 56 h 34"/>
                <a:gd name="T80" fmla="*/ 76 w 69"/>
                <a:gd name="T81" fmla="*/ 61 h 34"/>
                <a:gd name="T82" fmla="*/ 76 w 69"/>
                <a:gd name="T83" fmla="*/ 78 h 34"/>
                <a:gd name="T84" fmla="*/ 40 w 69"/>
                <a:gd name="T85" fmla="*/ 66 h 34"/>
                <a:gd name="T86" fmla="*/ 50 w 69"/>
                <a:gd name="T87" fmla="*/ 61 h 34"/>
                <a:gd name="T88" fmla="*/ 59 w 69"/>
                <a:gd name="T89" fmla="*/ 61 h 34"/>
                <a:gd name="T90" fmla="*/ 57 w 69"/>
                <a:gd name="T91" fmla="*/ 54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9" h="34">
                  <a:moveTo>
                    <a:pt x="24" y="23"/>
                  </a:moveTo>
                  <a:cubicBezTo>
                    <a:pt x="24" y="21"/>
                    <a:pt x="22" y="24"/>
                    <a:pt x="22" y="24"/>
                  </a:cubicBezTo>
                  <a:cubicBezTo>
                    <a:pt x="20" y="25"/>
                    <a:pt x="19" y="22"/>
                    <a:pt x="16" y="23"/>
                  </a:cubicBezTo>
                  <a:cubicBezTo>
                    <a:pt x="16" y="21"/>
                    <a:pt x="18" y="22"/>
                    <a:pt x="19" y="21"/>
                  </a:cubicBezTo>
                  <a:cubicBezTo>
                    <a:pt x="22" y="19"/>
                    <a:pt x="23" y="16"/>
                    <a:pt x="26" y="16"/>
                  </a:cubicBezTo>
                  <a:cubicBezTo>
                    <a:pt x="26" y="15"/>
                    <a:pt x="24" y="15"/>
                    <a:pt x="24" y="13"/>
                  </a:cubicBezTo>
                  <a:cubicBezTo>
                    <a:pt x="22" y="12"/>
                    <a:pt x="19" y="16"/>
                    <a:pt x="18" y="13"/>
                  </a:cubicBezTo>
                  <a:cubicBezTo>
                    <a:pt x="16" y="14"/>
                    <a:pt x="15" y="16"/>
                    <a:pt x="12" y="17"/>
                  </a:cubicBezTo>
                  <a:cubicBezTo>
                    <a:pt x="9" y="18"/>
                    <a:pt x="8" y="15"/>
                    <a:pt x="4" y="16"/>
                  </a:cubicBezTo>
                  <a:cubicBezTo>
                    <a:pt x="6" y="14"/>
                    <a:pt x="7" y="11"/>
                    <a:pt x="5" y="8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0" y="9"/>
                    <a:pt x="2" y="5"/>
                    <a:pt x="2" y="3"/>
                  </a:cubicBezTo>
                  <a:cubicBezTo>
                    <a:pt x="3" y="3"/>
                    <a:pt x="4" y="3"/>
                    <a:pt x="4" y="4"/>
                  </a:cubicBezTo>
                  <a:cubicBezTo>
                    <a:pt x="5" y="2"/>
                    <a:pt x="11" y="5"/>
                    <a:pt x="11" y="2"/>
                  </a:cubicBezTo>
                  <a:cubicBezTo>
                    <a:pt x="13" y="2"/>
                    <a:pt x="12" y="4"/>
                    <a:pt x="12" y="6"/>
                  </a:cubicBezTo>
                  <a:cubicBezTo>
                    <a:pt x="17" y="6"/>
                    <a:pt x="21" y="0"/>
                    <a:pt x="22" y="7"/>
                  </a:cubicBezTo>
                  <a:cubicBezTo>
                    <a:pt x="25" y="7"/>
                    <a:pt x="26" y="5"/>
                    <a:pt x="25" y="2"/>
                  </a:cubicBezTo>
                  <a:cubicBezTo>
                    <a:pt x="28" y="3"/>
                    <a:pt x="32" y="3"/>
                    <a:pt x="37" y="3"/>
                  </a:cubicBezTo>
                  <a:cubicBezTo>
                    <a:pt x="37" y="3"/>
                    <a:pt x="38" y="5"/>
                    <a:pt x="38" y="3"/>
                  </a:cubicBezTo>
                  <a:cubicBezTo>
                    <a:pt x="41" y="4"/>
                    <a:pt x="38" y="9"/>
                    <a:pt x="43" y="7"/>
                  </a:cubicBezTo>
                  <a:cubicBezTo>
                    <a:pt x="43" y="8"/>
                    <a:pt x="42" y="8"/>
                    <a:pt x="42" y="9"/>
                  </a:cubicBezTo>
                  <a:cubicBezTo>
                    <a:pt x="43" y="8"/>
                    <a:pt x="48" y="10"/>
                    <a:pt x="48" y="8"/>
                  </a:cubicBezTo>
                  <a:cubicBezTo>
                    <a:pt x="49" y="9"/>
                    <a:pt x="50" y="11"/>
                    <a:pt x="55" y="10"/>
                  </a:cubicBezTo>
                  <a:cubicBezTo>
                    <a:pt x="53" y="12"/>
                    <a:pt x="54" y="12"/>
                    <a:pt x="56" y="13"/>
                  </a:cubicBezTo>
                  <a:cubicBezTo>
                    <a:pt x="56" y="13"/>
                    <a:pt x="56" y="14"/>
                    <a:pt x="57" y="14"/>
                  </a:cubicBezTo>
                  <a:cubicBezTo>
                    <a:pt x="59" y="14"/>
                    <a:pt x="57" y="15"/>
                    <a:pt x="58" y="16"/>
                  </a:cubicBezTo>
                  <a:cubicBezTo>
                    <a:pt x="59" y="17"/>
                    <a:pt x="60" y="16"/>
                    <a:pt x="61" y="16"/>
                  </a:cubicBezTo>
                  <a:cubicBezTo>
                    <a:pt x="61" y="17"/>
                    <a:pt x="60" y="18"/>
                    <a:pt x="61" y="19"/>
                  </a:cubicBezTo>
                  <a:cubicBezTo>
                    <a:pt x="61" y="19"/>
                    <a:pt x="63" y="18"/>
                    <a:pt x="63" y="19"/>
                  </a:cubicBezTo>
                  <a:cubicBezTo>
                    <a:pt x="64" y="20"/>
                    <a:pt x="63" y="21"/>
                    <a:pt x="64" y="22"/>
                  </a:cubicBezTo>
                  <a:cubicBezTo>
                    <a:pt x="66" y="22"/>
                    <a:pt x="67" y="20"/>
                    <a:pt x="68" y="22"/>
                  </a:cubicBezTo>
                  <a:cubicBezTo>
                    <a:pt x="69" y="25"/>
                    <a:pt x="65" y="23"/>
                    <a:pt x="64" y="24"/>
                  </a:cubicBezTo>
                  <a:cubicBezTo>
                    <a:pt x="64" y="24"/>
                    <a:pt x="64" y="26"/>
                    <a:pt x="64" y="26"/>
                  </a:cubicBezTo>
                  <a:cubicBezTo>
                    <a:pt x="61" y="26"/>
                    <a:pt x="56" y="25"/>
                    <a:pt x="52" y="26"/>
                  </a:cubicBezTo>
                  <a:cubicBezTo>
                    <a:pt x="51" y="22"/>
                    <a:pt x="52" y="23"/>
                    <a:pt x="52" y="19"/>
                  </a:cubicBezTo>
                  <a:cubicBezTo>
                    <a:pt x="51" y="15"/>
                    <a:pt x="43" y="15"/>
                    <a:pt x="41" y="17"/>
                  </a:cubicBezTo>
                  <a:cubicBezTo>
                    <a:pt x="39" y="17"/>
                    <a:pt x="40" y="20"/>
                    <a:pt x="39" y="21"/>
                  </a:cubicBezTo>
                  <a:cubicBezTo>
                    <a:pt x="39" y="21"/>
                    <a:pt x="37" y="20"/>
                    <a:pt x="37" y="21"/>
                  </a:cubicBezTo>
                  <a:cubicBezTo>
                    <a:pt x="36" y="22"/>
                    <a:pt x="37" y="24"/>
                    <a:pt x="35" y="23"/>
                  </a:cubicBezTo>
                  <a:cubicBezTo>
                    <a:pt x="34" y="24"/>
                    <a:pt x="35" y="24"/>
                    <a:pt x="36" y="24"/>
                  </a:cubicBezTo>
                  <a:cubicBezTo>
                    <a:pt x="36" y="26"/>
                    <a:pt x="34" y="25"/>
                    <a:pt x="32" y="26"/>
                  </a:cubicBezTo>
                  <a:cubicBezTo>
                    <a:pt x="31" y="29"/>
                    <a:pt x="32" y="28"/>
                    <a:pt x="32" y="33"/>
                  </a:cubicBezTo>
                  <a:cubicBezTo>
                    <a:pt x="28" y="34"/>
                    <a:pt x="18" y="34"/>
                    <a:pt x="17" y="28"/>
                  </a:cubicBezTo>
                  <a:cubicBezTo>
                    <a:pt x="19" y="28"/>
                    <a:pt x="20" y="27"/>
                    <a:pt x="21" y="26"/>
                  </a:cubicBezTo>
                  <a:cubicBezTo>
                    <a:pt x="24" y="25"/>
                    <a:pt x="23" y="28"/>
                    <a:pt x="25" y="26"/>
                  </a:cubicBezTo>
                  <a:cubicBezTo>
                    <a:pt x="25" y="24"/>
                    <a:pt x="22" y="24"/>
                    <a:pt x="24" y="2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7" name="Freeform 102"/>
            <p:cNvSpPr/>
            <p:nvPr/>
          </p:nvSpPr>
          <p:spPr bwMode="auto">
            <a:xfrm>
              <a:off x="8265823" y="1415693"/>
              <a:ext cx="180835" cy="99935"/>
            </a:xfrm>
            <a:custGeom>
              <a:avLst/>
              <a:gdLst>
                <a:gd name="T0" fmla="*/ 76 w 32"/>
                <a:gd name="T1" fmla="*/ 7 h 18"/>
                <a:gd name="T2" fmla="*/ 76 w 32"/>
                <a:gd name="T3" fmla="*/ 16 h 18"/>
                <a:gd name="T4" fmla="*/ 71 w 32"/>
                <a:gd name="T5" fmla="*/ 16 h 18"/>
                <a:gd name="T6" fmla="*/ 71 w 32"/>
                <a:gd name="T7" fmla="*/ 23 h 18"/>
                <a:gd name="T8" fmla="*/ 62 w 32"/>
                <a:gd name="T9" fmla="*/ 30 h 18"/>
                <a:gd name="T10" fmla="*/ 52 w 32"/>
                <a:gd name="T11" fmla="*/ 21 h 18"/>
                <a:gd name="T12" fmla="*/ 45 w 32"/>
                <a:gd name="T13" fmla="*/ 26 h 18"/>
                <a:gd name="T14" fmla="*/ 33 w 32"/>
                <a:gd name="T15" fmla="*/ 37 h 18"/>
                <a:gd name="T16" fmla="*/ 2 w 32"/>
                <a:gd name="T17" fmla="*/ 37 h 18"/>
                <a:gd name="T18" fmla="*/ 0 w 32"/>
                <a:gd name="T19" fmla="*/ 26 h 18"/>
                <a:gd name="T20" fmla="*/ 12 w 32"/>
                <a:gd name="T21" fmla="*/ 30 h 18"/>
                <a:gd name="T22" fmla="*/ 24 w 32"/>
                <a:gd name="T23" fmla="*/ 21 h 18"/>
                <a:gd name="T24" fmla="*/ 29 w 32"/>
                <a:gd name="T25" fmla="*/ 16 h 18"/>
                <a:gd name="T26" fmla="*/ 36 w 32"/>
                <a:gd name="T27" fmla="*/ 12 h 18"/>
                <a:gd name="T28" fmla="*/ 40 w 32"/>
                <a:gd name="T29" fmla="*/ 12 h 18"/>
                <a:gd name="T30" fmla="*/ 45 w 32"/>
                <a:gd name="T31" fmla="*/ 7 h 18"/>
                <a:gd name="T32" fmla="*/ 57 w 32"/>
                <a:gd name="T33" fmla="*/ 7 h 18"/>
                <a:gd name="T34" fmla="*/ 76 w 32"/>
                <a:gd name="T35" fmla="*/ 7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2" h="18">
                  <a:moveTo>
                    <a:pt x="32" y="3"/>
                  </a:moveTo>
                  <a:cubicBezTo>
                    <a:pt x="31" y="4"/>
                    <a:pt x="32" y="6"/>
                    <a:pt x="32" y="7"/>
                  </a:cubicBezTo>
                  <a:cubicBezTo>
                    <a:pt x="32" y="7"/>
                    <a:pt x="30" y="6"/>
                    <a:pt x="30" y="7"/>
                  </a:cubicBezTo>
                  <a:cubicBezTo>
                    <a:pt x="30" y="7"/>
                    <a:pt x="31" y="10"/>
                    <a:pt x="30" y="10"/>
                  </a:cubicBezTo>
                  <a:cubicBezTo>
                    <a:pt x="28" y="10"/>
                    <a:pt x="27" y="8"/>
                    <a:pt x="26" y="13"/>
                  </a:cubicBezTo>
                  <a:cubicBezTo>
                    <a:pt x="24" y="12"/>
                    <a:pt x="25" y="9"/>
                    <a:pt x="22" y="9"/>
                  </a:cubicBezTo>
                  <a:cubicBezTo>
                    <a:pt x="20" y="8"/>
                    <a:pt x="21" y="11"/>
                    <a:pt x="19" y="11"/>
                  </a:cubicBezTo>
                  <a:cubicBezTo>
                    <a:pt x="18" y="13"/>
                    <a:pt x="14" y="13"/>
                    <a:pt x="14" y="16"/>
                  </a:cubicBezTo>
                  <a:cubicBezTo>
                    <a:pt x="9" y="18"/>
                    <a:pt x="7" y="17"/>
                    <a:pt x="1" y="16"/>
                  </a:cubicBezTo>
                  <a:cubicBezTo>
                    <a:pt x="1" y="14"/>
                    <a:pt x="0" y="14"/>
                    <a:pt x="0" y="11"/>
                  </a:cubicBezTo>
                  <a:cubicBezTo>
                    <a:pt x="1" y="12"/>
                    <a:pt x="3" y="13"/>
                    <a:pt x="5" y="13"/>
                  </a:cubicBezTo>
                  <a:cubicBezTo>
                    <a:pt x="7" y="13"/>
                    <a:pt x="7" y="9"/>
                    <a:pt x="10" y="9"/>
                  </a:cubicBezTo>
                  <a:cubicBezTo>
                    <a:pt x="10" y="9"/>
                    <a:pt x="11" y="6"/>
                    <a:pt x="12" y="7"/>
                  </a:cubicBezTo>
                  <a:cubicBezTo>
                    <a:pt x="14" y="9"/>
                    <a:pt x="12" y="6"/>
                    <a:pt x="15" y="5"/>
                  </a:cubicBezTo>
                  <a:cubicBezTo>
                    <a:pt x="16" y="5"/>
                    <a:pt x="16" y="6"/>
                    <a:pt x="17" y="5"/>
                  </a:cubicBezTo>
                  <a:cubicBezTo>
                    <a:pt x="17" y="5"/>
                    <a:pt x="19" y="3"/>
                    <a:pt x="19" y="3"/>
                  </a:cubicBezTo>
                  <a:cubicBezTo>
                    <a:pt x="20" y="3"/>
                    <a:pt x="22" y="3"/>
                    <a:pt x="24" y="3"/>
                  </a:cubicBezTo>
                  <a:cubicBezTo>
                    <a:pt x="25" y="3"/>
                    <a:pt x="29" y="0"/>
                    <a:pt x="32" y="3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8" name="Freeform 103"/>
            <p:cNvSpPr/>
            <p:nvPr/>
          </p:nvSpPr>
          <p:spPr bwMode="auto">
            <a:xfrm>
              <a:off x="8760740" y="1453764"/>
              <a:ext cx="185594" cy="95176"/>
            </a:xfrm>
            <a:custGeom>
              <a:avLst/>
              <a:gdLst>
                <a:gd name="T0" fmla="*/ 71 w 33"/>
                <a:gd name="T1" fmla="*/ 5 h 17"/>
                <a:gd name="T2" fmla="*/ 78 w 33"/>
                <a:gd name="T3" fmla="*/ 31 h 17"/>
                <a:gd name="T4" fmla="*/ 73 w 33"/>
                <a:gd name="T5" fmla="*/ 26 h 17"/>
                <a:gd name="T6" fmla="*/ 73 w 33"/>
                <a:gd name="T7" fmla="*/ 35 h 17"/>
                <a:gd name="T8" fmla="*/ 61 w 33"/>
                <a:gd name="T9" fmla="*/ 38 h 17"/>
                <a:gd name="T10" fmla="*/ 59 w 33"/>
                <a:gd name="T11" fmla="*/ 40 h 17"/>
                <a:gd name="T12" fmla="*/ 52 w 33"/>
                <a:gd name="T13" fmla="*/ 40 h 17"/>
                <a:gd name="T14" fmla="*/ 52 w 33"/>
                <a:gd name="T15" fmla="*/ 31 h 17"/>
                <a:gd name="T16" fmla="*/ 24 w 33"/>
                <a:gd name="T17" fmla="*/ 26 h 17"/>
                <a:gd name="T18" fmla="*/ 0 w 33"/>
                <a:gd name="T19" fmla="*/ 14 h 17"/>
                <a:gd name="T20" fmla="*/ 5 w 33"/>
                <a:gd name="T21" fmla="*/ 7 h 17"/>
                <a:gd name="T22" fmla="*/ 9 w 33"/>
                <a:gd name="T23" fmla="*/ 9 h 17"/>
                <a:gd name="T24" fmla="*/ 24 w 33"/>
                <a:gd name="T25" fmla="*/ 16 h 17"/>
                <a:gd name="T26" fmla="*/ 28 w 33"/>
                <a:gd name="T27" fmla="*/ 16 h 17"/>
                <a:gd name="T28" fmla="*/ 31 w 33"/>
                <a:gd name="T29" fmla="*/ 21 h 17"/>
                <a:gd name="T30" fmla="*/ 35 w 33"/>
                <a:gd name="T31" fmla="*/ 9 h 17"/>
                <a:gd name="T32" fmla="*/ 40 w 33"/>
                <a:gd name="T33" fmla="*/ 16 h 17"/>
                <a:gd name="T34" fmla="*/ 71 w 33"/>
                <a:gd name="T35" fmla="*/ 5 h 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3" h="17">
                  <a:moveTo>
                    <a:pt x="30" y="2"/>
                  </a:moveTo>
                  <a:cubicBezTo>
                    <a:pt x="28" y="8"/>
                    <a:pt x="33" y="8"/>
                    <a:pt x="33" y="13"/>
                  </a:cubicBezTo>
                  <a:cubicBezTo>
                    <a:pt x="33" y="13"/>
                    <a:pt x="32" y="11"/>
                    <a:pt x="31" y="11"/>
                  </a:cubicBezTo>
                  <a:cubicBezTo>
                    <a:pt x="30" y="12"/>
                    <a:pt x="32" y="14"/>
                    <a:pt x="31" y="15"/>
                  </a:cubicBezTo>
                  <a:cubicBezTo>
                    <a:pt x="30" y="16"/>
                    <a:pt x="28" y="16"/>
                    <a:pt x="26" y="16"/>
                  </a:cubicBezTo>
                  <a:cubicBezTo>
                    <a:pt x="26" y="16"/>
                    <a:pt x="26" y="17"/>
                    <a:pt x="25" y="17"/>
                  </a:cubicBezTo>
                  <a:cubicBezTo>
                    <a:pt x="24" y="17"/>
                    <a:pt x="23" y="17"/>
                    <a:pt x="22" y="17"/>
                  </a:cubicBezTo>
                  <a:cubicBezTo>
                    <a:pt x="20" y="16"/>
                    <a:pt x="20" y="14"/>
                    <a:pt x="22" y="13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8"/>
                    <a:pt x="0" y="6"/>
                  </a:cubicBezTo>
                  <a:cubicBezTo>
                    <a:pt x="1" y="5"/>
                    <a:pt x="1" y="3"/>
                    <a:pt x="2" y="3"/>
                  </a:cubicBezTo>
                  <a:cubicBezTo>
                    <a:pt x="3" y="3"/>
                    <a:pt x="3" y="4"/>
                    <a:pt x="4" y="4"/>
                  </a:cubicBezTo>
                  <a:cubicBezTo>
                    <a:pt x="6" y="5"/>
                    <a:pt x="9" y="5"/>
                    <a:pt x="10" y="7"/>
                  </a:cubicBezTo>
                  <a:cubicBezTo>
                    <a:pt x="10" y="7"/>
                    <a:pt x="12" y="6"/>
                    <a:pt x="12" y="7"/>
                  </a:cubicBezTo>
                  <a:cubicBezTo>
                    <a:pt x="13" y="7"/>
                    <a:pt x="12" y="9"/>
                    <a:pt x="13" y="9"/>
                  </a:cubicBezTo>
                  <a:cubicBezTo>
                    <a:pt x="17" y="8"/>
                    <a:pt x="12" y="6"/>
                    <a:pt x="15" y="4"/>
                  </a:cubicBezTo>
                  <a:cubicBezTo>
                    <a:pt x="17" y="3"/>
                    <a:pt x="17" y="7"/>
                    <a:pt x="17" y="7"/>
                  </a:cubicBezTo>
                  <a:cubicBezTo>
                    <a:pt x="21" y="7"/>
                    <a:pt x="23" y="0"/>
                    <a:pt x="30" y="2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19" name="Freeform 104"/>
            <p:cNvSpPr/>
            <p:nvPr/>
          </p:nvSpPr>
          <p:spPr bwMode="auto">
            <a:xfrm>
              <a:off x="8413346" y="1458523"/>
              <a:ext cx="325980" cy="123729"/>
            </a:xfrm>
            <a:custGeom>
              <a:avLst/>
              <a:gdLst>
                <a:gd name="T0" fmla="*/ 61 w 58"/>
                <a:gd name="T1" fmla="*/ 19 h 22"/>
                <a:gd name="T2" fmla="*/ 90 w 58"/>
                <a:gd name="T3" fmla="*/ 31 h 22"/>
                <a:gd name="T4" fmla="*/ 90 w 58"/>
                <a:gd name="T5" fmla="*/ 17 h 22"/>
                <a:gd name="T6" fmla="*/ 80 w 58"/>
                <a:gd name="T7" fmla="*/ 5 h 22"/>
                <a:gd name="T8" fmla="*/ 99 w 58"/>
                <a:gd name="T9" fmla="*/ 2 h 22"/>
                <a:gd name="T10" fmla="*/ 106 w 58"/>
                <a:gd name="T11" fmla="*/ 7 h 22"/>
                <a:gd name="T12" fmla="*/ 106 w 58"/>
                <a:gd name="T13" fmla="*/ 14 h 22"/>
                <a:gd name="T14" fmla="*/ 116 w 58"/>
                <a:gd name="T15" fmla="*/ 21 h 22"/>
                <a:gd name="T16" fmla="*/ 125 w 58"/>
                <a:gd name="T17" fmla="*/ 17 h 22"/>
                <a:gd name="T18" fmla="*/ 135 w 58"/>
                <a:gd name="T19" fmla="*/ 21 h 22"/>
                <a:gd name="T20" fmla="*/ 137 w 58"/>
                <a:gd name="T21" fmla="*/ 28 h 22"/>
                <a:gd name="T22" fmla="*/ 135 w 58"/>
                <a:gd name="T23" fmla="*/ 38 h 22"/>
                <a:gd name="T24" fmla="*/ 116 w 58"/>
                <a:gd name="T25" fmla="*/ 40 h 22"/>
                <a:gd name="T26" fmla="*/ 106 w 58"/>
                <a:gd name="T27" fmla="*/ 38 h 22"/>
                <a:gd name="T28" fmla="*/ 80 w 58"/>
                <a:gd name="T29" fmla="*/ 45 h 22"/>
                <a:gd name="T30" fmla="*/ 76 w 58"/>
                <a:gd name="T31" fmla="*/ 45 h 22"/>
                <a:gd name="T32" fmla="*/ 66 w 58"/>
                <a:gd name="T33" fmla="*/ 47 h 22"/>
                <a:gd name="T34" fmla="*/ 38 w 58"/>
                <a:gd name="T35" fmla="*/ 52 h 22"/>
                <a:gd name="T36" fmla="*/ 64 w 58"/>
                <a:gd name="T37" fmla="*/ 45 h 22"/>
                <a:gd name="T38" fmla="*/ 50 w 58"/>
                <a:gd name="T39" fmla="*/ 38 h 22"/>
                <a:gd name="T40" fmla="*/ 38 w 58"/>
                <a:gd name="T41" fmla="*/ 33 h 22"/>
                <a:gd name="T42" fmla="*/ 28 w 58"/>
                <a:gd name="T43" fmla="*/ 38 h 22"/>
                <a:gd name="T44" fmla="*/ 19 w 58"/>
                <a:gd name="T45" fmla="*/ 35 h 22"/>
                <a:gd name="T46" fmla="*/ 0 w 58"/>
                <a:gd name="T47" fmla="*/ 33 h 22"/>
                <a:gd name="T48" fmla="*/ 5 w 58"/>
                <a:gd name="T49" fmla="*/ 28 h 22"/>
                <a:gd name="T50" fmla="*/ 9 w 58"/>
                <a:gd name="T51" fmla="*/ 19 h 22"/>
                <a:gd name="T52" fmla="*/ 19 w 58"/>
                <a:gd name="T53" fmla="*/ 17 h 22"/>
                <a:gd name="T54" fmla="*/ 17 w 58"/>
                <a:gd name="T55" fmla="*/ 12 h 22"/>
                <a:gd name="T56" fmla="*/ 21 w 58"/>
                <a:gd name="T57" fmla="*/ 12 h 22"/>
                <a:gd name="T58" fmla="*/ 31 w 58"/>
                <a:gd name="T59" fmla="*/ 7 h 22"/>
                <a:gd name="T60" fmla="*/ 45 w 58"/>
                <a:gd name="T61" fmla="*/ 12 h 22"/>
                <a:gd name="T62" fmla="*/ 47 w 58"/>
                <a:gd name="T63" fmla="*/ 17 h 22"/>
                <a:gd name="T64" fmla="*/ 52 w 58"/>
                <a:gd name="T65" fmla="*/ 17 h 22"/>
                <a:gd name="T66" fmla="*/ 52 w 58"/>
                <a:gd name="T67" fmla="*/ 24 h 22"/>
                <a:gd name="T68" fmla="*/ 61 w 58"/>
                <a:gd name="T69" fmla="*/ 19 h 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22">
                  <a:moveTo>
                    <a:pt x="26" y="8"/>
                  </a:moveTo>
                  <a:cubicBezTo>
                    <a:pt x="25" y="12"/>
                    <a:pt x="35" y="10"/>
                    <a:pt x="38" y="13"/>
                  </a:cubicBezTo>
                  <a:cubicBezTo>
                    <a:pt x="40" y="8"/>
                    <a:pt x="30" y="7"/>
                    <a:pt x="38" y="7"/>
                  </a:cubicBezTo>
                  <a:cubicBezTo>
                    <a:pt x="39" y="2"/>
                    <a:pt x="32" y="7"/>
                    <a:pt x="34" y="2"/>
                  </a:cubicBezTo>
                  <a:cubicBezTo>
                    <a:pt x="38" y="3"/>
                    <a:pt x="38" y="0"/>
                    <a:pt x="42" y="1"/>
                  </a:cubicBezTo>
                  <a:cubicBezTo>
                    <a:pt x="41" y="3"/>
                    <a:pt x="44" y="3"/>
                    <a:pt x="45" y="3"/>
                  </a:cubicBezTo>
                  <a:cubicBezTo>
                    <a:pt x="45" y="4"/>
                    <a:pt x="44" y="5"/>
                    <a:pt x="45" y="6"/>
                  </a:cubicBezTo>
                  <a:cubicBezTo>
                    <a:pt x="46" y="7"/>
                    <a:pt x="48" y="7"/>
                    <a:pt x="49" y="9"/>
                  </a:cubicBezTo>
                  <a:cubicBezTo>
                    <a:pt x="51" y="8"/>
                    <a:pt x="51" y="7"/>
                    <a:pt x="53" y="7"/>
                  </a:cubicBezTo>
                  <a:cubicBezTo>
                    <a:pt x="55" y="7"/>
                    <a:pt x="56" y="8"/>
                    <a:pt x="57" y="9"/>
                  </a:cubicBezTo>
                  <a:cubicBezTo>
                    <a:pt x="57" y="9"/>
                    <a:pt x="58" y="11"/>
                    <a:pt x="58" y="12"/>
                  </a:cubicBezTo>
                  <a:cubicBezTo>
                    <a:pt x="56" y="13"/>
                    <a:pt x="58" y="13"/>
                    <a:pt x="57" y="16"/>
                  </a:cubicBezTo>
                  <a:cubicBezTo>
                    <a:pt x="54" y="13"/>
                    <a:pt x="52" y="17"/>
                    <a:pt x="49" y="17"/>
                  </a:cubicBezTo>
                  <a:cubicBezTo>
                    <a:pt x="47" y="18"/>
                    <a:pt x="47" y="16"/>
                    <a:pt x="45" y="16"/>
                  </a:cubicBezTo>
                  <a:cubicBezTo>
                    <a:pt x="41" y="16"/>
                    <a:pt x="37" y="18"/>
                    <a:pt x="34" y="19"/>
                  </a:cubicBezTo>
                  <a:cubicBezTo>
                    <a:pt x="34" y="19"/>
                    <a:pt x="32" y="18"/>
                    <a:pt x="32" y="19"/>
                  </a:cubicBezTo>
                  <a:cubicBezTo>
                    <a:pt x="31" y="20"/>
                    <a:pt x="30" y="19"/>
                    <a:pt x="28" y="20"/>
                  </a:cubicBezTo>
                  <a:cubicBezTo>
                    <a:pt x="27" y="20"/>
                    <a:pt x="21" y="22"/>
                    <a:pt x="16" y="22"/>
                  </a:cubicBezTo>
                  <a:cubicBezTo>
                    <a:pt x="17" y="18"/>
                    <a:pt x="23" y="19"/>
                    <a:pt x="27" y="19"/>
                  </a:cubicBezTo>
                  <a:cubicBezTo>
                    <a:pt x="28" y="14"/>
                    <a:pt x="23" y="17"/>
                    <a:pt x="21" y="16"/>
                  </a:cubicBezTo>
                  <a:cubicBezTo>
                    <a:pt x="19" y="16"/>
                    <a:pt x="19" y="15"/>
                    <a:pt x="16" y="14"/>
                  </a:cubicBezTo>
                  <a:cubicBezTo>
                    <a:pt x="14" y="13"/>
                    <a:pt x="14" y="16"/>
                    <a:pt x="12" y="16"/>
                  </a:cubicBezTo>
                  <a:cubicBezTo>
                    <a:pt x="10" y="17"/>
                    <a:pt x="10" y="15"/>
                    <a:pt x="8" y="15"/>
                  </a:cubicBezTo>
                  <a:cubicBezTo>
                    <a:pt x="6" y="15"/>
                    <a:pt x="2" y="16"/>
                    <a:pt x="0" y="14"/>
                  </a:cubicBezTo>
                  <a:cubicBezTo>
                    <a:pt x="0" y="12"/>
                    <a:pt x="2" y="12"/>
                    <a:pt x="2" y="12"/>
                  </a:cubicBezTo>
                  <a:cubicBezTo>
                    <a:pt x="3" y="11"/>
                    <a:pt x="3" y="8"/>
                    <a:pt x="4" y="8"/>
                  </a:cubicBezTo>
                  <a:cubicBezTo>
                    <a:pt x="5" y="7"/>
                    <a:pt x="7" y="8"/>
                    <a:pt x="8" y="7"/>
                  </a:cubicBezTo>
                  <a:cubicBezTo>
                    <a:pt x="9" y="6"/>
                    <a:pt x="4" y="5"/>
                    <a:pt x="7" y="5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11" y="4"/>
                    <a:pt x="12" y="3"/>
                    <a:pt x="13" y="3"/>
                  </a:cubicBezTo>
                  <a:cubicBezTo>
                    <a:pt x="14" y="3"/>
                    <a:pt x="18" y="4"/>
                    <a:pt x="19" y="5"/>
                  </a:cubicBezTo>
                  <a:cubicBezTo>
                    <a:pt x="20" y="5"/>
                    <a:pt x="19" y="6"/>
                    <a:pt x="20" y="7"/>
                  </a:cubicBezTo>
                  <a:cubicBezTo>
                    <a:pt x="20" y="7"/>
                    <a:pt x="22" y="7"/>
                    <a:pt x="22" y="7"/>
                  </a:cubicBezTo>
                  <a:cubicBezTo>
                    <a:pt x="23" y="8"/>
                    <a:pt x="20" y="11"/>
                    <a:pt x="22" y="10"/>
                  </a:cubicBezTo>
                  <a:cubicBezTo>
                    <a:pt x="23" y="10"/>
                    <a:pt x="24" y="7"/>
                    <a:pt x="26" y="8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0" name="Freeform 105"/>
            <p:cNvSpPr/>
            <p:nvPr/>
          </p:nvSpPr>
          <p:spPr bwMode="auto">
            <a:xfrm>
              <a:off x="8187303" y="1589391"/>
              <a:ext cx="259356" cy="173696"/>
            </a:xfrm>
            <a:custGeom>
              <a:avLst/>
              <a:gdLst>
                <a:gd name="T0" fmla="*/ 14 w 46"/>
                <a:gd name="T1" fmla="*/ 0 h 31"/>
                <a:gd name="T2" fmla="*/ 62 w 46"/>
                <a:gd name="T3" fmla="*/ 5 h 31"/>
                <a:gd name="T4" fmla="*/ 66 w 46"/>
                <a:gd name="T5" fmla="*/ 5 h 31"/>
                <a:gd name="T6" fmla="*/ 78 w 46"/>
                <a:gd name="T7" fmla="*/ 7 h 31"/>
                <a:gd name="T8" fmla="*/ 90 w 46"/>
                <a:gd name="T9" fmla="*/ 7 h 31"/>
                <a:gd name="T10" fmla="*/ 92 w 46"/>
                <a:gd name="T11" fmla="*/ 9 h 31"/>
                <a:gd name="T12" fmla="*/ 109 w 46"/>
                <a:gd name="T13" fmla="*/ 21 h 31"/>
                <a:gd name="T14" fmla="*/ 83 w 46"/>
                <a:gd name="T15" fmla="*/ 26 h 31"/>
                <a:gd name="T16" fmla="*/ 81 w 46"/>
                <a:gd name="T17" fmla="*/ 31 h 31"/>
                <a:gd name="T18" fmla="*/ 76 w 46"/>
                <a:gd name="T19" fmla="*/ 28 h 31"/>
                <a:gd name="T20" fmla="*/ 73 w 46"/>
                <a:gd name="T21" fmla="*/ 31 h 31"/>
                <a:gd name="T22" fmla="*/ 76 w 46"/>
                <a:gd name="T23" fmla="*/ 33 h 31"/>
                <a:gd name="T24" fmla="*/ 69 w 46"/>
                <a:gd name="T25" fmla="*/ 38 h 31"/>
                <a:gd name="T26" fmla="*/ 69 w 46"/>
                <a:gd name="T27" fmla="*/ 42 h 31"/>
                <a:gd name="T28" fmla="*/ 64 w 46"/>
                <a:gd name="T29" fmla="*/ 42 h 31"/>
                <a:gd name="T30" fmla="*/ 59 w 46"/>
                <a:gd name="T31" fmla="*/ 47 h 31"/>
                <a:gd name="T32" fmla="*/ 59 w 46"/>
                <a:gd name="T33" fmla="*/ 59 h 31"/>
                <a:gd name="T34" fmla="*/ 26 w 46"/>
                <a:gd name="T35" fmla="*/ 68 h 31"/>
                <a:gd name="T36" fmla="*/ 0 w 46"/>
                <a:gd name="T37" fmla="*/ 52 h 31"/>
                <a:gd name="T38" fmla="*/ 7 w 46"/>
                <a:gd name="T39" fmla="*/ 45 h 31"/>
                <a:gd name="T40" fmla="*/ 12 w 46"/>
                <a:gd name="T41" fmla="*/ 40 h 31"/>
                <a:gd name="T42" fmla="*/ 7 w 46"/>
                <a:gd name="T43" fmla="*/ 28 h 31"/>
                <a:gd name="T44" fmla="*/ 14 w 46"/>
                <a:gd name="T45" fmla="*/ 26 h 31"/>
                <a:gd name="T46" fmla="*/ 19 w 46"/>
                <a:gd name="T47" fmla="*/ 14 h 31"/>
                <a:gd name="T48" fmla="*/ 14 w 46"/>
                <a:gd name="T49" fmla="*/ 0 h 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6" h="31">
                  <a:moveTo>
                    <a:pt x="6" y="0"/>
                  </a:moveTo>
                  <a:cubicBezTo>
                    <a:pt x="13" y="1"/>
                    <a:pt x="21" y="0"/>
                    <a:pt x="26" y="2"/>
                  </a:cubicBezTo>
                  <a:cubicBezTo>
                    <a:pt x="26" y="2"/>
                    <a:pt x="28" y="1"/>
                    <a:pt x="28" y="2"/>
                  </a:cubicBezTo>
                  <a:cubicBezTo>
                    <a:pt x="29" y="3"/>
                    <a:pt x="32" y="2"/>
                    <a:pt x="33" y="3"/>
                  </a:cubicBezTo>
                  <a:cubicBezTo>
                    <a:pt x="35" y="5"/>
                    <a:pt x="33" y="1"/>
                    <a:pt x="38" y="3"/>
                  </a:cubicBezTo>
                  <a:cubicBezTo>
                    <a:pt x="38" y="3"/>
                    <a:pt x="38" y="4"/>
                    <a:pt x="39" y="4"/>
                  </a:cubicBezTo>
                  <a:cubicBezTo>
                    <a:pt x="40" y="4"/>
                    <a:pt x="46" y="6"/>
                    <a:pt x="46" y="9"/>
                  </a:cubicBezTo>
                  <a:cubicBezTo>
                    <a:pt x="42" y="9"/>
                    <a:pt x="38" y="10"/>
                    <a:pt x="35" y="11"/>
                  </a:cubicBezTo>
                  <a:cubicBezTo>
                    <a:pt x="34" y="11"/>
                    <a:pt x="35" y="13"/>
                    <a:pt x="34" y="13"/>
                  </a:cubicBezTo>
                  <a:cubicBezTo>
                    <a:pt x="33" y="14"/>
                    <a:pt x="33" y="12"/>
                    <a:pt x="32" y="12"/>
                  </a:cubicBezTo>
                  <a:cubicBezTo>
                    <a:pt x="32" y="12"/>
                    <a:pt x="30" y="14"/>
                    <a:pt x="31" y="13"/>
                  </a:cubicBezTo>
                  <a:cubicBezTo>
                    <a:pt x="30" y="14"/>
                    <a:pt x="32" y="15"/>
                    <a:pt x="32" y="14"/>
                  </a:cubicBezTo>
                  <a:cubicBezTo>
                    <a:pt x="31" y="16"/>
                    <a:pt x="30" y="15"/>
                    <a:pt x="29" y="16"/>
                  </a:cubicBezTo>
                  <a:cubicBezTo>
                    <a:pt x="29" y="16"/>
                    <a:pt x="30" y="18"/>
                    <a:pt x="29" y="18"/>
                  </a:cubicBezTo>
                  <a:cubicBezTo>
                    <a:pt x="29" y="18"/>
                    <a:pt x="27" y="18"/>
                    <a:pt x="27" y="18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2"/>
                    <a:pt x="25" y="24"/>
                    <a:pt x="25" y="25"/>
                  </a:cubicBezTo>
                  <a:cubicBezTo>
                    <a:pt x="19" y="25"/>
                    <a:pt x="20" y="31"/>
                    <a:pt x="11" y="29"/>
                  </a:cubicBezTo>
                  <a:cubicBezTo>
                    <a:pt x="12" y="22"/>
                    <a:pt x="4" y="23"/>
                    <a:pt x="0" y="22"/>
                  </a:cubicBezTo>
                  <a:cubicBezTo>
                    <a:pt x="0" y="20"/>
                    <a:pt x="3" y="20"/>
                    <a:pt x="3" y="19"/>
                  </a:cubicBezTo>
                  <a:cubicBezTo>
                    <a:pt x="4" y="19"/>
                    <a:pt x="1" y="16"/>
                    <a:pt x="5" y="17"/>
                  </a:cubicBezTo>
                  <a:cubicBezTo>
                    <a:pt x="5" y="15"/>
                    <a:pt x="3" y="14"/>
                    <a:pt x="3" y="12"/>
                  </a:cubicBezTo>
                  <a:cubicBezTo>
                    <a:pt x="5" y="14"/>
                    <a:pt x="5" y="13"/>
                    <a:pt x="6" y="11"/>
                  </a:cubicBezTo>
                  <a:cubicBezTo>
                    <a:pt x="6" y="9"/>
                    <a:pt x="8" y="10"/>
                    <a:pt x="8" y="6"/>
                  </a:cubicBezTo>
                  <a:cubicBezTo>
                    <a:pt x="9" y="3"/>
                    <a:pt x="4" y="5"/>
                    <a:pt x="6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1" name="Freeform 106"/>
            <p:cNvSpPr/>
            <p:nvPr/>
          </p:nvSpPr>
          <p:spPr bwMode="auto">
            <a:xfrm>
              <a:off x="8710773" y="1622703"/>
              <a:ext cx="54727" cy="40449"/>
            </a:xfrm>
            <a:custGeom>
              <a:avLst/>
              <a:gdLst>
                <a:gd name="T0" fmla="*/ 2 w 10"/>
                <a:gd name="T1" fmla="*/ 0 h 7"/>
                <a:gd name="T2" fmla="*/ 18 w 10"/>
                <a:gd name="T3" fmla="*/ 0 h 7"/>
                <a:gd name="T4" fmla="*/ 21 w 10"/>
                <a:gd name="T5" fmla="*/ 12 h 7"/>
                <a:gd name="T6" fmla="*/ 16 w 10"/>
                <a:gd name="T7" fmla="*/ 17 h 7"/>
                <a:gd name="T8" fmla="*/ 0 w 10"/>
                <a:gd name="T9" fmla="*/ 10 h 7"/>
                <a:gd name="T10" fmla="*/ 2 w 10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7">
                  <a:moveTo>
                    <a:pt x="1" y="0"/>
                  </a:moveTo>
                  <a:cubicBezTo>
                    <a:pt x="4" y="0"/>
                    <a:pt x="6" y="0"/>
                    <a:pt x="8" y="0"/>
                  </a:cubicBezTo>
                  <a:cubicBezTo>
                    <a:pt x="8" y="2"/>
                    <a:pt x="10" y="3"/>
                    <a:pt x="9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2" name="Freeform 107"/>
            <p:cNvSpPr/>
            <p:nvPr/>
          </p:nvSpPr>
          <p:spPr bwMode="auto">
            <a:xfrm>
              <a:off x="8996302" y="1606046"/>
              <a:ext cx="130868" cy="90418"/>
            </a:xfrm>
            <a:custGeom>
              <a:avLst/>
              <a:gdLst>
                <a:gd name="T0" fmla="*/ 50 w 23"/>
                <a:gd name="T1" fmla="*/ 2 h 16"/>
                <a:gd name="T2" fmla="*/ 53 w 23"/>
                <a:gd name="T3" fmla="*/ 17 h 16"/>
                <a:gd name="T4" fmla="*/ 48 w 23"/>
                <a:gd name="T5" fmla="*/ 21 h 16"/>
                <a:gd name="T6" fmla="*/ 33 w 23"/>
                <a:gd name="T7" fmla="*/ 24 h 16"/>
                <a:gd name="T8" fmla="*/ 10 w 23"/>
                <a:gd name="T9" fmla="*/ 38 h 16"/>
                <a:gd name="T10" fmla="*/ 7 w 23"/>
                <a:gd name="T11" fmla="*/ 26 h 16"/>
                <a:gd name="T12" fmla="*/ 2 w 23"/>
                <a:gd name="T13" fmla="*/ 21 h 16"/>
                <a:gd name="T14" fmla="*/ 2 w 23"/>
                <a:gd name="T15" fmla="*/ 7 h 16"/>
                <a:gd name="T16" fmla="*/ 7 w 23"/>
                <a:gd name="T17" fmla="*/ 2 h 16"/>
                <a:gd name="T18" fmla="*/ 17 w 23"/>
                <a:gd name="T19" fmla="*/ 0 h 16"/>
                <a:gd name="T20" fmla="*/ 38 w 23"/>
                <a:gd name="T21" fmla="*/ 5 h 16"/>
                <a:gd name="T22" fmla="*/ 50 w 23"/>
                <a:gd name="T23" fmla="*/ 2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" h="16">
                  <a:moveTo>
                    <a:pt x="21" y="1"/>
                  </a:moveTo>
                  <a:cubicBezTo>
                    <a:pt x="23" y="1"/>
                    <a:pt x="21" y="5"/>
                    <a:pt x="22" y="7"/>
                  </a:cubicBezTo>
                  <a:cubicBezTo>
                    <a:pt x="20" y="6"/>
                    <a:pt x="20" y="8"/>
                    <a:pt x="20" y="9"/>
                  </a:cubicBezTo>
                  <a:cubicBezTo>
                    <a:pt x="16" y="7"/>
                    <a:pt x="15" y="14"/>
                    <a:pt x="14" y="10"/>
                  </a:cubicBezTo>
                  <a:cubicBezTo>
                    <a:pt x="11" y="13"/>
                    <a:pt x="9" y="16"/>
                    <a:pt x="4" y="16"/>
                  </a:cubicBezTo>
                  <a:cubicBezTo>
                    <a:pt x="3" y="15"/>
                    <a:pt x="3" y="14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7"/>
                    <a:pt x="1" y="5"/>
                    <a:pt x="1" y="3"/>
                  </a:cubicBezTo>
                  <a:cubicBezTo>
                    <a:pt x="3" y="4"/>
                    <a:pt x="3" y="2"/>
                    <a:pt x="3" y="1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2"/>
                    <a:pt x="14" y="0"/>
                    <a:pt x="16" y="2"/>
                  </a:cubicBezTo>
                  <a:cubicBezTo>
                    <a:pt x="18" y="2"/>
                    <a:pt x="21" y="3"/>
                    <a:pt x="21" y="1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3" name="Freeform 108"/>
            <p:cNvSpPr/>
            <p:nvPr/>
          </p:nvSpPr>
          <p:spPr bwMode="auto">
            <a:xfrm>
              <a:off x="933621" y="1961883"/>
              <a:ext cx="285529" cy="140385"/>
            </a:xfrm>
            <a:custGeom>
              <a:avLst/>
              <a:gdLst>
                <a:gd name="T0" fmla="*/ 87 w 51"/>
                <a:gd name="T1" fmla="*/ 0 h 25"/>
                <a:gd name="T2" fmla="*/ 99 w 51"/>
                <a:gd name="T3" fmla="*/ 7 h 25"/>
                <a:gd name="T4" fmla="*/ 106 w 51"/>
                <a:gd name="T5" fmla="*/ 9 h 25"/>
                <a:gd name="T6" fmla="*/ 104 w 51"/>
                <a:gd name="T7" fmla="*/ 14 h 25"/>
                <a:gd name="T8" fmla="*/ 118 w 51"/>
                <a:gd name="T9" fmla="*/ 24 h 25"/>
                <a:gd name="T10" fmla="*/ 108 w 51"/>
                <a:gd name="T11" fmla="*/ 40 h 25"/>
                <a:gd name="T12" fmla="*/ 101 w 51"/>
                <a:gd name="T13" fmla="*/ 42 h 25"/>
                <a:gd name="T14" fmla="*/ 89 w 51"/>
                <a:gd name="T15" fmla="*/ 47 h 25"/>
                <a:gd name="T16" fmla="*/ 82 w 51"/>
                <a:gd name="T17" fmla="*/ 52 h 25"/>
                <a:gd name="T18" fmla="*/ 75 w 51"/>
                <a:gd name="T19" fmla="*/ 54 h 25"/>
                <a:gd name="T20" fmla="*/ 42 w 51"/>
                <a:gd name="T21" fmla="*/ 57 h 25"/>
                <a:gd name="T22" fmla="*/ 40 w 51"/>
                <a:gd name="T23" fmla="*/ 54 h 25"/>
                <a:gd name="T24" fmla="*/ 28 w 51"/>
                <a:gd name="T25" fmla="*/ 47 h 25"/>
                <a:gd name="T26" fmla="*/ 24 w 51"/>
                <a:gd name="T27" fmla="*/ 45 h 25"/>
                <a:gd name="T28" fmla="*/ 28 w 51"/>
                <a:gd name="T29" fmla="*/ 42 h 25"/>
                <a:gd name="T30" fmla="*/ 21 w 51"/>
                <a:gd name="T31" fmla="*/ 38 h 25"/>
                <a:gd name="T32" fmla="*/ 21 w 51"/>
                <a:gd name="T33" fmla="*/ 21 h 25"/>
                <a:gd name="T34" fmla="*/ 5 w 51"/>
                <a:gd name="T35" fmla="*/ 24 h 25"/>
                <a:gd name="T36" fmla="*/ 9 w 51"/>
                <a:gd name="T37" fmla="*/ 12 h 25"/>
                <a:gd name="T38" fmla="*/ 31 w 51"/>
                <a:gd name="T39" fmla="*/ 12 h 25"/>
                <a:gd name="T40" fmla="*/ 35 w 51"/>
                <a:gd name="T41" fmla="*/ 24 h 25"/>
                <a:gd name="T42" fmla="*/ 42 w 51"/>
                <a:gd name="T43" fmla="*/ 12 h 25"/>
                <a:gd name="T44" fmla="*/ 59 w 51"/>
                <a:gd name="T45" fmla="*/ 19 h 25"/>
                <a:gd name="T46" fmla="*/ 64 w 51"/>
                <a:gd name="T47" fmla="*/ 12 h 25"/>
                <a:gd name="T48" fmla="*/ 82 w 51"/>
                <a:gd name="T49" fmla="*/ 9 h 25"/>
                <a:gd name="T50" fmla="*/ 87 w 51"/>
                <a:gd name="T51" fmla="*/ 0 h 2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1" h="25">
                  <a:moveTo>
                    <a:pt x="37" y="0"/>
                  </a:moveTo>
                  <a:cubicBezTo>
                    <a:pt x="38" y="1"/>
                    <a:pt x="40" y="2"/>
                    <a:pt x="42" y="3"/>
                  </a:cubicBezTo>
                  <a:cubicBezTo>
                    <a:pt x="42" y="3"/>
                    <a:pt x="45" y="4"/>
                    <a:pt x="45" y="4"/>
                  </a:cubicBezTo>
                  <a:cubicBezTo>
                    <a:pt x="45" y="4"/>
                    <a:pt x="44" y="6"/>
                    <a:pt x="44" y="6"/>
                  </a:cubicBezTo>
                  <a:cubicBezTo>
                    <a:pt x="44" y="8"/>
                    <a:pt x="47" y="11"/>
                    <a:pt x="50" y="10"/>
                  </a:cubicBezTo>
                  <a:cubicBezTo>
                    <a:pt x="51" y="13"/>
                    <a:pt x="49" y="15"/>
                    <a:pt x="46" y="17"/>
                  </a:cubicBezTo>
                  <a:cubicBezTo>
                    <a:pt x="45" y="18"/>
                    <a:pt x="44" y="18"/>
                    <a:pt x="43" y="18"/>
                  </a:cubicBezTo>
                  <a:cubicBezTo>
                    <a:pt x="41" y="19"/>
                    <a:pt x="41" y="20"/>
                    <a:pt x="38" y="20"/>
                  </a:cubicBezTo>
                  <a:cubicBezTo>
                    <a:pt x="38" y="20"/>
                    <a:pt x="35" y="22"/>
                    <a:pt x="35" y="22"/>
                  </a:cubicBezTo>
                  <a:cubicBezTo>
                    <a:pt x="34" y="23"/>
                    <a:pt x="34" y="22"/>
                    <a:pt x="32" y="23"/>
                  </a:cubicBezTo>
                  <a:cubicBezTo>
                    <a:pt x="31" y="23"/>
                    <a:pt x="22" y="25"/>
                    <a:pt x="18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5" y="23"/>
                    <a:pt x="14" y="21"/>
                    <a:pt x="12" y="20"/>
                  </a:cubicBezTo>
                  <a:cubicBezTo>
                    <a:pt x="11" y="20"/>
                    <a:pt x="11" y="19"/>
                    <a:pt x="10" y="19"/>
                  </a:cubicBezTo>
                  <a:cubicBezTo>
                    <a:pt x="10" y="18"/>
                    <a:pt x="11" y="18"/>
                    <a:pt x="12" y="18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9" y="12"/>
                    <a:pt x="9" y="9"/>
                  </a:cubicBezTo>
                  <a:cubicBezTo>
                    <a:pt x="4" y="7"/>
                    <a:pt x="4" y="13"/>
                    <a:pt x="2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3" y="5"/>
                  </a:cubicBezTo>
                  <a:cubicBezTo>
                    <a:pt x="14" y="8"/>
                    <a:pt x="17" y="7"/>
                    <a:pt x="15" y="10"/>
                  </a:cubicBezTo>
                  <a:cubicBezTo>
                    <a:pt x="18" y="10"/>
                    <a:pt x="18" y="8"/>
                    <a:pt x="18" y="5"/>
                  </a:cubicBezTo>
                  <a:cubicBezTo>
                    <a:pt x="19" y="7"/>
                    <a:pt x="29" y="2"/>
                    <a:pt x="25" y="8"/>
                  </a:cubicBezTo>
                  <a:cubicBezTo>
                    <a:pt x="28" y="9"/>
                    <a:pt x="27" y="6"/>
                    <a:pt x="27" y="5"/>
                  </a:cubicBezTo>
                  <a:cubicBezTo>
                    <a:pt x="29" y="4"/>
                    <a:pt x="32" y="5"/>
                    <a:pt x="35" y="4"/>
                  </a:cubicBezTo>
                  <a:cubicBezTo>
                    <a:pt x="36" y="3"/>
                    <a:pt x="37" y="2"/>
                    <a:pt x="37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4" name="Freeform 109"/>
            <p:cNvSpPr/>
            <p:nvPr/>
          </p:nvSpPr>
          <p:spPr bwMode="auto">
            <a:xfrm>
              <a:off x="9227104" y="1998650"/>
              <a:ext cx="168939" cy="123729"/>
            </a:xfrm>
            <a:custGeom>
              <a:avLst/>
              <a:gdLst>
                <a:gd name="T0" fmla="*/ 19 w 30"/>
                <a:gd name="T1" fmla="*/ 0 h 22"/>
                <a:gd name="T2" fmla="*/ 36 w 30"/>
                <a:gd name="T3" fmla="*/ 17 h 22"/>
                <a:gd name="T4" fmla="*/ 40 w 30"/>
                <a:gd name="T5" fmla="*/ 14 h 22"/>
                <a:gd name="T6" fmla="*/ 50 w 30"/>
                <a:gd name="T7" fmla="*/ 24 h 22"/>
                <a:gd name="T8" fmla="*/ 62 w 30"/>
                <a:gd name="T9" fmla="*/ 38 h 22"/>
                <a:gd name="T10" fmla="*/ 71 w 30"/>
                <a:gd name="T11" fmla="*/ 40 h 22"/>
                <a:gd name="T12" fmla="*/ 36 w 30"/>
                <a:gd name="T13" fmla="*/ 43 h 22"/>
                <a:gd name="T14" fmla="*/ 21 w 30"/>
                <a:gd name="T15" fmla="*/ 52 h 22"/>
                <a:gd name="T16" fmla="*/ 0 w 30"/>
                <a:gd name="T17" fmla="*/ 43 h 22"/>
                <a:gd name="T18" fmla="*/ 5 w 30"/>
                <a:gd name="T19" fmla="*/ 40 h 22"/>
                <a:gd name="T20" fmla="*/ 7 w 30"/>
                <a:gd name="T21" fmla="*/ 33 h 22"/>
                <a:gd name="T22" fmla="*/ 7 w 30"/>
                <a:gd name="T23" fmla="*/ 9 h 22"/>
                <a:gd name="T24" fmla="*/ 19 w 30"/>
                <a:gd name="T25" fmla="*/ 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" h="22">
                  <a:moveTo>
                    <a:pt x="8" y="0"/>
                  </a:moveTo>
                  <a:cubicBezTo>
                    <a:pt x="10" y="3"/>
                    <a:pt x="16" y="2"/>
                    <a:pt x="15" y="7"/>
                  </a:cubicBezTo>
                  <a:cubicBezTo>
                    <a:pt x="16" y="8"/>
                    <a:pt x="18" y="6"/>
                    <a:pt x="17" y="6"/>
                  </a:cubicBezTo>
                  <a:cubicBezTo>
                    <a:pt x="19" y="7"/>
                    <a:pt x="18" y="10"/>
                    <a:pt x="21" y="10"/>
                  </a:cubicBezTo>
                  <a:cubicBezTo>
                    <a:pt x="23" y="10"/>
                    <a:pt x="24" y="14"/>
                    <a:pt x="26" y="16"/>
                  </a:cubicBezTo>
                  <a:cubicBezTo>
                    <a:pt x="29" y="15"/>
                    <a:pt x="28" y="15"/>
                    <a:pt x="30" y="17"/>
                  </a:cubicBezTo>
                  <a:cubicBezTo>
                    <a:pt x="28" y="20"/>
                    <a:pt x="20" y="17"/>
                    <a:pt x="15" y="18"/>
                  </a:cubicBezTo>
                  <a:cubicBezTo>
                    <a:pt x="13" y="19"/>
                    <a:pt x="10" y="19"/>
                    <a:pt x="9" y="22"/>
                  </a:cubicBezTo>
                  <a:cubicBezTo>
                    <a:pt x="6" y="20"/>
                    <a:pt x="5" y="17"/>
                    <a:pt x="0" y="18"/>
                  </a:cubicBezTo>
                  <a:cubicBezTo>
                    <a:pt x="0" y="17"/>
                    <a:pt x="1" y="17"/>
                    <a:pt x="2" y="17"/>
                  </a:cubicBezTo>
                  <a:cubicBezTo>
                    <a:pt x="1" y="15"/>
                    <a:pt x="1" y="14"/>
                    <a:pt x="3" y="14"/>
                  </a:cubicBezTo>
                  <a:cubicBezTo>
                    <a:pt x="1" y="10"/>
                    <a:pt x="4" y="9"/>
                    <a:pt x="3" y="4"/>
                  </a:cubicBezTo>
                  <a:cubicBezTo>
                    <a:pt x="6" y="3"/>
                    <a:pt x="8" y="3"/>
                    <a:pt x="8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5" name="Freeform 110"/>
            <p:cNvSpPr/>
            <p:nvPr/>
          </p:nvSpPr>
          <p:spPr bwMode="auto">
            <a:xfrm>
              <a:off x="4160101" y="3946312"/>
              <a:ext cx="280770" cy="302184"/>
            </a:xfrm>
            <a:custGeom>
              <a:avLst/>
              <a:gdLst>
                <a:gd name="T0" fmla="*/ 9 w 50"/>
                <a:gd name="T1" fmla="*/ 19 h 54"/>
                <a:gd name="T2" fmla="*/ 5 w 50"/>
                <a:gd name="T3" fmla="*/ 16 h 54"/>
                <a:gd name="T4" fmla="*/ 0 w 50"/>
                <a:gd name="T5" fmla="*/ 7 h 54"/>
                <a:gd name="T6" fmla="*/ 21 w 50"/>
                <a:gd name="T7" fmla="*/ 5 h 54"/>
                <a:gd name="T8" fmla="*/ 33 w 50"/>
                <a:gd name="T9" fmla="*/ 9 h 54"/>
                <a:gd name="T10" fmla="*/ 33 w 50"/>
                <a:gd name="T11" fmla="*/ 16 h 54"/>
                <a:gd name="T12" fmla="*/ 38 w 50"/>
                <a:gd name="T13" fmla="*/ 21 h 54"/>
                <a:gd name="T14" fmla="*/ 50 w 50"/>
                <a:gd name="T15" fmla="*/ 26 h 54"/>
                <a:gd name="T16" fmla="*/ 68 w 50"/>
                <a:gd name="T17" fmla="*/ 42 h 54"/>
                <a:gd name="T18" fmla="*/ 76 w 50"/>
                <a:gd name="T19" fmla="*/ 52 h 54"/>
                <a:gd name="T20" fmla="*/ 83 w 50"/>
                <a:gd name="T21" fmla="*/ 54 h 54"/>
                <a:gd name="T22" fmla="*/ 87 w 50"/>
                <a:gd name="T23" fmla="*/ 59 h 54"/>
                <a:gd name="T24" fmla="*/ 87 w 50"/>
                <a:gd name="T25" fmla="*/ 66 h 54"/>
                <a:gd name="T26" fmla="*/ 94 w 50"/>
                <a:gd name="T27" fmla="*/ 71 h 54"/>
                <a:gd name="T28" fmla="*/ 101 w 50"/>
                <a:gd name="T29" fmla="*/ 80 h 54"/>
                <a:gd name="T30" fmla="*/ 109 w 50"/>
                <a:gd name="T31" fmla="*/ 85 h 54"/>
                <a:gd name="T32" fmla="*/ 113 w 50"/>
                <a:gd name="T33" fmla="*/ 99 h 54"/>
                <a:gd name="T34" fmla="*/ 116 w 50"/>
                <a:gd name="T35" fmla="*/ 111 h 54"/>
                <a:gd name="T36" fmla="*/ 118 w 50"/>
                <a:gd name="T37" fmla="*/ 118 h 54"/>
                <a:gd name="T38" fmla="*/ 104 w 50"/>
                <a:gd name="T39" fmla="*/ 120 h 54"/>
                <a:gd name="T40" fmla="*/ 94 w 50"/>
                <a:gd name="T41" fmla="*/ 120 h 54"/>
                <a:gd name="T42" fmla="*/ 94 w 50"/>
                <a:gd name="T43" fmla="*/ 115 h 54"/>
                <a:gd name="T44" fmla="*/ 87 w 50"/>
                <a:gd name="T45" fmla="*/ 115 h 54"/>
                <a:gd name="T46" fmla="*/ 76 w 50"/>
                <a:gd name="T47" fmla="*/ 103 h 54"/>
                <a:gd name="T48" fmla="*/ 78 w 50"/>
                <a:gd name="T49" fmla="*/ 99 h 54"/>
                <a:gd name="T50" fmla="*/ 76 w 50"/>
                <a:gd name="T51" fmla="*/ 99 h 54"/>
                <a:gd name="T52" fmla="*/ 71 w 50"/>
                <a:gd name="T53" fmla="*/ 94 h 54"/>
                <a:gd name="T54" fmla="*/ 66 w 50"/>
                <a:gd name="T55" fmla="*/ 94 h 54"/>
                <a:gd name="T56" fmla="*/ 54 w 50"/>
                <a:gd name="T57" fmla="*/ 82 h 54"/>
                <a:gd name="T58" fmla="*/ 50 w 50"/>
                <a:gd name="T59" fmla="*/ 64 h 54"/>
                <a:gd name="T60" fmla="*/ 47 w 50"/>
                <a:gd name="T61" fmla="*/ 68 h 54"/>
                <a:gd name="T62" fmla="*/ 40 w 50"/>
                <a:gd name="T63" fmla="*/ 54 h 54"/>
                <a:gd name="T64" fmla="*/ 35 w 50"/>
                <a:gd name="T65" fmla="*/ 49 h 54"/>
                <a:gd name="T66" fmla="*/ 31 w 50"/>
                <a:gd name="T67" fmla="*/ 45 h 54"/>
                <a:gd name="T68" fmla="*/ 28 w 50"/>
                <a:gd name="T69" fmla="*/ 35 h 54"/>
                <a:gd name="T70" fmla="*/ 19 w 50"/>
                <a:gd name="T71" fmla="*/ 28 h 54"/>
                <a:gd name="T72" fmla="*/ 14 w 50"/>
                <a:gd name="T73" fmla="*/ 24 h 54"/>
                <a:gd name="T74" fmla="*/ 9 w 50"/>
                <a:gd name="T75" fmla="*/ 19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0" h="54">
                  <a:moveTo>
                    <a:pt x="4" y="8"/>
                  </a:moveTo>
                  <a:cubicBezTo>
                    <a:pt x="5" y="6"/>
                    <a:pt x="3" y="7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5" y="4"/>
                    <a:pt x="9" y="2"/>
                  </a:cubicBezTo>
                  <a:cubicBezTo>
                    <a:pt x="9" y="5"/>
                    <a:pt x="12" y="3"/>
                    <a:pt x="14" y="4"/>
                  </a:cubicBezTo>
                  <a:cubicBezTo>
                    <a:pt x="14" y="4"/>
                    <a:pt x="13" y="6"/>
                    <a:pt x="14" y="7"/>
                  </a:cubicBezTo>
                  <a:cubicBezTo>
                    <a:pt x="15" y="7"/>
                    <a:pt x="17" y="7"/>
                    <a:pt x="16" y="9"/>
                  </a:cubicBezTo>
                  <a:cubicBezTo>
                    <a:pt x="19" y="8"/>
                    <a:pt x="18" y="11"/>
                    <a:pt x="21" y="11"/>
                  </a:cubicBezTo>
                  <a:cubicBezTo>
                    <a:pt x="23" y="11"/>
                    <a:pt x="26" y="18"/>
                    <a:pt x="29" y="18"/>
                  </a:cubicBezTo>
                  <a:cubicBezTo>
                    <a:pt x="32" y="18"/>
                    <a:pt x="30" y="21"/>
                    <a:pt x="32" y="22"/>
                  </a:cubicBezTo>
                  <a:cubicBezTo>
                    <a:pt x="32" y="23"/>
                    <a:pt x="34" y="22"/>
                    <a:pt x="35" y="23"/>
                  </a:cubicBezTo>
                  <a:cubicBezTo>
                    <a:pt x="36" y="23"/>
                    <a:pt x="37" y="25"/>
                    <a:pt x="37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8" y="29"/>
                    <a:pt x="39" y="29"/>
                    <a:pt x="40" y="30"/>
                  </a:cubicBezTo>
                  <a:cubicBezTo>
                    <a:pt x="41" y="31"/>
                    <a:pt x="41" y="34"/>
                    <a:pt x="43" y="34"/>
                  </a:cubicBezTo>
                  <a:cubicBezTo>
                    <a:pt x="44" y="34"/>
                    <a:pt x="45" y="36"/>
                    <a:pt x="46" y="36"/>
                  </a:cubicBezTo>
                  <a:cubicBezTo>
                    <a:pt x="47" y="37"/>
                    <a:pt x="46" y="42"/>
                    <a:pt x="48" y="42"/>
                  </a:cubicBezTo>
                  <a:cubicBezTo>
                    <a:pt x="49" y="42"/>
                    <a:pt x="49" y="45"/>
                    <a:pt x="49" y="47"/>
                  </a:cubicBezTo>
                  <a:cubicBezTo>
                    <a:pt x="49" y="49"/>
                    <a:pt x="47" y="50"/>
                    <a:pt x="50" y="50"/>
                  </a:cubicBezTo>
                  <a:cubicBezTo>
                    <a:pt x="50" y="54"/>
                    <a:pt x="47" y="52"/>
                    <a:pt x="44" y="51"/>
                  </a:cubicBezTo>
                  <a:cubicBezTo>
                    <a:pt x="43" y="51"/>
                    <a:pt x="41" y="52"/>
                    <a:pt x="40" y="51"/>
                  </a:cubicBezTo>
                  <a:cubicBezTo>
                    <a:pt x="39" y="51"/>
                    <a:pt x="40" y="49"/>
                    <a:pt x="40" y="49"/>
                  </a:cubicBezTo>
                  <a:cubicBezTo>
                    <a:pt x="39" y="49"/>
                    <a:pt x="38" y="49"/>
                    <a:pt x="37" y="49"/>
                  </a:cubicBezTo>
                  <a:cubicBezTo>
                    <a:pt x="36" y="48"/>
                    <a:pt x="34" y="44"/>
                    <a:pt x="32" y="44"/>
                  </a:cubicBezTo>
                  <a:cubicBezTo>
                    <a:pt x="32" y="43"/>
                    <a:pt x="33" y="43"/>
                    <a:pt x="33" y="42"/>
                  </a:cubicBezTo>
                  <a:cubicBezTo>
                    <a:pt x="32" y="41"/>
                    <a:pt x="32" y="41"/>
                    <a:pt x="32" y="42"/>
                  </a:cubicBezTo>
                  <a:cubicBezTo>
                    <a:pt x="30" y="42"/>
                    <a:pt x="31" y="40"/>
                    <a:pt x="30" y="40"/>
                  </a:cubicBezTo>
                  <a:cubicBezTo>
                    <a:pt x="30" y="39"/>
                    <a:pt x="28" y="40"/>
                    <a:pt x="28" y="40"/>
                  </a:cubicBezTo>
                  <a:cubicBezTo>
                    <a:pt x="26" y="38"/>
                    <a:pt x="26" y="35"/>
                    <a:pt x="23" y="35"/>
                  </a:cubicBezTo>
                  <a:cubicBezTo>
                    <a:pt x="25" y="30"/>
                    <a:pt x="21" y="30"/>
                    <a:pt x="21" y="27"/>
                  </a:cubicBezTo>
                  <a:cubicBezTo>
                    <a:pt x="20" y="27"/>
                    <a:pt x="20" y="28"/>
                    <a:pt x="20" y="29"/>
                  </a:cubicBezTo>
                  <a:cubicBezTo>
                    <a:pt x="18" y="28"/>
                    <a:pt x="19" y="25"/>
                    <a:pt x="17" y="23"/>
                  </a:cubicBezTo>
                  <a:cubicBezTo>
                    <a:pt x="17" y="22"/>
                    <a:pt x="16" y="21"/>
                    <a:pt x="15" y="21"/>
                  </a:cubicBezTo>
                  <a:cubicBezTo>
                    <a:pt x="14" y="20"/>
                    <a:pt x="14" y="19"/>
                    <a:pt x="13" y="19"/>
                  </a:cubicBezTo>
                  <a:cubicBezTo>
                    <a:pt x="13" y="17"/>
                    <a:pt x="12" y="16"/>
                    <a:pt x="12" y="15"/>
                  </a:cubicBezTo>
                  <a:cubicBezTo>
                    <a:pt x="11" y="13"/>
                    <a:pt x="9" y="13"/>
                    <a:pt x="8" y="12"/>
                  </a:cubicBezTo>
                  <a:cubicBezTo>
                    <a:pt x="8" y="12"/>
                    <a:pt x="6" y="10"/>
                    <a:pt x="6" y="10"/>
                  </a:cubicBezTo>
                  <a:cubicBezTo>
                    <a:pt x="5" y="8"/>
                    <a:pt x="9" y="6"/>
                    <a:pt x="4" y="8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6" name="Freeform 111"/>
            <p:cNvSpPr/>
            <p:nvPr/>
          </p:nvSpPr>
          <p:spPr bwMode="auto">
            <a:xfrm>
              <a:off x="2753871" y="4417436"/>
              <a:ext cx="202251" cy="371188"/>
            </a:xfrm>
            <a:custGeom>
              <a:avLst/>
              <a:gdLst>
                <a:gd name="T0" fmla="*/ 64 w 36"/>
                <a:gd name="T1" fmla="*/ 0 h 66"/>
                <a:gd name="T2" fmla="*/ 76 w 36"/>
                <a:gd name="T3" fmla="*/ 2 h 66"/>
                <a:gd name="T4" fmla="*/ 71 w 36"/>
                <a:gd name="T5" fmla="*/ 54 h 66"/>
                <a:gd name="T6" fmla="*/ 64 w 36"/>
                <a:gd name="T7" fmla="*/ 87 h 66"/>
                <a:gd name="T8" fmla="*/ 57 w 36"/>
                <a:gd name="T9" fmla="*/ 102 h 66"/>
                <a:gd name="T10" fmla="*/ 52 w 36"/>
                <a:gd name="T11" fmla="*/ 118 h 66"/>
                <a:gd name="T12" fmla="*/ 52 w 36"/>
                <a:gd name="T13" fmla="*/ 123 h 66"/>
                <a:gd name="T14" fmla="*/ 47 w 36"/>
                <a:gd name="T15" fmla="*/ 125 h 66"/>
                <a:gd name="T16" fmla="*/ 45 w 36"/>
                <a:gd name="T17" fmla="*/ 142 h 66"/>
                <a:gd name="T18" fmla="*/ 43 w 36"/>
                <a:gd name="T19" fmla="*/ 144 h 66"/>
                <a:gd name="T20" fmla="*/ 40 w 36"/>
                <a:gd name="T21" fmla="*/ 154 h 66"/>
                <a:gd name="T22" fmla="*/ 12 w 36"/>
                <a:gd name="T23" fmla="*/ 156 h 66"/>
                <a:gd name="T24" fmla="*/ 9 w 36"/>
                <a:gd name="T25" fmla="*/ 142 h 66"/>
                <a:gd name="T26" fmla="*/ 7 w 36"/>
                <a:gd name="T27" fmla="*/ 137 h 66"/>
                <a:gd name="T28" fmla="*/ 0 w 36"/>
                <a:gd name="T29" fmla="*/ 135 h 66"/>
                <a:gd name="T30" fmla="*/ 0 w 36"/>
                <a:gd name="T31" fmla="*/ 123 h 66"/>
                <a:gd name="T32" fmla="*/ 2 w 36"/>
                <a:gd name="T33" fmla="*/ 121 h 66"/>
                <a:gd name="T34" fmla="*/ 0 w 36"/>
                <a:gd name="T35" fmla="*/ 118 h 66"/>
                <a:gd name="T36" fmla="*/ 7 w 36"/>
                <a:gd name="T37" fmla="*/ 106 h 66"/>
                <a:gd name="T38" fmla="*/ 7 w 36"/>
                <a:gd name="T39" fmla="*/ 102 h 66"/>
                <a:gd name="T40" fmla="*/ 12 w 36"/>
                <a:gd name="T41" fmla="*/ 97 h 66"/>
                <a:gd name="T42" fmla="*/ 17 w 36"/>
                <a:gd name="T43" fmla="*/ 85 h 66"/>
                <a:gd name="T44" fmla="*/ 12 w 36"/>
                <a:gd name="T45" fmla="*/ 76 h 66"/>
                <a:gd name="T46" fmla="*/ 12 w 36"/>
                <a:gd name="T47" fmla="*/ 59 h 66"/>
                <a:gd name="T48" fmla="*/ 17 w 36"/>
                <a:gd name="T49" fmla="*/ 54 h 66"/>
                <a:gd name="T50" fmla="*/ 26 w 36"/>
                <a:gd name="T51" fmla="*/ 47 h 66"/>
                <a:gd name="T52" fmla="*/ 40 w 36"/>
                <a:gd name="T53" fmla="*/ 38 h 66"/>
                <a:gd name="T54" fmla="*/ 47 w 36"/>
                <a:gd name="T55" fmla="*/ 40 h 66"/>
                <a:gd name="T56" fmla="*/ 50 w 36"/>
                <a:gd name="T57" fmla="*/ 24 h 66"/>
                <a:gd name="T58" fmla="*/ 59 w 36"/>
                <a:gd name="T59" fmla="*/ 19 h 66"/>
                <a:gd name="T60" fmla="*/ 64 w 36"/>
                <a:gd name="T61" fmla="*/ 0 h 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6" h="66">
                  <a:moveTo>
                    <a:pt x="27" y="0"/>
                  </a:moveTo>
                  <a:cubicBezTo>
                    <a:pt x="28" y="1"/>
                    <a:pt x="30" y="2"/>
                    <a:pt x="32" y="1"/>
                  </a:cubicBezTo>
                  <a:cubicBezTo>
                    <a:pt x="30" y="7"/>
                    <a:pt x="36" y="18"/>
                    <a:pt x="30" y="23"/>
                  </a:cubicBezTo>
                  <a:cubicBezTo>
                    <a:pt x="30" y="28"/>
                    <a:pt x="29" y="32"/>
                    <a:pt x="27" y="37"/>
                  </a:cubicBezTo>
                  <a:cubicBezTo>
                    <a:pt x="27" y="39"/>
                    <a:pt x="26" y="42"/>
                    <a:pt x="24" y="43"/>
                  </a:cubicBezTo>
                  <a:cubicBezTo>
                    <a:pt x="25" y="46"/>
                    <a:pt x="23" y="48"/>
                    <a:pt x="22" y="50"/>
                  </a:cubicBezTo>
                  <a:cubicBezTo>
                    <a:pt x="22" y="50"/>
                    <a:pt x="23" y="52"/>
                    <a:pt x="22" y="52"/>
                  </a:cubicBezTo>
                  <a:cubicBezTo>
                    <a:pt x="22" y="52"/>
                    <a:pt x="20" y="53"/>
                    <a:pt x="20" y="53"/>
                  </a:cubicBezTo>
                  <a:cubicBezTo>
                    <a:pt x="19" y="55"/>
                    <a:pt x="20" y="58"/>
                    <a:pt x="19" y="60"/>
                  </a:cubicBezTo>
                  <a:cubicBezTo>
                    <a:pt x="19" y="61"/>
                    <a:pt x="18" y="60"/>
                    <a:pt x="18" y="61"/>
                  </a:cubicBezTo>
                  <a:cubicBezTo>
                    <a:pt x="18" y="62"/>
                    <a:pt x="16" y="63"/>
                    <a:pt x="17" y="65"/>
                  </a:cubicBezTo>
                  <a:cubicBezTo>
                    <a:pt x="14" y="66"/>
                    <a:pt x="9" y="66"/>
                    <a:pt x="5" y="66"/>
                  </a:cubicBezTo>
                  <a:cubicBezTo>
                    <a:pt x="5" y="63"/>
                    <a:pt x="3" y="64"/>
                    <a:pt x="4" y="60"/>
                  </a:cubicBezTo>
                  <a:cubicBezTo>
                    <a:pt x="3" y="60"/>
                    <a:pt x="3" y="59"/>
                    <a:pt x="3" y="58"/>
                  </a:cubicBezTo>
                  <a:cubicBezTo>
                    <a:pt x="1" y="58"/>
                    <a:pt x="0" y="58"/>
                    <a:pt x="0" y="57"/>
                  </a:cubicBezTo>
                  <a:cubicBezTo>
                    <a:pt x="0" y="55"/>
                    <a:pt x="0" y="54"/>
                    <a:pt x="0" y="52"/>
                  </a:cubicBezTo>
                  <a:cubicBezTo>
                    <a:pt x="0" y="51"/>
                    <a:pt x="1" y="51"/>
                    <a:pt x="1" y="51"/>
                  </a:cubicBezTo>
                  <a:cubicBezTo>
                    <a:pt x="2" y="50"/>
                    <a:pt x="0" y="50"/>
                    <a:pt x="0" y="50"/>
                  </a:cubicBezTo>
                  <a:cubicBezTo>
                    <a:pt x="1" y="48"/>
                    <a:pt x="2" y="46"/>
                    <a:pt x="3" y="45"/>
                  </a:cubicBezTo>
                  <a:cubicBezTo>
                    <a:pt x="3" y="45"/>
                    <a:pt x="2" y="43"/>
                    <a:pt x="3" y="43"/>
                  </a:cubicBezTo>
                  <a:cubicBezTo>
                    <a:pt x="3" y="43"/>
                    <a:pt x="5" y="42"/>
                    <a:pt x="5" y="41"/>
                  </a:cubicBezTo>
                  <a:cubicBezTo>
                    <a:pt x="5" y="39"/>
                    <a:pt x="3" y="32"/>
                    <a:pt x="7" y="36"/>
                  </a:cubicBezTo>
                  <a:cubicBezTo>
                    <a:pt x="8" y="33"/>
                    <a:pt x="5" y="34"/>
                    <a:pt x="5" y="32"/>
                  </a:cubicBezTo>
                  <a:cubicBezTo>
                    <a:pt x="5" y="30"/>
                    <a:pt x="5" y="27"/>
                    <a:pt x="5" y="25"/>
                  </a:cubicBezTo>
                  <a:cubicBezTo>
                    <a:pt x="7" y="25"/>
                    <a:pt x="7" y="24"/>
                    <a:pt x="7" y="23"/>
                  </a:cubicBezTo>
                  <a:cubicBezTo>
                    <a:pt x="10" y="23"/>
                    <a:pt x="10" y="21"/>
                    <a:pt x="11" y="20"/>
                  </a:cubicBezTo>
                  <a:cubicBezTo>
                    <a:pt x="12" y="19"/>
                    <a:pt x="17" y="20"/>
                    <a:pt x="17" y="16"/>
                  </a:cubicBezTo>
                  <a:cubicBezTo>
                    <a:pt x="19" y="15"/>
                    <a:pt x="19" y="17"/>
                    <a:pt x="20" y="17"/>
                  </a:cubicBezTo>
                  <a:cubicBezTo>
                    <a:pt x="19" y="13"/>
                    <a:pt x="21" y="12"/>
                    <a:pt x="21" y="10"/>
                  </a:cubicBezTo>
                  <a:cubicBezTo>
                    <a:pt x="25" y="12"/>
                    <a:pt x="24" y="2"/>
                    <a:pt x="25" y="8"/>
                  </a:cubicBezTo>
                  <a:cubicBezTo>
                    <a:pt x="29" y="7"/>
                    <a:pt x="25" y="2"/>
                    <a:pt x="27" y="0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  <p:sp>
          <p:nvSpPr>
            <p:cNvPr id="227" name="Freeform 112"/>
            <p:cNvSpPr/>
            <p:nvPr/>
          </p:nvSpPr>
          <p:spPr bwMode="auto">
            <a:xfrm>
              <a:off x="4638363" y="4400779"/>
              <a:ext cx="1089770" cy="799482"/>
            </a:xfrm>
            <a:custGeom>
              <a:avLst/>
              <a:gdLst>
                <a:gd name="T0" fmla="*/ 267 w 194"/>
                <a:gd name="T1" fmla="*/ 26 h 142"/>
                <a:gd name="T2" fmla="*/ 255 w 194"/>
                <a:gd name="T3" fmla="*/ 33 h 142"/>
                <a:gd name="T4" fmla="*/ 269 w 194"/>
                <a:gd name="T5" fmla="*/ 50 h 142"/>
                <a:gd name="T6" fmla="*/ 307 w 194"/>
                <a:gd name="T7" fmla="*/ 71 h 142"/>
                <a:gd name="T8" fmla="*/ 319 w 194"/>
                <a:gd name="T9" fmla="*/ 54 h 142"/>
                <a:gd name="T10" fmla="*/ 321 w 194"/>
                <a:gd name="T11" fmla="*/ 45 h 142"/>
                <a:gd name="T12" fmla="*/ 323 w 194"/>
                <a:gd name="T13" fmla="*/ 19 h 142"/>
                <a:gd name="T14" fmla="*/ 333 w 194"/>
                <a:gd name="T15" fmla="*/ 5 h 142"/>
                <a:gd name="T16" fmla="*/ 340 w 194"/>
                <a:gd name="T17" fmla="*/ 17 h 142"/>
                <a:gd name="T18" fmla="*/ 354 w 194"/>
                <a:gd name="T19" fmla="*/ 45 h 142"/>
                <a:gd name="T20" fmla="*/ 368 w 194"/>
                <a:gd name="T21" fmla="*/ 64 h 142"/>
                <a:gd name="T22" fmla="*/ 382 w 194"/>
                <a:gd name="T23" fmla="*/ 83 h 142"/>
                <a:gd name="T24" fmla="*/ 392 w 194"/>
                <a:gd name="T25" fmla="*/ 104 h 142"/>
                <a:gd name="T26" fmla="*/ 399 w 194"/>
                <a:gd name="T27" fmla="*/ 111 h 142"/>
                <a:gd name="T28" fmla="*/ 416 w 194"/>
                <a:gd name="T29" fmla="*/ 123 h 142"/>
                <a:gd name="T30" fmla="*/ 430 w 194"/>
                <a:gd name="T31" fmla="*/ 149 h 142"/>
                <a:gd name="T32" fmla="*/ 434 w 194"/>
                <a:gd name="T33" fmla="*/ 156 h 142"/>
                <a:gd name="T34" fmla="*/ 451 w 194"/>
                <a:gd name="T35" fmla="*/ 166 h 142"/>
                <a:gd name="T36" fmla="*/ 458 w 194"/>
                <a:gd name="T37" fmla="*/ 213 h 142"/>
                <a:gd name="T38" fmla="*/ 449 w 194"/>
                <a:gd name="T39" fmla="*/ 237 h 142"/>
                <a:gd name="T40" fmla="*/ 449 w 194"/>
                <a:gd name="T41" fmla="*/ 244 h 142"/>
                <a:gd name="T42" fmla="*/ 444 w 194"/>
                <a:gd name="T43" fmla="*/ 260 h 142"/>
                <a:gd name="T44" fmla="*/ 427 w 194"/>
                <a:gd name="T45" fmla="*/ 274 h 142"/>
                <a:gd name="T46" fmla="*/ 413 w 194"/>
                <a:gd name="T47" fmla="*/ 317 h 142"/>
                <a:gd name="T48" fmla="*/ 387 w 194"/>
                <a:gd name="T49" fmla="*/ 329 h 142"/>
                <a:gd name="T50" fmla="*/ 378 w 194"/>
                <a:gd name="T51" fmla="*/ 336 h 142"/>
                <a:gd name="T52" fmla="*/ 354 w 194"/>
                <a:gd name="T53" fmla="*/ 331 h 142"/>
                <a:gd name="T54" fmla="*/ 305 w 194"/>
                <a:gd name="T55" fmla="*/ 322 h 142"/>
                <a:gd name="T56" fmla="*/ 302 w 194"/>
                <a:gd name="T57" fmla="*/ 305 h 142"/>
                <a:gd name="T58" fmla="*/ 300 w 194"/>
                <a:gd name="T59" fmla="*/ 298 h 142"/>
                <a:gd name="T60" fmla="*/ 276 w 194"/>
                <a:gd name="T61" fmla="*/ 282 h 142"/>
                <a:gd name="T62" fmla="*/ 267 w 194"/>
                <a:gd name="T63" fmla="*/ 267 h 142"/>
                <a:gd name="T64" fmla="*/ 243 w 194"/>
                <a:gd name="T65" fmla="*/ 258 h 142"/>
                <a:gd name="T66" fmla="*/ 231 w 194"/>
                <a:gd name="T67" fmla="*/ 253 h 142"/>
                <a:gd name="T68" fmla="*/ 179 w 194"/>
                <a:gd name="T69" fmla="*/ 241 h 142"/>
                <a:gd name="T70" fmla="*/ 151 w 194"/>
                <a:gd name="T71" fmla="*/ 251 h 142"/>
                <a:gd name="T72" fmla="*/ 142 w 194"/>
                <a:gd name="T73" fmla="*/ 256 h 142"/>
                <a:gd name="T74" fmla="*/ 132 w 194"/>
                <a:gd name="T75" fmla="*/ 265 h 142"/>
                <a:gd name="T76" fmla="*/ 127 w 194"/>
                <a:gd name="T77" fmla="*/ 265 h 142"/>
                <a:gd name="T78" fmla="*/ 76 w 194"/>
                <a:gd name="T79" fmla="*/ 272 h 142"/>
                <a:gd name="T80" fmla="*/ 68 w 194"/>
                <a:gd name="T81" fmla="*/ 277 h 142"/>
                <a:gd name="T82" fmla="*/ 21 w 194"/>
                <a:gd name="T83" fmla="*/ 286 h 142"/>
                <a:gd name="T84" fmla="*/ 26 w 194"/>
                <a:gd name="T85" fmla="*/ 256 h 142"/>
                <a:gd name="T86" fmla="*/ 21 w 194"/>
                <a:gd name="T87" fmla="*/ 239 h 142"/>
                <a:gd name="T88" fmla="*/ 21 w 194"/>
                <a:gd name="T89" fmla="*/ 227 h 142"/>
                <a:gd name="T90" fmla="*/ 12 w 194"/>
                <a:gd name="T91" fmla="*/ 211 h 142"/>
                <a:gd name="T92" fmla="*/ 9 w 194"/>
                <a:gd name="T93" fmla="*/ 196 h 142"/>
                <a:gd name="T94" fmla="*/ 5 w 194"/>
                <a:gd name="T95" fmla="*/ 180 h 142"/>
                <a:gd name="T96" fmla="*/ 7 w 194"/>
                <a:gd name="T97" fmla="*/ 166 h 142"/>
                <a:gd name="T98" fmla="*/ 7 w 194"/>
                <a:gd name="T99" fmla="*/ 130 h 142"/>
                <a:gd name="T100" fmla="*/ 38 w 194"/>
                <a:gd name="T101" fmla="*/ 111 h 142"/>
                <a:gd name="T102" fmla="*/ 73 w 194"/>
                <a:gd name="T103" fmla="*/ 102 h 142"/>
                <a:gd name="T104" fmla="*/ 94 w 194"/>
                <a:gd name="T105" fmla="*/ 95 h 142"/>
                <a:gd name="T106" fmla="*/ 102 w 194"/>
                <a:gd name="T107" fmla="*/ 64 h 142"/>
                <a:gd name="T108" fmla="*/ 127 w 194"/>
                <a:gd name="T109" fmla="*/ 64 h 142"/>
                <a:gd name="T110" fmla="*/ 132 w 194"/>
                <a:gd name="T111" fmla="*/ 45 h 142"/>
                <a:gd name="T112" fmla="*/ 153 w 194"/>
                <a:gd name="T113" fmla="*/ 31 h 142"/>
                <a:gd name="T114" fmla="*/ 170 w 194"/>
                <a:gd name="T115" fmla="*/ 38 h 142"/>
                <a:gd name="T116" fmla="*/ 177 w 194"/>
                <a:gd name="T117" fmla="*/ 40 h 142"/>
                <a:gd name="T118" fmla="*/ 182 w 194"/>
                <a:gd name="T119" fmla="*/ 35 h 142"/>
                <a:gd name="T120" fmla="*/ 201 w 194"/>
                <a:gd name="T121" fmla="*/ 19 h 142"/>
                <a:gd name="T122" fmla="*/ 215 w 194"/>
                <a:gd name="T123" fmla="*/ 14 h 14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94" h="142">
                  <a:moveTo>
                    <a:pt x="113" y="6"/>
                  </a:moveTo>
                  <a:cubicBezTo>
                    <a:pt x="113" y="8"/>
                    <a:pt x="113" y="10"/>
                    <a:pt x="113" y="11"/>
                  </a:cubicBezTo>
                  <a:cubicBezTo>
                    <a:pt x="111" y="11"/>
                    <a:pt x="110" y="11"/>
                    <a:pt x="109" y="11"/>
                  </a:cubicBezTo>
                  <a:cubicBezTo>
                    <a:pt x="110" y="13"/>
                    <a:pt x="110" y="14"/>
                    <a:pt x="108" y="14"/>
                  </a:cubicBezTo>
                  <a:cubicBezTo>
                    <a:pt x="110" y="16"/>
                    <a:pt x="108" y="15"/>
                    <a:pt x="108" y="19"/>
                  </a:cubicBezTo>
                  <a:cubicBezTo>
                    <a:pt x="109" y="20"/>
                    <a:pt x="111" y="21"/>
                    <a:pt x="114" y="21"/>
                  </a:cubicBezTo>
                  <a:cubicBezTo>
                    <a:pt x="114" y="26"/>
                    <a:pt x="122" y="24"/>
                    <a:pt x="122" y="29"/>
                  </a:cubicBezTo>
                  <a:cubicBezTo>
                    <a:pt x="125" y="29"/>
                    <a:pt x="129" y="29"/>
                    <a:pt x="130" y="30"/>
                  </a:cubicBezTo>
                  <a:cubicBezTo>
                    <a:pt x="132" y="30"/>
                    <a:pt x="130" y="25"/>
                    <a:pt x="135" y="27"/>
                  </a:cubicBezTo>
                  <a:cubicBezTo>
                    <a:pt x="134" y="26"/>
                    <a:pt x="133" y="23"/>
                    <a:pt x="135" y="23"/>
                  </a:cubicBezTo>
                  <a:cubicBezTo>
                    <a:pt x="136" y="23"/>
                    <a:pt x="135" y="21"/>
                    <a:pt x="135" y="20"/>
                  </a:cubicBezTo>
                  <a:cubicBezTo>
                    <a:pt x="135" y="20"/>
                    <a:pt x="136" y="19"/>
                    <a:pt x="136" y="19"/>
                  </a:cubicBezTo>
                  <a:cubicBezTo>
                    <a:pt x="136" y="17"/>
                    <a:pt x="138" y="16"/>
                    <a:pt x="137" y="14"/>
                  </a:cubicBezTo>
                  <a:cubicBezTo>
                    <a:pt x="137" y="13"/>
                    <a:pt x="136" y="11"/>
                    <a:pt x="137" y="8"/>
                  </a:cubicBezTo>
                  <a:cubicBezTo>
                    <a:pt x="137" y="8"/>
                    <a:pt x="139" y="8"/>
                    <a:pt x="140" y="8"/>
                  </a:cubicBezTo>
                  <a:cubicBezTo>
                    <a:pt x="141" y="7"/>
                    <a:pt x="140" y="3"/>
                    <a:pt x="141" y="2"/>
                  </a:cubicBezTo>
                  <a:cubicBezTo>
                    <a:pt x="143" y="2"/>
                    <a:pt x="142" y="6"/>
                    <a:pt x="143" y="7"/>
                  </a:cubicBezTo>
                  <a:cubicBezTo>
                    <a:pt x="143" y="7"/>
                    <a:pt x="144" y="7"/>
                    <a:pt x="144" y="7"/>
                  </a:cubicBezTo>
                  <a:cubicBezTo>
                    <a:pt x="145" y="9"/>
                    <a:pt x="146" y="11"/>
                    <a:pt x="147" y="13"/>
                  </a:cubicBezTo>
                  <a:cubicBezTo>
                    <a:pt x="148" y="15"/>
                    <a:pt x="150" y="16"/>
                    <a:pt x="150" y="19"/>
                  </a:cubicBezTo>
                  <a:cubicBezTo>
                    <a:pt x="153" y="15"/>
                    <a:pt x="151" y="20"/>
                    <a:pt x="155" y="20"/>
                  </a:cubicBezTo>
                  <a:cubicBezTo>
                    <a:pt x="155" y="22"/>
                    <a:pt x="154" y="25"/>
                    <a:pt x="156" y="27"/>
                  </a:cubicBezTo>
                  <a:cubicBezTo>
                    <a:pt x="158" y="29"/>
                    <a:pt x="156" y="31"/>
                    <a:pt x="157" y="35"/>
                  </a:cubicBezTo>
                  <a:cubicBezTo>
                    <a:pt x="160" y="31"/>
                    <a:pt x="158" y="35"/>
                    <a:pt x="162" y="35"/>
                  </a:cubicBezTo>
                  <a:cubicBezTo>
                    <a:pt x="162" y="37"/>
                    <a:pt x="161" y="37"/>
                    <a:pt x="161" y="39"/>
                  </a:cubicBezTo>
                  <a:cubicBezTo>
                    <a:pt x="163" y="40"/>
                    <a:pt x="166" y="40"/>
                    <a:pt x="166" y="44"/>
                  </a:cubicBezTo>
                  <a:cubicBezTo>
                    <a:pt x="166" y="45"/>
                    <a:pt x="168" y="44"/>
                    <a:pt x="169" y="44"/>
                  </a:cubicBezTo>
                  <a:cubicBezTo>
                    <a:pt x="169" y="45"/>
                    <a:pt x="169" y="46"/>
                    <a:pt x="169" y="47"/>
                  </a:cubicBezTo>
                  <a:cubicBezTo>
                    <a:pt x="169" y="47"/>
                    <a:pt x="171" y="46"/>
                    <a:pt x="171" y="47"/>
                  </a:cubicBezTo>
                  <a:cubicBezTo>
                    <a:pt x="173" y="49"/>
                    <a:pt x="173" y="52"/>
                    <a:pt x="176" y="52"/>
                  </a:cubicBezTo>
                  <a:cubicBezTo>
                    <a:pt x="176" y="54"/>
                    <a:pt x="178" y="58"/>
                    <a:pt x="180" y="60"/>
                  </a:cubicBezTo>
                  <a:cubicBezTo>
                    <a:pt x="180" y="61"/>
                    <a:pt x="181" y="62"/>
                    <a:pt x="182" y="63"/>
                  </a:cubicBezTo>
                  <a:cubicBezTo>
                    <a:pt x="182" y="64"/>
                    <a:pt x="184" y="63"/>
                    <a:pt x="184" y="63"/>
                  </a:cubicBezTo>
                  <a:cubicBezTo>
                    <a:pt x="185" y="64"/>
                    <a:pt x="184" y="65"/>
                    <a:pt x="184" y="66"/>
                  </a:cubicBezTo>
                  <a:cubicBezTo>
                    <a:pt x="185" y="66"/>
                    <a:pt x="187" y="66"/>
                    <a:pt x="187" y="66"/>
                  </a:cubicBezTo>
                  <a:cubicBezTo>
                    <a:pt x="189" y="68"/>
                    <a:pt x="187" y="71"/>
                    <a:pt x="191" y="70"/>
                  </a:cubicBezTo>
                  <a:cubicBezTo>
                    <a:pt x="189" y="74"/>
                    <a:pt x="192" y="78"/>
                    <a:pt x="193" y="83"/>
                  </a:cubicBezTo>
                  <a:cubicBezTo>
                    <a:pt x="193" y="86"/>
                    <a:pt x="191" y="89"/>
                    <a:pt x="194" y="90"/>
                  </a:cubicBezTo>
                  <a:cubicBezTo>
                    <a:pt x="191" y="92"/>
                    <a:pt x="192" y="94"/>
                    <a:pt x="191" y="99"/>
                  </a:cubicBezTo>
                  <a:cubicBezTo>
                    <a:pt x="191" y="98"/>
                    <a:pt x="189" y="99"/>
                    <a:pt x="190" y="100"/>
                  </a:cubicBezTo>
                  <a:cubicBezTo>
                    <a:pt x="190" y="100"/>
                    <a:pt x="191" y="100"/>
                    <a:pt x="191" y="100"/>
                  </a:cubicBezTo>
                  <a:cubicBezTo>
                    <a:pt x="191" y="100"/>
                    <a:pt x="191" y="103"/>
                    <a:pt x="190" y="103"/>
                  </a:cubicBezTo>
                  <a:cubicBezTo>
                    <a:pt x="190" y="104"/>
                    <a:pt x="188" y="104"/>
                    <a:pt x="188" y="105"/>
                  </a:cubicBezTo>
                  <a:cubicBezTo>
                    <a:pt x="187" y="106"/>
                    <a:pt x="190" y="108"/>
                    <a:pt x="188" y="110"/>
                  </a:cubicBezTo>
                  <a:cubicBezTo>
                    <a:pt x="186" y="110"/>
                    <a:pt x="186" y="114"/>
                    <a:pt x="183" y="113"/>
                  </a:cubicBezTo>
                  <a:cubicBezTo>
                    <a:pt x="184" y="115"/>
                    <a:pt x="183" y="116"/>
                    <a:pt x="181" y="116"/>
                  </a:cubicBezTo>
                  <a:cubicBezTo>
                    <a:pt x="182" y="121"/>
                    <a:pt x="179" y="122"/>
                    <a:pt x="180" y="127"/>
                  </a:cubicBezTo>
                  <a:cubicBezTo>
                    <a:pt x="175" y="126"/>
                    <a:pt x="176" y="131"/>
                    <a:pt x="175" y="134"/>
                  </a:cubicBezTo>
                  <a:cubicBezTo>
                    <a:pt x="173" y="134"/>
                    <a:pt x="171" y="134"/>
                    <a:pt x="171" y="135"/>
                  </a:cubicBezTo>
                  <a:cubicBezTo>
                    <a:pt x="171" y="137"/>
                    <a:pt x="167" y="137"/>
                    <a:pt x="164" y="139"/>
                  </a:cubicBezTo>
                  <a:cubicBezTo>
                    <a:pt x="164" y="139"/>
                    <a:pt x="163" y="141"/>
                    <a:pt x="162" y="141"/>
                  </a:cubicBezTo>
                  <a:cubicBezTo>
                    <a:pt x="161" y="142"/>
                    <a:pt x="160" y="141"/>
                    <a:pt x="160" y="142"/>
                  </a:cubicBezTo>
                  <a:cubicBezTo>
                    <a:pt x="157" y="141"/>
                    <a:pt x="156" y="138"/>
                    <a:pt x="153" y="137"/>
                  </a:cubicBezTo>
                  <a:cubicBezTo>
                    <a:pt x="150" y="136"/>
                    <a:pt x="151" y="139"/>
                    <a:pt x="150" y="140"/>
                  </a:cubicBezTo>
                  <a:cubicBezTo>
                    <a:pt x="148" y="141"/>
                    <a:pt x="144" y="140"/>
                    <a:pt x="142" y="142"/>
                  </a:cubicBezTo>
                  <a:cubicBezTo>
                    <a:pt x="138" y="140"/>
                    <a:pt x="135" y="137"/>
                    <a:pt x="129" y="136"/>
                  </a:cubicBezTo>
                  <a:cubicBezTo>
                    <a:pt x="130" y="135"/>
                    <a:pt x="130" y="133"/>
                    <a:pt x="129" y="130"/>
                  </a:cubicBezTo>
                  <a:cubicBezTo>
                    <a:pt x="129" y="130"/>
                    <a:pt x="128" y="130"/>
                    <a:pt x="128" y="129"/>
                  </a:cubicBezTo>
                  <a:cubicBezTo>
                    <a:pt x="128" y="129"/>
                    <a:pt x="128" y="128"/>
                    <a:pt x="128" y="128"/>
                  </a:cubicBezTo>
                  <a:cubicBezTo>
                    <a:pt x="127" y="127"/>
                    <a:pt x="125" y="126"/>
                    <a:pt x="127" y="126"/>
                  </a:cubicBezTo>
                  <a:cubicBezTo>
                    <a:pt x="126" y="125"/>
                    <a:pt x="121" y="122"/>
                    <a:pt x="121" y="125"/>
                  </a:cubicBezTo>
                  <a:cubicBezTo>
                    <a:pt x="119" y="123"/>
                    <a:pt x="119" y="120"/>
                    <a:pt x="117" y="119"/>
                  </a:cubicBezTo>
                  <a:cubicBezTo>
                    <a:pt x="117" y="116"/>
                    <a:pt x="118" y="116"/>
                    <a:pt x="118" y="114"/>
                  </a:cubicBezTo>
                  <a:cubicBezTo>
                    <a:pt x="117" y="113"/>
                    <a:pt x="116" y="114"/>
                    <a:pt x="113" y="113"/>
                  </a:cubicBezTo>
                  <a:cubicBezTo>
                    <a:pt x="110" y="114"/>
                    <a:pt x="110" y="118"/>
                    <a:pt x="105" y="117"/>
                  </a:cubicBezTo>
                  <a:cubicBezTo>
                    <a:pt x="107" y="113"/>
                    <a:pt x="102" y="114"/>
                    <a:pt x="103" y="109"/>
                  </a:cubicBezTo>
                  <a:cubicBezTo>
                    <a:pt x="100" y="109"/>
                    <a:pt x="100" y="107"/>
                    <a:pt x="96" y="108"/>
                  </a:cubicBezTo>
                  <a:cubicBezTo>
                    <a:pt x="96" y="107"/>
                    <a:pt x="97" y="107"/>
                    <a:pt x="98" y="107"/>
                  </a:cubicBezTo>
                  <a:cubicBezTo>
                    <a:pt x="95" y="103"/>
                    <a:pt x="93" y="106"/>
                    <a:pt x="87" y="106"/>
                  </a:cubicBezTo>
                  <a:cubicBezTo>
                    <a:pt x="83" y="105"/>
                    <a:pt x="79" y="104"/>
                    <a:pt x="76" y="102"/>
                  </a:cubicBezTo>
                  <a:cubicBezTo>
                    <a:pt x="73" y="103"/>
                    <a:pt x="70" y="103"/>
                    <a:pt x="69" y="106"/>
                  </a:cubicBezTo>
                  <a:cubicBezTo>
                    <a:pt x="67" y="106"/>
                    <a:pt x="66" y="106"/>
                    <a:pt x="64" y="106"/>
                  </a:cubicBezTo>
                  <a:cubicBezTo>
                    <a:pt x="63" y="106"/>
                    <a:pt x="63" y="107"/>
                    <a:pt x="63" y="107"/>
                  </a:cubicBezTo>
                  <a:cubicBezTo>
                    <a:pt x="61" y="107"/>
                    <a:pt x="62" y="105"/>
                    <a:pt x="60" y="108"/>
                  </a:cubicBezTo>
                  <a:cubicBezTo>
                    <a:pt x="59" y="109"/>
                    <a:pt x="58" y="109"/>
                    <a:pt x="58" y="110"/>
                  </a:cubicBezTo>
                  <a:cubicBezTo>
                    <a:pt x="57" y="109"/>
                    <a:pt x="56" y="107"/>
                    <a:pt x="56" y="112"/>
                  </a:cubicBezTo>
                  <a:cubicBezTo>
                    <a:pt x="55" y="111"/>
                    <a:pt x="55" y="110"/>
                    <a:pt x="54" y="110"/>
                  </a:cubicBezTo>
                  <a:cubicBezTo>
                    <a:pt x="52" y="110"/>
                    <a:pt x="53" y="112"/>
                    <a:pt x="54" y="112"/>
                  </a:cubicBezTo>
                  <a:cubicBezTo>
                    <a:pt x="52" y="114"/>
                    <a:pt x="49" y="113"/>
                    <a:pt x="48" y="116"/>
                  </a:cubicBezTo>
                  <a:cubicBezTo>
                    <a:pt x="45" y="114"/>
                    <a:pt x="37" y="116"/>
                    <a:pt x="32" y="115"/>
                  </a:cubicBezTo>
                  <a:cubicBezTo>
                    <a:pt x="31" y="115"/>
                    <a:pt x="32" y="117"/>
                    <a:pt x="31" y="117"/>
                  </a:cubicBezTo>
                  <a:cubicBezTo>
                    <a:pt x="31" y="118"/>
                    <a:pt x="30" y="117"/>
                    <a:pt x="29" y="117"/>
                  </a:cubicBezTo>
                  <a:cubicBezTo>
                    <a:pt x="28" y="118"/>
                    <a:pt x="27" y="118"/>
                    <a:pt x="25" y="119"/>
                  </a:cubicBezTo>
                  <a:cubicBezTo>
                    <a:pt x="22" y="119"/>
                    <a:pt x="16" y="122"/>
                    <a:pt x="9" y="121"/>
                  </a:cubicBezTo>
                  <a:cubicBezTo>
                    <a:pt x="10" y="118"/>
                    <a:pt x="9" y="114"/>
                    <a:pt x="12" y="114"/>
                  </a:cubicBezTo>
                  <a:cubicBezTo>
                    <a:pt x="12" y="112"/>
                    <a:pt x="14" y="108"/>
                    <a:pt x="11" y="108"/>
                  </a:cubicBezTo>
                  <a:cubicBezTo>
                    <a:pt x="8" y="108"/>
                    <a:pt x="12" y="107"/>
                    <a:pt x="11" y="103"/>
                  </a:cubicBezTo>
                  <a:cubicBezTo>
                    <a:pt x="10" y="100"/>
                    <a:pt x="10" y="106"/>
                    <a:pt x="9" y="101"/>
                  </a:cubicBezTo>
                  <a:cubicBezTo>
                    <a:pt x="9" y="101"/>
                    <a:pt x="9" y="99"/>
                    <a:pt x="9" y="99"/>
                  </a:cubicBezTo>
                  <a:cubicBezTo>
                    <a:pt x="7" y="97"/>
                    <a:pt x="9" y="98"/>
                    <a:pt x="9" y="96"/>
                  </a:cubicBezTo>
                  <a:cubicBezTo>
                    <a:pt x="9" y="94"/>
                    <a:pt x="6" y="92"/>
                    <a:pt x="8" y="90"/>
                  </a:cubicBezTo>
                  <a:cubicBezTo>
                    <a:pt x="8" y="89"/>
                    <a:pt x="6" y="90"/>
                    <a:pt x="5" y="89"/>
                  </a:cubicBezTo>
                  <a:cubicBezTo>
                    <a:pt x="5" y="89"/>
                    <a:pt x="6" y="87"/>
                    <a:pt x="5" y="87"/>
                  </a:cubicBezTo>
                  <a:cubicBezTo>
                    <a:pt x="5" y="87"/>
                    <a:pt x="4" y="83"/>
                    <a:pt x="4" y="83"/>
                  </a:cubicBezTo>
                  <a:cubicBezTo>
                    <a:pt x="3" y="82"/>
                    <a:pt x="5" y="83"/>
                    <a:pt x="4" y="81"/>
                  </a:cubicBezTo>
                  <a:cubicBezTo>
                    <a:pt x="4" y="79"/>
                    <a:pt x="1" y="79"/>
                    <a:pt x="2" y="76"/>
                  </a:cubicBezTo>
                  <a:cubicBezTo>
                    <a:pt x="5" y="77"/>
                    <a:pt x="3" y="72"/>
                    <a:pt x="5" y="72"/>
                  </a:cubicBezTo>
                  <a:cubicBezTo>
                    <a:pt x="6" y="70"/>
                    <a:pt x="3" y="71"/>
                    <a:pt x="3" y="70"/>
                  </a:cubicBezTo>
                  <a:cubicBezTo>
                    <a:pt x="2" y="69"/>
                    <a:pt x="4" y="66"/>
                    <a:pt x="1" y="67"/>
                  </a:cubicBezTo>
                  <a:cubicBezTo>
                    <a:pt x="0" y="61"/>
                    <a:pt x="3" y="59"/>
                    <a:pt x="3" y="55"/>
                  </a:cubicBezTo>
                  <a:cubicBezTo>
                    <a:pt x="4" y="57"/>
                    <a:pt x="9" y="56"/>
                    <a:pt x="9" y="53"/>
                  </a:cubicBezTo>
                  <a:cubicBezTo>
                    <a:pt x="9" y="50"/>
                    <a:pt x="17" y="52"/>
                    <a:pt x="16" y="47"/>
                  </a:cubicBezTo>
                  <a:cubicBezTo>
                    <a:pt x="23" y="48"/>
                    <a:pt x="26" y="45"/>
                    <a:pt x="31" y="44"/>
                  </a:cubicBezTo>
                  <a:cubicBezTo>
                    <a:pt x="33" y="45"/>
                    <a:pt x="32" y="43"/>
                    <a:pt x="31" y="43"/>
                  </a:cubicBezTo>
                  <a:cubicBezTo>
                    <a:pt x="33" y="41"/>
                    <a:pt x="37" y="43"/>
                    <a:pt x="37" y="39"/>
                  </a:cubicBezTo>
                  <a:cubicBezTo>
                    <a:pt x="38" y="39"/>
                    <a:pt x="38" y="40"/>
                    <a:pt x="40" y="40"/>
                  </a:cubicBezTo>
                  <a:cubicBezTo>
                    <a:pt x="42" y="40"/>
                    <a:pt x="39" y="34"/>
                    <a:pt x="43" y="36"/>
                  </a:cubicBezTo>
                  <a:cubicBezTo>
                    <a:pt x="42" y="31"/>
                    <a:pt x="43" y="32"/>
                    <a:pt x="43" y="27"/>
                  </a:cubicBezTo>
                  <a:cubicBezTo>
                    <a:pt x="46" y="27"/>
                    <a:pt x="48" y="28"/>
                    <a:pt x="50" y="29"/>
                  </a:cubicBezTo>
                  <a:cubicBezTo>
                    <a:pt x="51" y="28"/>
                    <a:pt x="51" y="26"/>
                    <a:pt x="54" y="27"/>
                  </a:cubicBezTo>
                  <a:cubicBezTo>
                    <a:pt x="52" y="24"/>
                    <a:pt x="57" y="22"/>
                    <a:pt x="54" y="22"/>
                  </a:cubicBezTo>
                  <a:cubicBezTo>
                    <a:pt x="54" y="21"/>
                    <a:pt x="56" y="21"/>
                    <a:pt x="56" y="19"/>
                  </a:cubicBezTo>
                  <a:cubicBezTo>
                    <a:pt x="60" y="19"/>
                    <a:pt x="57" y="14"/>
                    <a:pt x="62" y="16"/>
                  </a:cubicBezTo>
                  <a:cubicBezTo>
                    <a:pt x="63" y="15"/>
                    <a:pt x="64" y="14"/>
                    <a:pt x="65" y="13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69" y="16"/>
                    <a:pt x="72" y="15"/>
                    <a:pt x="72" y="16"/>
                  </a:cubicBezTo>
                  <a:cubicBezTo>
                    <a:pt x="73" y="16"/>
                    <a:pt x="72" y="17"/>
                    <a:pt x="72" y="17"/>
                  </a:cubicBezTo>
                  <a:cubicBezTo>
                    <a:pt x="73" y="18"/>
                    <a:pt x="75" y="17"/>
                    <a:pt x="75" y="17"/>
                  </a:cubicBezTo>
                  <a:cubicBezTo>
                    <a:pt x="75" y="18"/>
                    <a:pt x="76" y="21"/>
                    <a:pt x="80" y="20"/>
                  </a:cubicBezTo>
                  <a:cubicBezTo>
                    <a:pt x="81" y="20"/>
                    <a:pt x="80" y="14"/>
                    <a:pt x="77" y="15"/>
                  </a:cubicBezTo>
                  <a:cubicBezTo>
                    <a:pt x="78" y="14"/>
                    <a:pt x="79" y="13"/>
                    <a:pt x="81" y="13"/>
                  </a:cubicBezTo>
                  <a:cubicBezTo>
                    <a:pt x="81" y="10"/>
                    <a:pt x="82" y="8"/>
                    <a:pt x="85" y="8"/>
                  </a:cubicBezTo>
                  <a:cubicBezTo>
                    <a:pt x="85" y="5"/>
                    <a:pt x="86" y="4"/>
                    <a:pt x="89" y="4"/>
                  </a:cubicBezTo>
                  <a:cubicBezTo>
                    <a:pt x="87" y="8"/>
                    <a:pt x="88" y="6"/>
                    <a:pt x="91" y="6"/>
                  </a:cubicBezTo>
                  <a:cubicBezTo>
                    <a:pt x="96" y="0"/>
                    <a:pt x="106" y="6"/>
                    <a:pt x="113" y="6"/>
                  </a:cubicBezTo>
                  <a:close/>
                </a:path>
              </a:pathLst>
            </a:custGeom>
            <a:grpFill/>
            <a:ln w="12700">
              <a:noFill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600" kern="0" noProof="1">
                <a:solidFill>
                  <a:srgbClr val="1F223E"/>
                </a:solidFill>
                <a:latin typeface="Broadway" pitchFamily="82" charset="0"/>
              </a:endParaRPr>
            </a:p>
          </p:txBody>
        </p:sp>
      </p:grpSp>
      <p:sp>
        <p:nvSpPr>
          <p:cNvPr id="228" name="圆角矩形 227"/>
          <p:cNvSpPr/>
          <p:nvPr/>
        </p:nvSpPr>
        <p:spPr>
          <a:xfrm>
            <a:off x="-112713" y="4508500"/>
            <a:ext cx="8442326" cy="1084263"/>
          </a:xfrm>
          <a:prstGeom prst="roundRect">
            <a:avLst>
              <a:gd name="adj" fmla="val 0"/>
            </a:avLst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29" name="圆角矩形 228"/>
          <p:cNvSpPr/>
          <p:nvPr/>
        </p:nvSpPr>
        <p:spPr>
          <a:xfrm>
            <a:off x="8396288" y="4495800"/>
            <a:ext cx="1249362" cy="1131888"/>
          </a:xfrm>
          <a:prstGeom prst="roundRect">
            <a:avLst>
              <a:gd name="adj" fmla="val 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30" name="圆角矩形 229"/>
          <p:cNvSpPr/>
          <p:nvPr/>
        </p:nvSpPr>
        <p:spPr>
          <a:xfrm>
            <a:off x="9713913" y="4495800"/>
            <a:ext cx="1247775" cy="113188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31" name="圆角矩形 230"/>
          <p:cNvSpPr/>
          <p:nvPr/>
        </p:nvSpPr>
        <p:spPr>
          <a:xfrm>
            <a:off x="11029950" y="4495800"/>
            <a:ext cx="1247775" cy="1131888"/>
          </a:xfrm>
          <a:prstGeom prst="roundRect">
            <a:avLst>
              <a:gd name="adj" fmla="val 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32" name="圆角矩形 231"/>
          <p:cNvSpPr/>
          <p:nvPr/>
        </p:nvSpPr>
        <p:spPr>
          <a:xfrm>
            <a:off x="8396288" y="3305175"/>
            <a:ext cx="3881437" cy="1130300"/>
          </a:xfrm>
          <a:prstGeom prst="roundRect">
            <a:avLst>
              <a:gd name="adj" fmla="val 0"/>
            </a:avLst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33" name="圆角矩形 232"/>
          <p:cNvSpPr/>
          <p:nvPr/>
        </p:nvSpPr>
        <p:spPr>
          <a:xfrm>
            <a:off x="6611938" y="3319463"/>
            <a:ext cx="1717675" cy="1130300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34" name="文本框 233" descr="e7d195523061f1c0deeec63e560781cfd59afb0ea006f2a87ABB68BF51EA6619813959095094C18C62A12F549504892A4AAA8C1554C6663626E05CA27F281A14E6983772AFC3FB97135759321DEA3D704CB8FFD9D2544D20427D00997056F5C96BEB36E87B176A9A2B0208D5F0253CAA64F289E16775627845AD05F6A8DA43D217D906D92F737DD9"/>
          <p:cNvSpPr txBox="1">
            <a:spLocks noChangeArrowheads="1"/>
          </p:cNvSpPr>
          <p:nvPr/>
        </p:nvSpPr>
        <p:spPr bwMode="auto">
          <a:xfrm>
            <a:off x="258763" y="4922838"/>
            <a:ext cx="3416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九眼过滤，数海捞针</a:t>
            </a:r>
          </a:p>
        </p:txBody>
      </p:sp>
      <p:sp>
        <p:nvSpPr>
          <p:cNvPr id="235" name="矩形 234"/>
          <p:cNvSpPr/>
          <p:nvPr/>
        </p:nvSpPr>
        <p:spPr>
          <a:xfrm>
            <a:off x="792163" y="-1006475"/>
            <a:ext cx="1030287" cy="868362"/>
          </a:xfrm>
          <a:prstGeom prst="rect">
            <a:avLst/>
          </a:prstGeom>
          <a:solidFill>
            <a:srgbClr val="365FA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275" name="TextBox 274"/>
          <p:cNvSpPr txBox="1">
            <a:spLocks noChangeArrowheads="1"/>
          </p:cNvSpPr>
          <p:nvPr/>
        </p:nvSpPr>
        <p:spPr bwMode="auto">
          <a:xfrm>
            <a:off x="258763" y="5761038"/>
            <a:ext cx="44481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——智能 实时 语义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decel="4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44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4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228" grpId="0" bldLvl="0" animBg="1"/>
      <p:bldP spid="229" grpId="0" bldLvl="0" animBg="1"/>
      <p:bldP spid="230" grpId="0" bldLvl="0" animBg="1"/>
      <p:bldP spid="231" grpId="0" bldLvl="0" animBg="1"/>
      <p:bldP spid="232" grpId="0" bldLvl="0" animBg="1"/>
      <p:bldP spid="233" grpId="0" bldLvl="0" animBg="1"/>
      <p:bldP spid="234" grpId="0" bldLvl="0" animBg="1"/>
      <p:bldP spid="2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图层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038" y="1782763"/>
            <a:ext cx="3214687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0" name="矩形 19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1" name="矩形 20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2" name="矩形 21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8" name="矩形 27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25633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34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35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5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02.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九眼简介</a:t>
            </a:r>
          </a:p>
        </p:txBody>
      </p:sp>
      <p:sp>
        <p:nvSpPr>
          <p:cNvPr id="39" name="TextBox 28"/>
          <p:cNvSpPr txBox="1">
            <a:spLocks noChangeArrowheads="1"/>
          </p:cNvSpPr>
          <p:nvPr/>
        </p:nvSpPr>
        <p:spPr bwMode="auto">
          <a:xfrm>
            <a:off x="603250" y="1212850"/>
            <a:ext cx="3548063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九眼智能过滤系统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 bwMode="auto">
          <a:xfrm>
            <a:off x="7294563" y="4294188"/>
            <a:ext cx="3017837" cy="1508760"/>
            <a:chOff x="2173" y="5010"/>
            <a:chExt cx="4753" cy="2376"/>
          </a:xfrm>
        </p:grpSpPr>
        <p:sp>
          <p:nvSpPr>
            <p:cNvPr id="43" name="TextBox 18"/>
            <p:cNvSpPr txBox="1"/>
            <p:nvPr/>
          </p:nvSpPr>
          <p:spPr>
            <a:xfrm>
              <a:off x="2173" y="6135"/>
              <a:ext cx="4753" cy="12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lvl="1"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单线程</a:t>
              </a:r>
              <a:r>
                <a:rPr lang="en-US" altLang="zh-CN" sz="1400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20MB/s</a:t>
              </a:r>
            </a:p>
            <a:p>
              <a:pPr marL="0" lvl="1"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多机</a:t>
              </a:r>
              <a:r>
                <a:rPr lang="zh-CN" altLang="en-US" sz="1400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并行</a:t>
              </a:r>
              <a:endParaRPr lang="en-US" altLang="zh-CN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  <a:p>
              <a:pPr marL="0" lvl="1"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云</a:t>
              </a:r>
              <a:r>
                <a:rPr lang="zh-CN" altLang="en-US" sz="1400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计算</a:t>
              </a:r>
              <a:endParaRPr lang="zh-CN" altLang="en-US" sz="1400" kern="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  <p:sp>
          <p:nvSpPr>
            <p:cNvPr id="44" name="TextBox 19"/>
            <p:cNvSpPr txBox="1"/>
            <p:nvPr/>
          </p:nvSpPr>
          <p:spPr>
            <a:xfrm>
              <a:off x="2173" y="5010"/>
              <a:ext cx="3103" cy="872"/>
            </a:xfrm>
            <a:prstGeom prst="rect">
              <a:avLst/>
            </a:prstGeom>
            <a:noFill/>
          </p:spPr>
          <p:txBody>
            <a:bodyPr wrap="square" tIns="0" bIns="0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快速实时</a:t>
              </a:r>
              <a:endParaRPr lang="zh-CN" altLang="en-US" sz="2400" b="1" kern="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885825" y="2970218"/>
            <a:ext cx="3351213" cy="2099529"/>
            <a:chOff x="12040" y="6988"/>
            <a:chExt cx="5278" cy="3306"/>
          </a:xfrm>
        </p:grpSpPr>
        <p:sp>
          <p:nvSpPr>
            <p:cNvPr id="46" name="TextBox 33"/>
            <p:cNvSpPr txBox="1"/>
            <p:nvPr/>
          </p:nvSpPr>
          <p:spPr>
            <a:xfrm>
              <a:off x="12040" y="8305"/>
              <a:ext cx="5278" cy="198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lvl="1"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变种自动识别：</a:t>
              </a:r>
              <a:r>
                <a:rPr lang="zh-CN" altLang="en-US" sz="1400" b="1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形变</a:t>
              </a:r>
              <a:r>
                <a:rPr lang="zh-CN" altLang="en-US" sz="1400" b="1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词</a:t>
              </a:r>
              <a:r>
                <a:rPr lang="zh-CN" altLang="en-US" sz="1400" b="1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、音变词</a:t>
              </a:r>
              <a:r>
                <a:rPr lang="zh-CN" altLang="en-US" sz="1400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、</a:t>
              </a:r>
              <a:r>
                <a:rPr lang="zh-CN" altLang="en-US" sz="1400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噪音、繁简体</a:t>
              </a:r>
              <a:r>
                <a:rPr lang="zh-CN" altLang="en-US" sz="1400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；</a:t>
              </a:r>
              <a:endParaRPr lang="en-US" altLang="zh-CN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  <a:p>
              <a:pPr marL="0" lvl="1" eaLnBrk="1" hangingPunct="1">
                <a:lnSpc>
                  <a:spcPct val="110000"/>
                </a:lnSpc>
                <a:buNone/>
                <a:defRPr/>
              </a:pPr>
              <a:r>
                <a:rPr lang="zh-CN" altLang="en-US" sz="1400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例：</a:t>
              </a:r>
              <a:r>
                <a:rPr lang="en-US" altLang="zh-CN" sz="14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14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[</a:t>
              </a:r>
              <a:r>
                <a:rPr lang="zh-CN" altLang="en-US" sz="14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形变</a:t>
              </a:r>
              <a:r>
                <a:rPr lang="en-US" altLang="zh-CN" sz="14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]  </a:t>
              </a:r>
              <a:r>
                <a:rPr lang="en-US" altLang="zh-CN" sz="14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“刁辶斤平”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marL="0" lvl="1" eaLnBrk="1" hangingPunct="1">
                <a:lnSpc>
                  <a:spcPct val="110000"/>
                </a:lnSpc>
                <a:buNone/>
              </a:pPr>
              <a:r>
                <a:rPr lang="en-US" altLang="zh-CN" sz="14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(</a:t>
              </a:r>
              <a:r>
                <a:rPr lang="zh-CN" altLang="en-US" sz="14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音变</a:t>
              </a:r>
              <a:r>
                <a:rPr lang="en-US" altLang="zh-CN" sz="14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)   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“曦斤瓶”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  <a:p>
              <a:pPr marL="0" lvl="1" eaLnBrk="1" hangingPunct="1">
                <a:lnSpc>
                  <a:spcPct val="110000"/>
                </a:lnSpc>
                <a:buNone/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“习近</a:t>
              </a:r>
              <a:r>
                <a:rPr lang="en-US" altLang="zh-CN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ping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”“</a:t>
              </a:r>
              <a:r>
                <a:rPr lang="en-US" altLang="zh-CN" sz="1400" dirty="0" err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xjp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”</a:t>
              </a:r>
            </a:p>
          </p:txBody>
        </p:sp>
        <p:sp>
          <p:nvSpPr>
            <p:cNvPr id="47" name="TextBox 34"/>
            <p:cNvSpPr txBox="1"/>
            <p:nvPr/>
          </p:nvSpPr>
          <p:spPr>
            <a:xfrm>
              <a:off x="12040" y="6988"/>
              <a:ext cx="3267" cy="770"/>
            </a:xfrm>
            <a:prstGeom prst="rect">
              <a:avLst/>
            </a:prstGeom>
            <a:noFill/>
          </p:spPr>
          <p:txBody>
            <a:bodyPr wrap="square" tIns="0" bIns="0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智能变种识别</a:t>
              </a:r>
              <a:endParaRPr lang="zh-CN" altLang="en-US" sz="2400" b="1" kern="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884238" y="3578225"/>
            <a:ext cx="3662362" cy="76200"/>
          </a:xfrm>
          <a:prstGeom prst="rect">
            <a:avLst/>
          </a:prstGeom>
          <a:solidFill>
            <a:srgbClr val="417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>
            <a:off x="7143750" y="2473325"/>
            <a:ext cx="3662363" cy="76200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3" name="矩形 52"/>
          <p:cNvSpPr/>
          <p:nvPr/>
        </p:nvSpPr>
        <p:spPr>
          <a:xfrm>
            <a:off x="6650038" y="4833938"/>
            <a:ext cx="3662362" cy="76200"/>
          </a:xfrm>
          <a:prstGeom prst="rect">
            <a:avLst/>
          </a:prstGeom>
          <a:solidFill>
            <a:srgbClr val="264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2" name="组合 1"/>
          <p:cNvGrpSpPr/>
          <p:nvPr/>
        </p:nvGrpSpPr>
        <p:grpSpPr>
          <a:xfrm>
            <a:off x="6175375" y="4159250"/>
            <a:ext cx="839470" cy="839470"/>
            <a:chOff x="9725" y="6550"/>
            <a:chExt cx="1322" cy="1322"/>
          </a:xfrm>
        </p:grpSpPr>
        <p:sp>
          <p:nvSpPr>
            <p:cNvPr id="55" name="椭圆 54"/>
            <p:cNvSpPr/>
            <p:nvPr/>
          </p:nvSpPr>
          <p:spPr>
            <a:xfrm>
              <a:off x="9725" y="6550"/>
              <a:ext cx="1323" cy="1323"/>
            </a:xfrm>
            <a:prstGeom prst="ellipse">
              <a:avLst/>
            </a:prstGeom>
            <a:solidFill>
              <a:srgbClr val="2642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pic>
          <p:nvPicPr>
            <p:cNvPr id="25628" name="图片 20" descr="-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6" y="6773"/>
              <a:ext cx="801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" name="组合 56"/>
          <p:cNvGrpSpPr/>
          <p:nvPr/>
        </p:nvGrpSpPr>
        <p:grpSpPr bwMode="auto">
          <a:xfrm>
            <a:off x="7591425" y="1911353"/>
            <a:ext cx="3835400" cy="1520156"/>
            <a:chOff x="12328" y="8252"/>
            <a:chExt cx="6040" cy="2392"/>
          </a:xfrm>
        </p:grpSpPr>
        <p:sp>
          <p:nvSpPr>
            <p:cNvPr id="58" name="TextBox 28"/>
            <p:cNvSpPr txBox="1"/>
            <p:nvPr/>
          </p:nvSpPr>
          <p:spPr>
            <a:xfrm>
              <a:off x="12368" y="9394"/>
              <a:ext cx="6000" cy="12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lvl="1"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根据语义分析，</a:t>
              </a:r>
              <a:r>
                <a:rPr lang="zh-CN" altLang="zh-CN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将正面无害的信息排除掉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，降低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误判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率</a:t>
              </a:r>
            </a:p>
            <a:p>
              <a:pPr marL="0" lvl="1">
                <a:lnSpc>
                  <a:spcPct val="110000"/>
                </a:lnSpc>
                <a:defRPr/>
              </a:pPr>
              <a:r>
                <a:rPr lang="zh-CN" altLang="en-US" sz="1400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例：如“我家宝”</a:t>
              </a:r>
              <a:endPara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TextBox 29"/>
            <p:cNvSpPr txBox="1"/>
            <p:nvPr/>
          </p:nvSpPr>
          <p:spPr>
            <a:xfrm>
              <a:off x="12328" y="8252"/>
              <a:ext cx="4250" cy="769"/>
            </a:xfrm>
            <a:prstGeom prst="rect">
              <a:avLst/>
            </a:prstGeom>
            <a:noFill/>
          </p:spPr>
          <p:txBody>
            <a:bodyPr tIns="0" bIns="0"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语义排歧</a:t>
              </a:r>
              <a:endParaRPr lang="zh-CN" altLang="en-US" sz="2400" b="1" kern="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3978275" y="2970213"/>
            <a:ext cx="839788" cy="839787"/>
            <a:chOff x="6265" y="4678"/>
            <a:chExt cx="1322" cy="1322"/>
          </a:xfrm>
        </p:grpSpPr>
        <p:sp>
          <p:nvSpPr>
            <p:cNvPr id="61" name="椭圆 60"/>
            <p:cNvSpPr/>
            <p:nvPr/>
          </p:nvSpPr>
          <p:spPr>
            <a:xfrm>
              <a:off x="6265" y="4678"/>
              <a:ext cx="1322" cy="1322"/>
            </a:xfrm>
            <a:prstGeom prst="ellipse">
              <a:avLst/>
            </a:prstGeom>
            <a:solidFill>
              <a:srgbClr val="4179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pic>
          <p:nvPicPr>
            <p:cNvPr id="25622" name="图片 16" descr="-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" y="4974"/>
              <a:ext cx="677" cy="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6195060" y="1758315"/>
            <a:ext cx="839470" cy="839470"/>
            <a:chOff x="9756" y="2769"/>
            <a:chExt cx="1322" cy="1322"/>
          </a:xfrm>
        </p:grpSpPr>
        <p:sp>
          <p:nvSpPr>
            <p:cNvPr id="50" name="椭圆 49"/>
            <p:cNvSpPr/>
            <p:nvPr/>
          </p:nvSpPr>
          <p:spPr>
            <a:xfrm>
              <a:off x="9756" y="2769"/>
              <a:ext cx="1323" cy="1322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pic>
          <p:nvPicPr>
            <p:cNvPr id="5" name="图片 4" descr="图层 2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78" y="2995"/>
              <a:ext cx="880" cy="87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8" grpId="0" bldLvl="0" animBg="1"/>
      <p:bldP spid="35" grpId="0"/>
      <p:bldP spid="39" grpId="0"/>
      <p:bldP spid="48" grpId="0" bldLvl="0" animBg="1"/>
      <p:bldP spid="52" grpId="0" bldLvl="0" animBg="1"/>
      <p:bldP spid="5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TextBox 65"/>
          <p:cNvSpPr txBox="1">
            <a:spLocks noChangeArrowheads="1"/>
          </p:cNvSpPr>
          <p:nvPr/>
        </p:nvSpPr>
        <p:spPr bwMode="auto">
          <a:xfrm>
            <a:off x="7273925" y="3411538"/>
            <a:ext cx="2638425" cy="6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6095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行业定制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27722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723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724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02.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九眼简介</a:t>
            </a:r>
          </a:p>
        </p:txBody>
      </p:sp>
      <p:sp>
        <p:nvSpPr>
          <p:cNvPr id="39" name="TextBox 64"/>
          <p:cNvSpPr txBox="1">
            <a:spLocks noChangeArrowheads="1"/>
          </p:cNvSpPr>
          <p:nvPr/>
        </p:nvSpPr>
        <p:spPr bwMode="auto">
          <a:xfrm>
            <a:off x="2419350" y="3411538"/>
            <a:ext cx="2635250" cy="6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6095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过滤</a:t>
            </a: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服务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65"/>
          <p:cNvSpPr txBox="1">
            <a:spLocks noChangeArrowheads="1"/>
          </p:cNvSpPr>
          <p:nvPr/>
        </p:nvSpPr>
        <p:spPr bwMode="auto">
          <a:xfrm>
            <a:off x="4881563" y="3411538"/>
            <a:ext cx="2638425" cy="61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6095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API</a:t>
            </a:r>
            <a:r>
              <a:rPr lang="zh-CN" altLang="en-US" sz="32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调用</a:t>
            </a:r>
            <a:endParaRPr lang="zh-CN" altLang="en-US" sz="3200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_color1"/>
          <p:cNvSpPr/>
          <p:nvPr/>
        </p:nvSpPr>
        <p:spPr bwMode="gray">
          <a:xfrm>
            <a:off x="2667635" y="4337685"/>
            <a:ext cx="1075055" cy="702939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28" name="_color1"/>
          <p:cNvSpPr/>
          <p:nvPr/>
        </p:nvSpPr>
        <p:spPr bwMode="gray">
          <a:xfrm>
            <a:off x="2656838" y="2493644"/>
            <a:ext cx="1027432" cy="694691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29" name="_color1"/>
          <p:cNvSpPr/>
          <p:nvPr/>
        </p:nvSpPr>
        <p:spPr bwMode="gray">
          <a:xfrm>
            <a:off x="3700775" y="2494275"/>
            <a:ext cx="1073785" cy="705485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0" name="_color1"/>
          <p:cNvSpPr/>
          <p:nvPr/>
        </p:nvSpPr>
        <p:spPr bwMode="gray">
          <a:xfrm>
            <a:off x="2451100" y="3161027"/>
            <a:ext cx="340360" cy="1186183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1" name="_color1"/>
          <p:cNvSpPr/>
          <p:nvPr/>
        </p:nvSpPr>
        <p:spPr bwMode="gray">
          <a:xfrm>
            <a:off x="3825238" y="4345935"/>
            <a:ext cx="1024257" cy="694689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2" name="_color1"/>
          <p:cNvSpPr/>
          <p:nvPr/>
        </p:nvSpPr>
        <p:spPr bwMode="gray">
          <a:xfrm>
            <a:off x="5050790" y="2482215"/>
            <a:ext cx="1073785" cy="702945"/>
          </a:xfrm>
          <a:custGeom>
            <a:avLst/>
            <a:gdLst/>
            <a:ahLst/>
            <a:cxnLst>
              <a:cxn ang="0">
                <a:pos x="367" y="0"/>
              </a:cxn>
              <a:cxn ang="0">
                <a:pos x="0" y="213"/>
              </a:cxn>
              <a:cxn ang="0">
                <a:pos x="41" y="216"/>
              </a:cxn>
              <a:cxn ang="0">
                <a:pos x="67" y="252"/>
              </a:cxn>
              <a:cxn ang="0">
                <a:pos x="367" y="78"/>
              </a:cxn>
              <a:cxn ang="0">
                <a:pos x="385" y="40"/>
              </a:cxn>
              <a:cxn ang="0">
                <a:pos x="367" y="0"/>
              </a:cxn>
            </a:cxnLst>
            <a:rect l="0" t="0" r="r" b="b"/>
            <a:pathLst>
              <a:path w="385" h="252">
                <a:moveTo>
                  <a:pt x="367" y="0"/>
                </a:moveTo>
                <a:cubicBezTo>
                  <a:pt x="211" y="4"/>
                  <a:pt x="76" y="88"/>
                  <a:pt x="0" y="213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67" y="252"/>
                  <a:pt x="67" y="252"/>
                  <a:pt x="67" y="252"/>
                </a:cubicBezTo>
                <a:cubicBezTo>
                  <a:pt x="130" y="151"/>
                  <a:pt x="240" y="82"/>
                  <a:pt x="367" y="78"/>
                </a:cubicBezTo>
                <a:cubicBezTo>
                  <a:pt x="385" y="40"/>
                  <a:pt x="385" y="40"/>
                  <a:pt x="385" y="40"/>
                </a:cubicBezTo>
                <a:lnTo>
                  <a:pt x="367" y="0"/>
                </a:lnTo>
                <a:close/>
              </a:path>
            </a:pathLst>
          </a:custGeom>
          <a:solidFill>
            <a:srgbClr val="365FAA"/>
          </a:solidFill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3" name="_color1"/>
          <p:cNvSpPr/>
          <p:nvPr/>
        </p:nvSpPr>
        <p:spPr bwMode="gray">
          <a:xfrm>
            <a:off x="6188710" y="2481577"/>
            <a:ext cx="1027430" cy="694692"/>
          </a:xfrm>
          <a:custGeom>
            <a:avLst/>
            <a:gdLst/>
            <a:ahLst/>
            <a:cxnLst>
              <a:cxn ang="0">
                <a:pos x="368" y="211"/>
              </a:cxn>
              <a:cxn ang="0">
                <a:pos x="0" y="0"/>
              </a:cxn>
              <a:cxn ang="0">
                <a:pos x="18" y="40"/>
              </a:cxn>
              <a:cxn ang="0">
                <a:pos x="0" y="78"/>
              </a:cxn>
              <a:cxn ang="0">
                <a:pos x="300" y="249"/>
              </a:cxn>
              <a:cxn ang="0">
                <a:pos x="343" y="245"/>
              </a:cxn>
              <a:cxn ang="0">
                <a:pos x="368" y="211"/>
              </a:cxn>
            </a:cxnLst>
            <a:rect l="0" t="0" r="r" b="b"/>
            <a:pathLst>
              <a:path w="368" h="249">
                <a:moveTo>
                  <a:pt x="368" y="211"/>
                </a:moveTo>
                <a:cubicBezTo>
                  <a:pt x="291" y="87"/>
                  <a:pt x="155" y="4"/>
                  <a:pt x="0" y="0"/>
                </a:cubicBezTo>
                <a:cubicBezTo>
                  <a:pt x="18" y="40"/>
                  <a:pt x="18" y="40"/>
                  <a:pt x="18" y="40"/>
                </a:cubicBezTo>
                <a:cubicBezTo>
                  <a:pt x="0" y="78"/>
                  <a:pt x="0" y="78"/>
                  <a:pt x="0" y="78"/>
                </a:cubicBezTo>
                <a:cubicBezTo>
                  <a:pt x="126" y="82"/>
                  <a:pt x="236" y="149"/>
                  <a:pt x="300" y="249"/>
                </a:cubicBezTo>
                <a:cubicBezTo>
                  <a:pt x="343" y="245"/>
                  <a:pt x="343" y="245"/>
                  <a:pt x="343" y="245"/>
                </a:cubicBezTo>
                <a:lnTo>
                  <a:pt x="368" y="211"/>
                </a:lnTo>
                <a:close/>
              </a:path>
            </a:pathLst>
          </a:custGeom>
          <a:solidFill>
            <a:srgbClr val="365FAA"/>
          </a:solidFill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4" name="_color1"/>
          <p:cNvSpPr/>
          <p:nvPr/>
        </p:nvSpPr>
        <p:spPr bwMode="gray">
          <a:xfrm>
            <a:off x="5053330" y="4333235"/>
            <a:ext cx="1029970" cy="694689"/>
          </a:xfrm>
          <a:custGeom>
            <a:avLst/>
            <a:gdLst/>
            <a:ahLst/>
            <a:cxnLst>
              <a:cxn ang="0">
                <a:pos x="369" y="171"/>
              </a:cxn>
              <a:cxn ang="0">
                <a:pos x="68" y="0"/>
              </a:cxn>
              <a:cxn ang="0">
                <a:pos x="26" y="4"/>
              </a:cxn>
              <a:cxn ang="0">
                <a:pos x="0" y="39"/>
              </a:cxn>
              <a:cxn ang="0">
                <a:pos x="368" y="249"/>
              </a:cxn>
              <a:cxn ang="0">
                <a:pos x="351" y="211"/>
              </a:cxn>
              <a:cxn ang="0">
                <a:pos x="369" y="171"/>
              </a:cxn>
            </a:cxnLst>
            <a:rect l="0" t="0" r="r" b="b"/>
            <a:pathLst>
              <a:path w="369" h="249">
                <a:moveTo>
                  <a:pt x="369" y="171"/>
                </a:moveTo>
                <a:cubicBezTo>
                  <a:pt x="242" y="167"/>
                  <a:pt x="132" y="100"/>
                  <a:pt x="68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78" y="162"/>
                  <a:pt x="213" y="245"/>
                  <a:pt x="368" y="249"/>
                </a:cubicBezTo>
                <a:cubicBezTo>
                  <a:pt x="351" y="211"/>
                  <a:pt x="351" y="211"/>
                  <a:pt x="351" y="211"/>
                </a:cubicBezTo>
                <a:lnTo>
                  <a:pt x="369" y="171"/>
                </a:lnTo>
                <a:close/>
              </a:path>
            </a:pathLst>
          </a:custGeom>
          <a:solidFill>
            <a:srgbClr val="365FAA"/>
          </a:solidFill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5" name="_color1"/>
          <p:cNvSpPr/>
          <p:nvPr/>
        </p:nvSpPr>
        <p:spPr bwMode="gray">
          <a:xfrm>
            <a:off x="6130290" y="4324985"/>
            <a:ext cx="1071245" cy="702939"/>
          </a:xfrm>
          <a:custGeom>
            <a:avLst/>
            <a:gdLst/>
            <a:ahLst/>
            <a:cxnLst>
              <a:cxn ang="0">
                <a:pos x="316" y="0"/>
              </a:cxn>
              <a:cxn ang="0">
                <a:pos x="18" y="174"/>
              </a:cxn>
              <a:cxn ang="0">
                <a:pos x="0" y="214"/>
              </a:cxn>
              <a:cxn ang="0">
                <a:pos x="18" y="252"/>
              </a:cxn>
              <a:cxn ang="0">
                <a:pos x="384" y="39"/>
              </a:cxn>
              <a:cxn ang="0">
                <a:pos x="342" y="36"/>
              </a:cxn>
              <a:cxn ang="0">
                <a:pos x="316" y="0"/>
              </a:cxn>
            </a:cxnLst>
            <a:rect l="0" t="0" r="r" b="b"/>
            <a:pathLst>
              <a:path w="384" h="252">
                <a:moveTo>
                  <a:pt x="316" y="0"/>
                </a:moveTo>
                <a:cubicBezTo>
                  <a:pt x="254" y="101"/>
                  <a:pt x="144" y="169"/>
                  <a:pt x="18" y="174"/>
                </a:cubicBezTo>
                <a:cubicBezTo>
                  <a:pt x="0" y="214"/>
                  <a:pt x="0" y="214"/>
                  <a:pt x="0" y="214"/>
                </a:cubicBezTo>
                <a:cubicBezTo>
                  <a:pt x="18" y="252"/>
                  <a:pt x="18" y="252"/>
                  <a:pt x="18" y="252"/>
                </a:cubicBezTo>
                <a:cubicBezTo>
                  <a:pt x="173" y="247"/>
                  <a:pt x="307" y="163"/>
                  <a:pt x="384" y="39"/>
                </a:cubicBezTo>
                <a:cubicBezTo>
                  <a:pt x="342" y="36"/>
                  <a:pt x="342" y="36"/>
                  <a:pt x="342" y="36"/>
                </a:cubicBezTo>
                <a:lnTo>
                  <a:pt x="316" y="0"/>
                </a:lnTo>
                <a:close/>
              </a:path>
            </a:pathLst>
          </a:custGeom>
          <a:solidFill>
            <a:srgbClr val="365FAA"/>
          </a:solidFill>
          <a:ln>
            <a:noFill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38" name="_color1"/>
          <p:cNvSpPr/>
          <p:nvPr/>
        </p:nvSpPr>
        <p:spPr bwMode="gray">
          <a:xfrm>
            <a:off x="4718685" y="3169919"/>
            <a:ext cx="457200" cy="1183641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51" name="_color1"/>
          <p:cNvSpPr/>
          <p:nvPr/>
        </p:nvSpPr>
        <p:spPr bwMode="gray">
          <a:xfrm rot="10620000">
            <a:off x="7160895" y="3166745"/>
            <a:ext cx="457200" cy="1183640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53" name="_color1"/>
          <p:cNvSpPr/>
          <p:nvPr/>
        </p:nvSpPr>
        <p:spPr bwMode="gray">
          <a:xfrm rot="10800000">
            <a:off x="8538210" y="2493644"/>
            <a:ext cx="1074414" cy="702946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54" name="_color1"/>
          <p:cNvSpPr/>
          <p:nvPr/>
        </p:nvSpPr>
        <p:spPr bwMode="gray">
          <a:xfrm rot="10800000">
            <a:off x="8596627" y="4345302"/>
            <a:ext cx="1027433" cy="694692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55" name="_color1"/>
          <p:cNvSpPr/>
          <p:nvPr/>
        </p:nvSpPr>
        <p:spPr bwMode="gray">
          <a:xfrm rot="10800000">
            <a:off x="7506335" y="4333875"/>
            <a:ext cx="1073785" cy="705485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56" name="_color1"/>
          <p:cNvSpPr/>
          <p:nvPr/>
        </p:nvSpPr>
        <p:spPr bwMode="gray">
          <a:xfrm rot="10800000">
            <a:off x="9489440" y="3175000"/>
            <a:ext cx="339725" cy="1186174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sp>
        <p:nvSpPr>
          <p:cNvPr id="57" name="_color1"/>
          <p:cNvSpPr/>
          <p:nvPr/>
        </p:nvSpPr>
        <p:spPr bwMode="gray">
          <a:xfrm rot="10800000">
            <a:off x="7431402" y="2493644"/>
            <a:ext cx="1024258" cy="694691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solidFill>
            <a:srgbClr val="365FAA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lIns="121910" tIns="60955" rIns="121910" bIns="60955" anchor="ctr"/>
          <a:lstStyle/>
          <a:p>
            <a:pPr algn="ctr" defTabSz="913765" eaLnBrk="1" hangingPunct="1">
              <a:buFont typeface="Arial" panose="020B0604020202020204" pitchFamily="34" charset="0"/>
              <a:buNone/>
              <a:defRPr/>
            </a:pPr>
            <a:endParaRPr lang="de-DE" altLang="zh-CN" sz="1465" kern="0" noProof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</a:endParaRPr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2486025" y="4967288"/>
            <a:ext cx="7407275" cy="395287"/>
            <a:chOff x="3916" y="7823"/>
            <a:chExt cx="11664" cy="622"/>
          </a:xfrm>
        </p:grpSpPr>
        <p:pic>
          <p:nvPicPr>
            <p:cNvPr id="18" name="_effect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gray">
            <a:xfrm>
              <a:off x="3916" y="7823"/>
              <a:ext cx="4125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19" name="_effect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gray">
            <a:xfrm>
              <a:off x="7614" y="7823"/>
              <a:ext cx="4125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62" name="_effect"/>
            <p:cNvPicPr>
              <a:picLocks noChangeAspect="1" noChangeArrowheads="1"/>
            </p:cNvPicPr>
            <p:nvPr/>
          </p:nvPicPr>
          <p:blipFill>
            <a:blip r:embed="rId4" cstate="print">
              <a:lum bright="20000"/>
            </a:blip>
            <a:srcRect/>
            <a:stretch>
              <a:fillRect/>
            </a:stretch>
          </p:blipFill>
          <p:spPr bwMode="gray">
            <a:xfrm>
              <a:off x="11456" y="7823"/>
              <a:ext cx="4125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</p:grpSp>
      <p:grpSp>
        <p:nvGrpSpPr>
          <p:cNvPr id="74" name="组合 73"/>
          <p:cNvGrpSpPr/>
          <p:nvPr/>
        </p:nvGrpSpPr>
        <p:grpSpPr bwMode="auto">
          <a:xfrm>
            <a:off x="1237615" y="1831130"/>
            <a:ext cx="2620010" cy="876210"/>
            <a:chOff x="1949" y="2494"/>
            <a:chExt cx="4125" cy="1379"/>
          </a:xfrm>
        </p:grpSpPr>
        <p:sp>
          <p:nvSpPr>
            <p:cNvPr id="27717" name="文本框 9"/>
            <p:cNvSpPr txBox="1">
              <a:spLocks noChangeArrowheads="1"/>
            </p:cNvSpPr>
            <p:nvPr/>
          </p:nvSpPr>
          <p:spPr bwMode="auto">
            <a:xfrm>
              <a:off x="1968" y="3112"/>
              <a:ext cx="3337" cy="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7" tIns="34283" rIns="68567" bIns="3428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None/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快速扫描文本信息</a:t>
              </a:r>
              <a:r>
                <a:rPr lang="zh-CN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识别过滤特定敏感</a:t>
              </a:r>
              <a:r>
                <a:rPr lang="zh-CN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信息</a:t>
              </a:r>
              <a:endParaRPr lang="zh-CN" altLang="zh-CN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718" name="文本框 70"/>
            <p:cNvSpPr txBox="1">
              <a:spLocks noChangeArrowheads="1"/>
            </p:cNvSpPr>
            <p:nvPr/>
          </p:nvSpPr>
          <p:spPr bwMode="auto">
            <a:xfrm>
              <a:off x="1949" y="2494"/>
              <a:ext cx="4125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敏感内容过滤服务</a:t>
              </a:r>
              <a:endParaRPr lang="zh-CN" altLang="en-US" sz="1800" dirty="0"/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9409113" y="1643689"/>
            <a:ext cx="2326322" cy="1323528"/>
            <a:chOff x="14817" y="2228"/>
            <a:chExt cx="3663" cy="2083"/>
          </a:xfrm>
        </p:grpSpPr>
        <p:sp>
          <p:nvSpPr>
            <p:cNvPr id="27715" name="文本框 13"/>
            <p:cNvSpPr txBox="1">
              <a:spLocks noChangeArrowheads="1"/>
            </p:cNvSpPr>
            <p:nvPr/>
          </p:nvSpPr>
          <p:spPr bwMode="auto">
            <a:xfrm>
              <a:off x="14855" y="2846"/>
              <a:ext cx="3581" cy="1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67" tIns="34283" rIns="68567" bIns="3428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定制不同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行业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的专业词库；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功能定制：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如证据保存；工商、公安、出版行业词库定制</a:t>
              </a:r>
            </a:p>
          </p:txBody>
        </p:sp>
        <p:sp>
          <p:nvSpPr>
            <p:cNvPr id="27716" name="文本框 71"/>
            <p:cNvSpPr txBox="1">
              <a:spLocks noChangeArrowheads="1"/>
            </p:cNvSpPr>
            <p:nvPr/>
          </p:nvSpPr>
          <p:spPr bwMode="auto">
            <a:xfrm>
              <a:off x="14817" y="2228"/>
              <a:ext cx="3663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行业</a:t>
              </a:r>
              <a:r>
                <a:rPr lang="zh-CN" altLang="en-US" sz="18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专业定制</a:t>
              </a:r>
              <a:endParaRPr lang="zh-CN" altLang="en-US" sz="1800" dirty="0"/>
            </a:p>
          </p:txBody>
        </p:sp>
      </p:grpSp>
      <p:grpSp>
        <p:nvGrpSpPr>
          <p:cNvPr id="76" name="组合 75"/>
          <p:cNvGrpSpPr/>
          <p:nvPr/>
        </p:nvGrpSpPr>
        <p:grpSpPr bwMode="auto">
          <a:xfrm>
            <a:off x="5220135" y="5397503"/>
            <a:ext cx="3295098" cy="893369"/>
            <a:chOff x="8170" y="8499"/>
            <a:chExt cx="4049" cy="1408"/>
          </a:xfrm>
        </p:grpSpPr>
        <p:sp>
          <p:nvSpPr>
            <p:cNvPr id="27713" name="文本框 17"/>
            <p:cNvSpPr txBox="1">
              <a:spLocks noChangeArrowheads="1"/>
            </p:cNvSpPr>
            <p:nvPr/>
          </p:nvSpPr>
          <p:spPr bwMode="auto">
            <a:xfrm>
              <a:off x="8189" y="9105"/>
              <a:ext cx="3545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1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提供</a:t>
              </a: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API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调用接口，方便用户集成到现有系统中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714" name="文本框 72"/>
            <p:cNvSpPr txBox="1">
              <a:spLocks noChangeArrowheads="1"/>
            </p:cNvSpPr>
            <p:nvPr/>
          </p:nvSpPr>
          <p:spPr bwMode="auto">
            <a:xfrm>
              <a:off x="8170" y="8499"/>
              <a:ext cx="4049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18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API</a:t>
              </a:r>
              <a:r>
                <a:rPr lang="zh-CN" altLang="en-US" sz="18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调用服务</a:t>
              </a:r>
              <a:endParaRPr lang="zh-CN" altLang="en-US" sz="1800" dirty="0"/>
            </a:p>
          </p:txBody>
        </p:sp>
      </p:grpSp>
      <p:sp>
        <p:nvSpPr>
          <p:cNvPr id="45" name="TextBox 28"/>
          <p:cNvSpPr txBox="1">
            <a:spLocks noChangeArrowheads="1"/>
          </p:cNvSpPr>
          <p:nvPr/>
        </p:nvSpPr>
        <p:spPr bwMode="auto">
          <a:xfrm>
            <a:off x="615950" y="1141413"/>
            <a:ext cx="1330325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服务形式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0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0"/>
                            </p:stCondLst>
                            <p:childTnLst>
                              <p:par>
                                <p:cTn id="1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39" grpId="0"/>
      <p:bldP spid="40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02.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九眼简介</a:t>
            </a:r>
          </a:p>
        </p:txBody>
      </p:sp>
      <p:sp>
        <p:nvSpPr>
          <p:cNvPr id="89" name="TextBox 28"/>
          <p:cNvSpPr txBox="1">
            <a:spLocks noChangeArrowheads="1"/>
          </p:cNvSpPr>
          <p:nvPr/>
        </p:nvSpPr>
        <p:spPr bwMode="auto">
          <a:xfrm>
            <a:off x="615950" y="1141413"/>
            <a:ext cx="1330325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词库统计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graphicFrame>
        <p:nvGraphicFramePr>
          <p:cNvPr id="15" name="图表 14"/>
          <p:cNvGraphicFramePr/>
          <p:nvPr/>
        </p:nvGraphicFramePr>
        <p:xfrm>
          <a:off x="2158600" y="1051509"/>
          <a:ext cx="9661628" cy="52657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615950" y="1765299"/>
            <a:ext cx="4568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总数：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38220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7" grpId="0"/>
      <p:bldP spid="89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429994" y="349884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03.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九眼特色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42938" y="2559050"/>
            <a:ext cx="5159375" cy="954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/>
            <a:r>
              <a:rPr lang="zh-CN" altLang="zh-CN" sz="1400" dirty="0" smtClean="0">
                <a:solidFill>
                  <a:srgbClr val="7F7F7F"/>
                </a:solidFill>
                <a:ea typeface="微软雅黑" panose="020B0503020204020204" charset="-122"/>
              </a:rPr>
              <a:t>系统会</a:t>
            </a:r>
            <a:r>
              <a:rPr lang="zh-CN" altLang="en-US" sz="1400" dirty="0" smtClean="0">
                <a:solidFill>
                  <a:srgbClr val="7F7F7F"/>
                </a:solidFill>
                <a:ea typeface="微软雅黑" panose="020B0503020204020204" charset="-122"/>
              </a:rPr>
              <a:t>自动地对</a:t>
            </a:r>
            <a:r>
              <a:rPr lang="zh-CN" altLang="zh-CN" sz="1400" dirty="0" smtClean="0">
                <a:solidFill>
                  <a:srgbClr val="7F7F7F"/>
                </a:solidFill>
                <a:ea typeface="微软雅黑" panose="020B0503020204020204" charset="-122"/>
              </a:rPr>
              <a:t>敏感词</a:t>
            </a:r>
            <a:r>
              <a:rPr lang="zh-CN" altLang="en-US" sz="1400" dirty="0" smtClean="0">
                <a:solidFill>
                  <a:srgbClr val="7F7F7F"/>
                </a:solidFill>
                <a:ea typeface="微软雅黑" panose="020B0503020204020204" charset="-122"/>
              </a:rPr>
              <a:t>进行</a:t>
            </a:r>
            <a:r>
              <a:rPr lang="zh-CN" altLang="zh-CN" sz="1400" dirty="0" smtClean="0">
                <a:solidFill>
                  <a:srgbClr val="7F7F7F"/>
                </a:solidFill>
                <a:ea typeface="微软雅黑" panose="020B0503020204020204" charset="-122"/>
              </a:rPr>
              <a:t>字音</a:t>
            </a:r>
            <a:r>
              <a:rPr lang="zh-CN" altLang="zh-CN" sz="1400" dirty="0">
                <a:solidFill>
                  <a:srgbClr val="7F7F7F"/>
                </a:solidFill>
                <a:ea typeface="微软雅黑" panose="020B0503020204020204" charset="-122"/>
              </a:rPr>
              <a:t>转换，生成敏感词的全拼与简拼。</a:t>
            </a:r>
          </a:p>
          <a:p>
            <a:pPr marL="0" lvl="1" eaLnBrk="1" hangingPunct="1"/>
            <a:r>
              <a:rPr lang="zh-CN" altLang="zh-CN" sz="1400" dirty="0">
                <a:solidFill>
                  <a:srgbClr val="7F7F7F"/>
                </a:solidFill>
                <a:ea typeface="微软雅黑" panose="020B0503020204020204" charset="-122"/>
              </a:rPr>
              <a:t>如“习近平”将自动转换为“</a:t>
            </a:r>
            <a:r>
              <a:rPr lang="en-US" altLang="zh-CN" sz="1400" dirty="0" err="1">
                <a:solidFill>
                  <a:srgbClr val="7F7F7F"/>
                </a:solidFill>
                <a:latin typeface="微软雅黑" panose="020B0503020204020204" charset="-122"/>
              </a:rPr>
              <a:t>XiJinPing</a:t>
            </a:r>
            <a:r>
              <a:rPr lang="zh-CN" altLang="zh-CN" sz="1400" dirty="0">
                <a:solidFill>
                  <a:srgbClr val="7F7F7F"/>
                </a:solidFill>
                <a:ea typeface="微软雅黑" panose="020B0503020204020204" charset="-122"/>
              </a:rPr>
              <a:t>”与“</a:t>
            </a:r>
            <a:r>
              <a:rPr lang="en-US" altLang="zh-CN" sz="1400" dirty="0">
                <a:solidFill>
                  <a:srgbClr val="7F7F7F"/>
                </a:solidFill>
                <a:latin typeface="微软雅黑" panose="020B0503020204020204" charset="-122"/>
              </a:rPr>
              <a:t>XJP</a:t>
            </a:r>
            <a:r>
              <a:rPr lang="zh-CN" altLang="zh-CN" sz="1400" dirty="0">
                <a:solidFill>
                  <a:srgbClr val="7F7F7F"/>
                </a:solidFill>
                <a:ea typeface="微软雅黑" panose="020B0503020204020204" charset="-122"/>
              </a:rPr>
              <a:t>”，方便识别敏感词的同音字或者拼音变种。</a:t>
            </a: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7185025" y="2559050"/>
            <a:ext cx="4160838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400" dirty="0">
                <a:solidFill>
                  <a:srgbClr val="7F7F7F"/>
                </a:solidFill>
                <a:ea typeface="微软雅黑" panose="020B0503020204020204" charset="-122"/>
              </a:rPr>
              <a:t>将常见的同形字进行自动</a:t>
            </a:r>
            <a:r>
              <a:rPr lang="zh-CN" altLang="zh-CN" sz="1400" dirty="0" smtClean="0">
                <a:solidFill>
                  <a:srgbClr val="7F7F7F"/>
                </a:solidFill>
                <a:ea typeface="微软雅黑" panose="020B0503020204020204" charset="-122"/>
              </a:rPr>
              <a:t>转换</a:t>
            </a:r>
            <a:endParaRPr lang="en-US" altLang="zh-CN" sz="1400" dirty="0">
              <a:solidFill>
                <a:srgbClr val="7F7F7F"/>
              </a:solidFill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400" dirty="0" smtClean="0">
                <a:solidFill>
                  <a:srgbClr val="7F7F7F"/>
                </a:solidFill>
                <a:ea typeface="微软雅黑" panose="020B0503020204020204" charset="-122"/>
              </a:rPr>
              <a:t>如</a:t>
            </a:r>
            <a:r>
              <a:rPr lang="zh-CN" altLang="en-US" sz="1400" dirty="0">
                <a:solidFill>
                  <a:srgbClr val="7F7F7F"/>
                </a:solidFill>
                <a:ea typeface="微软雅黑" panose="020B0503020204020204" charset="-122"/>
              </a:rPr>
              <a:t>“习近平”将自动转换为“刁辶斤平”。</a:t>
            </a: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642938" y="3978275"/>
          <a:ext cx="5159376" cy="23558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2224"/>
                <a:gridCol w="1262225"/>
                <a:gridCol w="1683178"/>
                <a:gridCol w="1311749"/>
              </a:tblGrid>
              <a:tr h="297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敏感得分</a:t>
                      </a:r>
                      <a:endParaRPr lang="zh-CN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>
                    <a:solidFill>
                      <a:srgbClr val="365F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endParaRPr lang="zh-CN" sz="1400" kern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>
                    <a:solidFill>
                      <a:srgbClr val="365F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类别</a:t>
                      </a:r>
                      <a:r>
                        <a:rPr lang="en-US" altLang="zh-CN" sz="1400" ker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`</a:t>
                      </a:r>
                      <a:endParaRPr lang="en-US" altLang="zh-CN" sz="1400" kern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>
                    <a:solidFill>
                      <a:srgbClr val="365F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账号</a:t>
                      </a:r>
                      <a:endParaRPr lang="zh-CN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>
                    <a:solidFill>
                      <a:srgbClr val="365FAA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刘云山</a:t>
                      </a:r>
                      <a:endParaRPr lang="zh-CN" sz="1400" kern="0" dirty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大人物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留云山</a:t>
                      </a:r>
                      <a:endParaRPr lang="zh-CN" sz="1400" kern="0" dirty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  <a:tr h="297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刘云山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大人物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刘妘姗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  <a:tr h="297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曾庆红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大人物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溪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ZQH</a:t>
                      </a:r>
                      <a:endParaRPr lang="en-US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  <a:tr h="2984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曾庆红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大人物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一丨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ZQH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丨一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  <a:tr h="2965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曾庆红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大人物</a:t>
                      </a:r>
                      <a:endParaRPr lang="zh-CN" sz="1400" kern="0" dirty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曾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qing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红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  <a:tr h="2965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13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共产党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涉领导人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##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涉党政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GCD</a:t>
                      </a:r>
                      <a:endParaRPr lang="en-US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  <a:tr h="2724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13</a:t>
                      </a:r>
                      <a:endParaRPr lang="en-US" sz="1400" kern="0" dirty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(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音变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)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共产党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涉领导人</a:t>
                      </a:r>
                      <a:r>
                        <a:rPr lang="en-US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##</a:t>
                      </a:r>
                      <a:r>
                        <a:rPr lang="zh-CN" sz="1400" kern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涉党政</a:t>
                      </a:r>
                      <a:endParaRPr lang="zh-CN" sz="1400" kern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打到</a:t>
                      </a:r>
                      <a:r>
                        <a:rPr lang="en-US" sz="1400" kern="0" dirty="0">
                          <a:solidFill>
                            <a:srgbClr val="595959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GCD</a:t>
                      </a:r>
                      <a:endParaRPr lang="en-US" sz="1400" kern="0" dirty="0">
                        <a:solidFill>
                          <a:srgbClr val="595959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72" marR="68572" marT="0" marB="0" anchor="b"/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 bwMode="auto">
          <a:xfrm>
            <a:off x="642938" y="1611313"/>
            <a:ext cx="3106737" cy="706437"/>
            <a:chOff x="975" y="2038"/>
            <a:chExt cx="4892" cy="1112"/>
          </a:xfrm>
        </p:grpSpPr>
        <p:sp>
          <p:nvSpPr>
            <p:cNvPr id="22625" name="矩形 13"/>
            <p:cNvSpPr>
              <a:spLocks noChangeArrowheads="1"/>
            </p:cNvSpPr>
            <p:nvPr/>
          </p:nvSpPr>
          <p:spPr bwMode="auto">
            <a:xfrm>
              <a:off x="2542" y="2214"/>
              <a:ext cx="2686" cy="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400" b="1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音变词识别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975" y="2038"/>
              <a:ext cx="1112" cy="1112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ctr">
                <a:defRPr/>
              </a:pPr>
              <a:endParaRPr lang="zh-CN" altLang="en-US" sz="1865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627" name="矩形 24"/>
            <p:cNvSpPr>
              <a:spLocks noChangeArrowheads="1"/>
            </p:cNvSpPr>
            <p:nvPr/>
          </p:nvSpPr>
          <p:spPr bwMode="auto">
            <a:xfrm>
              <a:off x="992" y="2172"/>
              <a:ext cx="1078" cy="8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ctr" hangingPunct="1">
                <a:lnSpc>
                  <a:spcPct val="120000"/>
                </a:lnSpc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1600" y="2140"/>
              <a:ext cx="4267" cy="907"/>
            </a:xfrm>
            <a:prstGeom prst="roundRect">
              <a:avLst/>
            </a:prstGeom>
            <a:noFill/>
            <a:ln w="25400"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</p:grp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7185025" y="3978275"/>
          <a:ext cx="4038600" cy="16033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2515"/>
                <a:gridCol w="991870"/>
                <a:gridCol w="885825"/>
                <a:gridCol w="1088390"/>
              </a:tblGrid>
              <a:tr h="321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序号</a:t>
                      </a:r>
                    </a:p>
                  </a:txBody>
                  <a:tcPr marL="68580" marR="68580" marT="0" marB="0" anchor="ctr">
                    <a:solidFill>
                      <a:srgbClr val="365F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Times New Roman" panose="02020603050405020304"/>
                        </a:rPr>
                        <a:t>敏感词</a:t>
                      </a:r>
                    </a:p>
                  </a:txBody>
                  <a:tcPr marL="68580" marR="68580" marT="0" marB="0" anchor="ctr">
                    <a:solidFill>
                      <a:srgbClr val="365F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命中次数</a:t>
                      </a:r>
                    </a:p>
                  </a:txBody>
                  <a:tcPr marL="68580" marR="68580" marT="0" marB="0" anchor="ctr">
                    <a:solidFill>
                      <a:srgbClr val="365FA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准确率</a:t>
                      </a:r>
                    </a:p>
                  </a:txBody>
                  <a:tcPr marL="68580" marR="68580" marT="0" marB="0" anchor="ctr">
                    <a:solidFill>
                      <a:srgbClr val="365FAA"/>
                    </a:solidFill>
                  </a:tcPr>
                </a:tc>
              </a:tr>
              <a:tr h="320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sz="1400" kern="0" dirty="0" smtClean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刁远乎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高</a:t>
                      </a:r>
                    </a:p>
                  </a:txBody>
                  <a:tcPr marL="68580" marR="68580" marT="0" marB="0" anchor="ctr"/>
                </a:tc>
              </a:tr>
              <a:tr h="320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sz="1400" kern="0" dirty="0" smtClean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刁习羽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高</a:t>
                      </a:r>
                    </a:p>
                  </a:txBody>
                  <a:tcPr marL="68580" marR="68580" marT="0" marB="0" anchor="ctr"/>
                </a:tc>
              </a:tr>
              <a:tr h="321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sz="1400" kern="0" dirty="0" smtClean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刁特勒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高</a:t>
                      </a:r>
                    </a:p>
                  </a:txBody>
                  <a:tcPr marL="68580" marR="68580" marT="0" marB="0" anchor="ctr"/>
                </a:tc>
              </a:tr>
              <a:tr h="3199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sz="1400" kern="0" dirty="0" smtClean="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刁太子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solidFill>
                            <a:srgbClr val="7F7F7F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+mn-cs"/>
                        </a:rPr>
                        <a:t>高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 bwMode="auto">
          <a:xfrm>
            <a:off x="7185025" y="1611313"/>
            <a:ext cx="3106738" cy="706437"/>
            <a:chOff x="975" y="2038"/>
            <a:chExt cx="4893" cy="1112"/>
          </a:xfrm>
        </p:grpSpPr>
        <p:sp>
          <p:nvSpPr>
            <p:cNvPr id="22621" name="矩形 31"/>
            <p:cNvSpPr>
              <a:spLocks noChangeArrowheads="1"/>
            </p:cNvSpPr>
            <p:nvPr/>
          </p:nvSpPr>
          <p:spPr bwMode="auto">
            <a:xfrm>
              <a:off x="2542" y="2214"/>
              <a:ext cx="2686" cy="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400" b="1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形变词识别</a:t>
              </a:r>
            </a:p>
          </p:txBody>
        </p:sp>
        <p:sp>
          <p:nvSpPr>
            <p:cNvPr id="34" name="椭圆 33"/>
            <p:cNvSpPr/>
            <p:nvPr/>
          </p:nvSpPr>
          <p:spPr>
            <a:xfrm>
              <a:off x="975" y="2038"/>
              <a:ext cx="1113" cy="1112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fontAlgn="ctr">
                <a:defRPr/>
              </a:pPr>
              <a:endParaRPr lang="zh-CN" altLang="en-US" sz="1865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1600" y="2140"/>
              <a:ext cx="4268" cy="907"/>
            </a:xfrm>
            <a:prstGeom prst="roundRect">
              <a:avLst/>
            </a:prstGeom>
            <a:noFill/>
            <a:ln w="25400"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2624" name="矩形 34"/>
            <p:cNvSpPr>
              <a:spLocks noChangeArrowheads="1"/>
            </p:cNvSpPr>
            <p:nvPr/>
          </p:nvSpPr>
          <p:spPr bwMode="auto">
            <a:xfrm>
              <a:off x="992" y="2177"/>
              <a:ext cx="1078" cy="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ctr" hangingPunct="1">
                <a:lnSpc>
                  <a:spcPct val="120000"/>
                </a:lnSpc>
              </a:pPr>
              <a:r>
                <a:rPr lang="en-US" altLang="zh-CN" sz="2400">
                  <a:solidFill>
                    <a:srgbClr val="FFFFFF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32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80000" y="2008800"/>
            <a:ext cx="7429500" cy="3269615"/>
            <a:chOff x="3700" y="2159"/>
            <a:chExt cx="11700" cy="5149"/>
          </a:xfrm>
        </p:grpSpPr>
        <p:grpSp>
          <p:nvGrpSpPr>
            <p:cNvPr id="54" name="组合 53"/>
            <p:cNvGrpSpPr/>
            <p:nvPr/>
          </p:nvGrpSpPr>
          <p:grpSpPr bwMode="auto">
            <a:xfrm>
              <a:off x="5720" y="2420"/>
              <a:ext cx="2278" cy="1810"/>
              <a:chOff x="3419345" y="385660"/>
              <a:chExt cx="1447546" cy="1149156"/>
            </a:xfrm>
          </p:grpSpPr>
          <p:sp>
            <p:nvSpPr>
              <p:cNvPr id="55" name="椭圆 54"/>
              <p:cNvSpPr/>
              <p:nvPr/>
            </p:nvSpPr>
            <p:spPr>
              <a:xfrm flipV="1">
                <a:off x="3419345" y="945953"/>
                <a:ext cx="587916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V="1">
                <a:off x="4274207" y="1163404"/>
                <a:ext cx="300315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4650792" y="385660"/>
                <a:ext cx="21609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4007261" y="550732"/>
                <a:ext cx="424254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 bwMode="auto">
            <a:xfrm flipH="1" flipV="1">
              <a:off x="11198" y="3118"/>
              <a:ext cx="2280" cy="1810"/>
              <a:chOff x="3419345" y="385660"/>
              <a:chExt cx="1447546" cy="1149156"/>
            </a:xfrm>
          </p:grpSpPr>
          <p:sp>
            <p:nvSpPr>
              <p:cNvPr id="60" name="椭圆 59"/>
              <p:cNvSpPr/>
              <p:nvPr/>
            </p:nvSpPr>
            <p:spPr>
              <a:xfrm flipV="1">
                <a:off x="3419345" y="945953"/>
                <a:ext cx="588860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4274858" y="1163404"/>
                <a:ext cx="298398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4649442" y="385660"/>
                <a:ext cx="21744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V="1">
                <a:off x="4008205" y="550732"/>
                <a:ext cx="423788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14" y="2159"/>
              <a:ext cx="3144" cy="3144"/>
              <a:chOff x="3606461" y="1664340"/>
              <a:chExt cx="1040024" cy="1040024"/>
            </a:xfrm>
            <a:solidFill>
              <a:srgbClr val="365FAA"/>
            </a:solidFill>
            <a:effectLst/>
          </p:grpSpPr>
          <p:sp>
            <p:nvSpPr>
              <p:cNvPr id="65" name="椭圆 64"/>
              <p:cNvSpPr/>
              <p:nvPr/>
            </p:nvSpPr>
            <p:spPr>
              <a:xfrm>
                <a:off x="3606461" y="1664340"/>
                <a:ext cx="1040024" cy="1040024"/>
              </a:xfrm>
              <a:prstGeom prst="ellipse">
                <a:avLst/>
              </a:prstGeom>
              <a:grpFill/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文本框 1"/>
              <p:cNvSpPr txBox="1"/>
              <p:nvPr/>
            </p:nvSpPr>
            <p:spPr>
              <a:xfrm>
                <a:off x="3938600" y="1813627"/>
                <a:ext cx="421815" cy="72783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80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3</a:t>
                </a:r>
                <a:endParaRPr lang="en-US" sz="80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7" name="矩形 69"/>
            <p:cNvSpPr>
              <a:spLocks noChangeArrowheads="1"/>
            </p:cNvSpPr>
            <p:nvPr/>
          </p:nvSpPr>
          <p:spPr bwMode="auto">
            <a:xfrm>
              <a:off x="5568" y="6000"/>
              <a:ext cx="8090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九眼特色</a:t>
              </a:r>
              <a:endParaRPr lang="zh-CN" altLang="zh-CN" sz="4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700" y="6903"/>
              <a:ext cx="2293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3228" y="6903"/>
              <a:ext cx="2172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25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15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429994" y="349884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03.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九眼特色</a:t>
            </a:r>
          </a:p>
        </p:txBody>
      </p:sp>
      <p:sp>
        <p:nvSpPr>
          <p:cNvPr id="11" name="Freeform 13"/>
          <p:cNvSpPr/>
          <p:nvPr/>
        </p:nvSpPr>
        <p:spPr bwMode="auto">
          <a:xfrm>
            <a:off x="10644188" y="2709863"/>
            <a:ext cx="919162" cy="2278062"/>
          </a:xfrm>
          <a:custGeom>
            <a:avLst/>
            <a:gdLst>
              <a:gd name="T0" fmla="*/ 2147483647 w 1141"/>
              <a:gd name="T1" fmla="*/ 2147483647 h 3278"/>
              <a:gd name="T2" fmla="*/ 2147483647 w 1141"/>
              <a:gd name="T3" fmla="*/ 2147483647 h 3278"/>
              <a:gd name="T4" fmla="*/ 0 w 1141"/>
              <a:gd name="T5" fmla="*/ 2147483647 h 3278"/>
              <a:gd name="T6" fmla="*/ 0 w 1141"/>
              <a:gd name="T7" fmla="*/ 0 h 3278"/>
              <a:gd name="T8" fmla="*/ 2147483647 w 1141"/>
              <a:gd name="T9" fmla="*/ 2147483647 h 32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41"/>
              <a:gd name="T16" fmla="*/ 0 h 3278"/>
              <a:gd name="T17" fmla="*/ 1141 w 1141"/>
              <a:gd name="T18" fmla="*/ 3278 h 327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41" h="3278">
                <a:moveTo>
                  <a:pt x="1141" y="1140"/>
                </a:moveTo>
                <a:lnTo>
                  <a:pt x="1141" y="2138"/>
                </a:lnTo>
                <a:lnTo>
                  <a:pt x="0" y="3278"/>
                </a:lnTo>
                <a:lnTo>
                  <a:pt x="0" y="0"/>
                </a:lnTo>
                <a:lnTo>
                  <a:pt x="1141" y="114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404E63"/>
                </a:solidFill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1033463" y="1514475"/>
            <a:ext cx="480853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自动识别</a:t>
            </a:r>
            <a:r>
              <a:rPr lang="zh-CN" altLang="en-US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音变、形变词、</a:t>
            </a:r>
            <a:r>
              <a:rPr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不同编码</a:t>
            </a:r>
            <a:r>
              <a:rPr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、繁简体、</a:t>
            </a:r>
            <a:r>
              <a:rPr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全角半角等变体</a:t>
            </a:r>
            <a:r>
              <a:rPr lang="zh-CN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1400" noProof="1" smtClean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defRPr/>
            </a:pPr>
            <a:r>
              <a:rPr lang="zh-CN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示例： </a:t>
            </a:r>
            <a:r>
              <a:rPr lang="zh-CN" sz="1400" noProof="1" smtClean="0">
                <a:solidFill>
                  <a:srgbClr val="7F7F7F"/>
                </a:solidFill>
                <a:latin typeface="+mj-ea"/>
                <a:ea typeface="微软雅黑" panose="020B0503020204020204" charset="-122"/>
                <a:sym typeface="+mn-ea"/>
              </a:rPr>
              <a:t>“</a:t>
            </a:r>
            <a:r>
              <a:rPr lang="zh-CN" sz="1400" noProof="1">
                <a:solidFill>
                  <a:srgbClr val="7F7F7F"/>
                </a:solidFill>
                <a:latin typeface="+mj-ea"/>
                <a:ea typeface="微软雅黑" panose="020B0503020204020204" charset="-122"/>
                <a:sym typeface="+mn-ea"/>
              </a:rPr>
              <a:t>法_轮*大-法” </a:t>
            </a:r>
            <a:r>
              <a:rPr lang="zh-CN" sz="1400" noProof="1" smtClean="0">
                <a:solidFill>
                  <a:srgbClr val="7F7F7F"/>
                </a:solidFill>
                <a:latin typeface="+mj-ea"/>
                <a:ea typeface="微软雅黑" panose="020B0503020204020204" charset="-122"/>
                <a:sym typeface="+mn-ea"/>
              </a:rPr>
              <a:t>；”</a:t>
            </a:r>
            <a:r>
              <a:rPr lang="zh-CN" sz="1400" noProof="1">
                <a:solidFill>
                  <a:srgbClr val="7F7F7F"/>
                </a:solidFill>
                <a:latin typeface="+mj-ea"/>
                <a:ea typeface="微软雅黑" panose="020B0503020204020204" charset="-122"/>
                <a:sym typeface="+mn-ea"/>
              </a:rPr>
              <a:t>习*近*平“、“習近平”</a:t>
            </a:r>
            <a:r>
              <a:rPr lang="zh-CN" sz="1400" noProof="1" smtClean="0">
                <a:solidFill>
                  <a:srgbClr val="7F7F7F"/>
                </a:solidFill>
                <a:latin typeface="+mj-ea"/>
                <a:ea typeface="微软雅黑" panose="020B0503020204020204" charset="-122"/>
                <a:sym typeface="+mn-ea"/>
              </a:rPr>
              <a:t>； “ＸＪＰ”</a:t>
            </a:r>
            <a:r>
              <a:rPr lang="zh-CN" sz="1400" noProof="1">
                <a:solidFill>
                  <a:srgbClr val="7F7F7F"/>
                </a:solidFill>
                <a:latin typeface="+mj-ea"/>
                <a:ea typeface="微软雅黑" panose="020B0503020204020204" charset="-122"/>
                <a:sym typeface="+mn-ea"/>
              </a:rPr>
              <a:t>、“Ｘ(J)p”</a:t>
            </a:r>
            <a:endParaRPr lang="zh-CN" altLang="en-US" sz="1400" dirty="0">
              <a:solidFill>
                <a:srgbClr val="7F7F7F"/>
              </a:solidFill>
              <a:latin typeface="+mj-ea"/>
              <a:ea typeface="微软雅黑" panose="020B0503020204020204" charset="-122"/>
              <a:sym typeface="+mn-ea"/>
            </a:endParaRPr>
          </a:p>
        </p:txBody>
      </p:sp>
      <p:sp>
        <p:nvSpPr>
          <p:cNvPr id="51" name="TextBox 15"/>
          <p:cNvSpPr txBox="1">
            <a:spLocks noChangeArrowheads="1"/>
          </p:cNvSpPr>
          <p:nvPr/>
        </p:nvSpPr>
        <p:spPr bwMode="auto">
          <a:xfrm>
            <a:off x="6257925" y="1514475"/>
            <a:ext cx="481012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调用</a:t>
            </a:r>
            <a:r>
              <a:rPr lang="en-US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NLPIR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语义精准分词系统与情感分析系统</a:t>
            </a:r>
            <a:r>
              <a:rPr lang="zh-CN" altLang="en-US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，智能排除歧义信息。</a:t>
            </a:r>
            <a:endParaRPr lang="en-US" altLang="zh-CN" sz="1400" noProof="1" smtClean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示例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：“学习最近平平”、“一次性/交费5000元”、“我家/宝/贝”、“插入银行卡”</a:t>
            </a:r>
            <a:endParaRPr lang="zh-CN" altLang="en-US" sz="14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TextBox 16"/>
          <p:cNvSpPr txBox="1">
            <a:spLocks noChangeArrowheads="1"/>
          </p:cNvSpPr>
          <p:nvPr/>
        </p:nvSpPr>
        <p:spPr bwMode="auto">
          <a:xfrm>
            <a:off x="1033463" y="5194300"/>
            <a:ext cx="481012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sz="14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内置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了十大类型的敏感关键词：</a:t>
            </a:r>
            <a:r>
              <a:rPr lang="zh-CN" altLang="en-US" sz="1400" b="1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一号首长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、涉领导人、污言秽语、色情、涉毒、涉赌、</a:t>
            </a:r>
            <a:r>
              <a:rPr lang="en-US" altLang="zh-CN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FLG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等，几乎囊括了所有行业；</a:t>
            </a:r>
            <a:endParaRPr lang="en-US" altLang="zh-CN" sz="1400" noProof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defRPr/>
            </a:pPr>
            <a:endParaRPr lang="en-US" altLang="zh-CN" sz="1400" noProof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just">
              <a:defRPr/>
            </a:pP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自定义敏感类别与权重，增量添加百万量级词库</a:t>
            </a:r>
          </a:p>
          <a:p>
            <a:pPr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TextBox 18"/>
          <p:cNvSpPr txBox="1">
            <a:spLocks noChangeArrowheads="1"/>
          </p:cNvSpPr>
          <p:nvPr/>
        </p:nvSpPr>
        <p:spPr bwMode="auto">
          <a:xfrm>
            <a:off x="6257925" y="5194300"/>
            <a:ext cx="48101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利用专利算法实现单机速度</a:t>
            </a:r>
            <a:r>
              <a:rPr lang="en-US" altLang="zh-CN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30MB/s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zh-CN" altLang="en-US" sz="1400" noProof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支持单机多线程、多机并行、</a:t>
            </a:r>
            <a:r>
              <a:rPr lang="en-US" altLang="zh-CN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Hadoop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云服务模式，</a:t>
            </a:r>
            <a:r>
              <a:rPr lang="en-US" altLang="zh-CN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PB</a:t>
            </a:r>
            <a:r>
              <a:rPr lang="zh-CN" altLang="en-US" sz="14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级数据扫描。</a:t>
            </a:r>
            <a:endParaRPr lang="en-US" altLang="zh-CN" sz="1400" noProof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64" name="组合 63"/>
          <p:cNvGrpSpPr/>
          <p:nvPr/>
        </p:nvGrpSpPr>
        <p:grpSpPr bwMode="auto">
          <a:xfrm>
            <a:off x="609600" y="2671763"/>
            <a:ext cx="10985500" cy="915987"/>
            <a:chOff x="959" y="4208"/>
            <a:chExt cx="17300" cy="1442"/>
          </a:xfrm>
        </p:grpSpPr>
        <p:sp>
          <p:nvSpPr>
            <p:cNvPr id="23574" name="Freeform 15"/>
            <p:cNvSpPr/>
            <p:nvPr/>
          </p:nvSpPr>
          <p:spPr bwMode="auto">
            <a:xfrm>
              <a:off x="959" y="4208"/>
              <a:ext cx="17300" cy="1442"/>
            </a:xfrm>
            <a:custGeom>
              <a:avLst/>
              <a:gdLst>
                <a:gd name="T0" fmla="*/ 0 w 12281"/>
                <a:gd name="T1" fmla="*/ 0 h 1140"/>
                <a:gd name="T2" fmla="*/ 2147483647 w 12281"/>
                <a:gd name="T3" fmla="*/ 0 h 1140"/>
                <a:gd name="T4" fmla="*/ 2147483647 w 12281"/>
                <a:gd name="T5" fmla="*/ 930968799 h 1140"/>
                <a:gd name="T6" fmla="*/ 0 w 12281"/>
                <a:gd name="T7" fmla="*/ 930968799 h 1140"/>
                <a:gd name="T8" fmla="*/ 520074141 w 12281"/>
                <a:gd name="T9" fmla="*/ 465484400 h 1140"/>
                <a:gd name="T10" fmla="*/ 0 w 12281"/>
                <a:gd name="T11" fmla="*/ 0 h 11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281" h="1140">
                  <a:moveTo>
                    <a:pt x="0" y="0"/>
                  </a:moveTo>
                  <a:lnTo>
                    <a:pt x="11140" y="0"/>
                  </a:lnTo>
                  <a:lnTo>
                    <a:pt x="12281" y="1140"/>
                  </a:lnTo>
                  <a:lnTo>
                    <a:pt x="0" y="1140"/>
                  </a:lnTo>
                  <a:lnTo>
                    <a:pt x="570" y="5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Oval 17"/>
            <p:cNvSpPr>
              <a:spLocks noChangeArrowheads="1"/>
            </p:cNvSpPr>
            <p:nvPr/>
          </p:nvSpPr>
          <p:spPr bwMode="auto">
            <a:xfrm>
              <a:off x="2587" y="4528"/>
              <a:ext cx="802" cy="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365FAA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3576" name="文本框 54"/>
            <p:cNvSpPr txBox="1">
              <a:spLocks noChangeArrowheads="1"/>
            </p:cNvSpPr>
            <p:nvPr/>
          </p:nvSpPr>
          <p:spPr bwMode="auto">
            <a:xfrm>
              <a:off x="3797" y="4600"/>
              <a:ext cx="329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智能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变种匹配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7" name="Oval 17"/>
            <p:cNvSpPr>
              <a:spLocks noChangeArrowheads="1"/>
            </p:cNvSpPr>
            <p:nvPr/>
          </p:nvSpPr>
          <p:spPr bwMode="auto">
            <a:xfrm>
              <a:off x="10552" y="4528"/>
              <a:ext cx="802" cy="8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365FAA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3578" name="文本框 55"/>
            <p:cNvSpPr txBox="1">
              <a:spLocks noChangeArrowheads="1"/>
            </p:cNvSpPr>
            <p:nvPr/>
          </p:nvSpPr>
          <p:spPr bwMode="auto">
            <a:xfrm>
              <a:off x="11716" y="4600"/>
              <a:ext cx="3292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语义精准排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歧</a:t>
              </a:r>
            </a:p>
          </p:txBody>
        </p:sp>
      </p:grpSp>
      <p:grpSp>
        <p:nvGrpSpPr>
          <p:cNvPr id="65" name="组合 64"/>
          <p:cNvGrpSpPr/>
          <p:nvPr/>
        </p:nvGrpSpPr>
        <p:grpSpPr bwMode="auto">
          <a:xfrm>
            <a:off x="609600" y="3937000"/>
            <a:ext cx="10985500" cy="1244600"/>
            <a:chOff x="960" y="6200"/>
            <a:chExt cx="17300" cy="1960"/>
          </a:xfrm>
        </p:grpSpPr>
        <p:sp>
          <p:nvSpPr>
            <p:cNvPr id="23569" name="Freeform 14"/>
            <p:cNvSpPr/>
            <p:nvPr/>
          </p:nvSpPr>
          <p:spPr bwMode="auto">
            <a:xfrm>
              <a:off x="960" y="6200"/>
              <a:ext cx="17300" cy="1960"/>
            </a:xfrm>
            <a:custGeom>
              <a:avLst/>
              <a:gdLst>
                <a:gd name="T0" fmla="*/ 476596555 w 12294"/>
                <a:gd name="T1" fmla="*/ 166794884 h 1546"/>
                <a:gd name="T2" fmla="*/ 2147483647 w 12294"/>
                <a:gd name="T3" fmla="*/ 166794884 h 1546"/>
                <a:gd name="T4" fmla="*/ 2147483647 w 12294"/>
                <a:gd name="T5" fmla="*/ 1103477000 h 1546"/>
                <a:gd name="T6" fmla="*/ 476596555 w 12294"/>
                <a:gd name="T7" fmla="*/ 1103477000 h 1546"/>
                <a:gd name="T8" fmla="*/ 476596555 w 12294"/>
                <a:gd name="T9" fmla="*/ 1270271883 h 1546"/>
                <a:gd name="T10" fmla="*/ 237841918 w 12294"/>
                <a:gd name="T11" fmla="*/ 952292601 h 1546"/>
                <a:gd name="T12" fmla="*/ 0 w 12294"/>
                <a:gd name="T13" fmla="*/ 635135942 h 1546"/>
                <a:gd name="T14" fmla="*/ 237841918 w 12294"/>
                <a:gd name="T15" fmla="*/ 317979284 h 1546"/>
                <a:gd name="T16" fmla="*/ 476596555 w 12294"/>
                <a:gd name="T17" fmla="*/ 0 h 1546"/>
                <a:gd name="T18" fmla="*/ 476596555 w 12294"/>
                <a:gd name="T19" fmla="*/ 166794884 h 15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294" h="1546">
                  <a:moveTo>
                    <a:pt x="523" y="203"/>
                  </a:moveTo>
                  <a:lnTo>
                    <a:pt x="12294" y="203"/>
                  </a:lnTo>
                  <a:lnTo>
                    <a:pt x="11153" y="1343"/>
                  </a:lnTo>
                  <a:lnTo>
                    <a:pt x="523" y="1343"/>
                  </a:lnTo>
                  <a:lnTo>
                    <a:pt x="523" y="1546"/>
                  </a:lnTo>
                  <a:lnTo>
                    <a:pt x="261" y="1159"/>
                  </a:lnTo>
                  <a:lnTo>
                    <a:pt x="0" y="773"/>
                  </a:lnTo>
                  <a:lnTo>
                    <a:pt x="261" y="387"/>
                  </a:lnTo>
                  <a:lnTo>
                    <a:pt x="523" y="0"/>
                  </a:lnTo>
                  <a:lnTo>
                    <a:pt x="523" y="203"/>
                  </a:ln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Oval 17"/>
            <p:cNvSpPr>
              <a:spLocks noChangeArrowheads="1"/>
            </p:cNvSpPr>
            <p:nvPr/>
          </p:nvSpPr>
          <p:spPr bwMode="auto">
            <a:xfrm>
              <a:off x="10553" y="6780"/>
              <a:ext cx="802" cy="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365FAA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3571" name="文本框 56"/>
            <p:cNvSpPr txBox="1">
              <a:spLocks noChangeArrowheads="1"/>
            </p:cNvSpPr>
            <p:nvPr/>
          </p:nvSpPr>
          <p:spPr bwMode="auto">
            <a:xfrm>
              <a:off x="11716" y="6845"/>
              <a:ext cx="4416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速度快，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并行处理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2" name="Oval 17"/>
            <p:cNvSpPr>
              <a:spLocks noChangeArrowheads="1"/>
            </p:cNvSpPr>
            <p:nvPr/>
          </p:nvSpPr>
          <p:spPr bwMode="auto">
            <a:xfrm>
              <a:off x="2588" y="6780"/>
              <a:ext cx="802" cy="8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365FAA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3573" name="文本框 57"/>
            <p:cNvSpPr txBox="1">
              <a:spLocks noChangeArrowheads="1"/>
            </p:cNvSpPr>
            <p:nvPr/>
          </p:nvSpPr>
          <p:spPr bwMode="auto">
            <a:xfrm>
              <a:off x="3797" y="6851"/>
              <a:ext cx="4446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内置最新最全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词库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31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11" grpId="0" bldLvl="0" animBg="1"/>
      <p:bldP spid="14" grpId="0"/>
      <p:bldP spid="51" grpId="0"/>
      <p:bldP spid="52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31781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82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83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03.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眼特色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615950" y="1141413"/>
            <a:ext cx="1330325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优势对比</a:t>
            </a:r>
          </a:p>
        </p:txBody>
      </p:sp>
      <p:sp>
        <p:nvSpPr>
          <p:cNvPr id="17" name="五边形 16"/>
          <p:cNvSpPr/>
          <p:nvPr/>
        </p:nvSpPr>
        <p:spPr>
          <a:xfrm flipH="1">
            <a:off x="3351213" y="2770188"/>
            <a:ext cx="2063750" cy="900112"/>
          </a:xfrm>
          <a:prstGeom prst="homePlate">
            <a:avLst/>
          </a:prstGeom>
          <a:solidFill>
            <a:srgbClr val="3B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五边形 17"/>
          <p:cNvSpPr/>
          <p:nvPr/>
        </p:nvSpPr>
        <p:spPr>
          <a:xfrm flipH="1">
            <a:off x="2548890" y="3665538"/>
            <a:ext cx="2866072" cy="900112"/>
          </a:xfrm>
          <a:prstGeom prst="homePlate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五边形 18"/>
          <p:cNvSpPr/>
          <p:nvPr/>
        </p:nvSpPr>
        <p:spPr>
          <a:xfrm flipH="1">
            <a:off x="1611630" y="4562475"/>
            <a:ext cx="3803332" cy="898525"/>
          </a:xfrm>
          <a:prstGeom prst="homePlate">
            <a:avLst/>
          </a:prstGeom>
          <a:solidFill>
            <a:srgbClr val="3B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五边形 19"/>
          <p:cNvSpPr/>
          <p:nvPr/>
        </p:nvSpPr>
        <p:spPr>
          <a:xfrm flipH="1">
            <a:off x="790575" y="5445125"/>
            <a:ext cx="4624388" cy="900113"/>
          </a:xfrm>
          <a:prstGeom prst="homePlate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59"/>
          <p:cNvSpPr txBox="1">
            <a:spLocks noChangeArrowheads="1"/>
          </p:cNvSpPr>
          <p:nvPr/>
        </p:nvSpPr>
        <p:spPr bwMode="auto">
          <a:xfrm>
            <a:off x="1957388" y="3055938"/>
            <a:ext cx="3257550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可识别种类少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160"/>
          <p:cNvSpPr txBox="1">
            <a:spLocks noChangeArrowheads="1"/>
          </p:cNvSpPr>
          <p:nvPr/>
        </p:nvSpPr>
        <p:spPr bwMode="auto">
          <a:xfrm>
            <a:off x="3102769" y="3951288"/>
            <a:ext cx="2112169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扫描速度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慢，效率低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Box 161"/>
          <p:cNvSpPr txBox="1">
            <a:spLocks noChangeArrowheads="1"/>
          </p:cNvSpPr>
          <p:nvPr/>
        </p:nvSpPr>
        <p:spPr bwMode="auto">
          <a:xfrm>
            <a:off x="2424818" y="4848225"/>
            <a:ext cx="2790120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大量非敏感语义的内容被过滤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Box 162"/>
          <p:cNvSpPr txBox="1">
            <a:spLocks noChangeArrowheads="1"/>
          </p:cNvSpPr>
          <p:nvPr/>
        </p:nvSpPr>
        <p:spPr bwMode="auto">
          <a:xfrm>
            <a:off x="1944688" y="5730875"/>
            <a:ext cx="3270250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font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人工收集，大量敏感词没有被识别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805613" y="2770188"/>
            <a:ext cx="4865687" cy="900112"/>
          </a:xfrm>
          <a:prstGeom prst="homePlate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6805613" y="3665538"/>
            <a:ext cx="3915727" cy="900112"/>
          </a:xfrm>
          <a:prstGeom prst="homePlate">
            <a:avLst/>
          </a:prstGeom>
          <a:solidFill>
            <a:srgbClr val="3B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805613" y="4562475"/>
            <a:ext cx="3035617" cy="898525"/>
          </a:xfrm>
          <a:prstGeom prst="homePlate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b="1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6805613" y="5445125"/>
            <a:ext cx="2166937" cy="900113"/>
          </a:xfrm>
          <a:prstGeom prst="homePlate">
            <a:avLst/>
          </a:prstGeom>
          <a:solidFill>
            <a:srgbClr val="3B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3" rIns="68567" bIns="34283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12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Box 173"/>
          <p:cNvSpPr txBox="1">
            <a:spLocks noChangeArrowheads="1"/>
          </p:cNvSpPr>
          <p:nvPr/>
        </p:nvSpPr>
        <p:spPr bwMode="auto">
          <a:xfrm>
            <a:off x="6999288" y="3055938"/>
            <a:ext cx="4205287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智能变种识别：音变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、形变词自动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识别</a:t>
            </a:r>
            <a:endParaRPr lang="zh-CN" altLang="en-US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Box 174"/>
          <p:cNvSpPr txBox="1">
            <a:spLocks noChangeArrowheads="1"/>
          </p:cNvSpPr>
          <p:nvPr/>
        </p:nvSpPr>
        <p:spPr bwMode="auto">
          <a:xfrm>
            <a:off x="6999289" y="3951288"/>
            <a:ext cx="3630612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单线程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20MB/s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；多机并行，云计算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175"/>
          <p:cNvSpPr txBox="1">
            <a:spLocks noChangeArrowheads="1"/>
          </p:cNvSpPr>
          <p:nvPr/>
        </p:nvSpPr>
        <p:spPr bwMode="auto">
          <a:xfrm>
            <a:off x="6999288" y="4854009"/>
            <a:ext cx="2841942" cy="31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通过语义分析实现精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准排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歧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Box 176"/>
          <p:cNvSpPr txBox="1">
            <a:spLocks noChangeArrowheads="1"/>
          </p:cNvSpPr>
          <p:nvPr/>
        </p:nvSpPr>
        <p:spPr bwMode="auto">
          <a:xfrm>
            <a:off x="6999288" y="5614342"/>
            <a:ext cx="1646237" cy="561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内置了丰富的敏感</a:t>
            </a:r>
            <a:r>
              <a:rPr lang="zh-CN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知识库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Box 180"/>
          <p:cNvSpPr txBox="1">
            <a:spLocks noChangeArrowheads="1"/>
          </p:cNvSpPr>
          <p:nvPr/>
        </p:nvSpPr>
        <p:spPr bwMode="auto">
          <a:xfrm>
            <a:off x="5565774" y="3040063"/>
            <a:ext cx="1055688" cy="34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智能化</a:t>
            </a:r>
          </a:p>
        </p:txBody>
      </p:sp>
      <p:sp>
        <p:nvSpPr>
          <p:cNvPr id="34" name="TextBox 181"/>
          <p:cNvSpPr txBox="1">
            <a:spLocks noChangeArrowheads="1"/>
          </p:cNvSpPr>
          <p:nvPr/>
        </p:nvSpPr>
        <p:spPr bwMode="auto">
          <a:xfrm>
            <a:off x="5507037" y="3935413"/>
            <a:ext cx="1173162" cy="34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实时性</a:t>
            </a:r>
            <a:endParaRPr lang="zh-CN" altLang="en-US" sz="1800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Box 182"/>
          <p:cNvSpPr txBox="1">
            <a:spLocks noChangeArrowheads="1"/>
          </p:cNvSpPr>
          <p:nvPr/>
        </p:nvSpPr>
        <p:spPr bwMode="auto">
          <a:xfrm>
            <a:off x="5635624" y="4830763"/>
            <a:ext cx="915988" cy="34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语义化</a:t>
            </a:r>
            <a:endParaRPr lang="zh-CN" altLang="en-US" sz="1800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183"/>
          <p:cNvSpPr txBox="1">
            <a:spLocks noChangeArrowheads="1"/>
          </p:cNvSpPr>
          <p:nvPr/>
        </p:nvSpPr>
        <p:spPr bwMode="auto">
          <a:xfrm>
            <a:off x="5564981" y="5715000"/>
            <a:ext cx="1057275" cy="34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敏感词库</a:t>
            </a: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3150777" y="1746249"/>
            <a:ext cx="2349910" cy="575309"/>
            <a:chOff x="2805" y="2750"/>
            <a:chExt cx="5721" cy="907"/>
          </a:xfrm>
        </p:grpSpPr>
        <p:sp>
          <p:nvSpPr>
            <p:cNvPr id="31779" name="圆角矩形 38"/>
            <p:cNvSpPr>
              <a:spLocks noChangeArrowheads="1"/>
            </p:cNvSpPr>
            <p:nvPr/>
          </p:nvSpPr>
          <p:spPr bwMode="auto">
            <a:xfrm>
              <a:off x="2805" y="2750"/>
              <a:ext cx="5721" cy="907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80" name="文本框 38"/>
            <p:cNvSpPr txBox="1">
              <a:spLocks noChangeArrowheads="1"/>
            </p:cNvSpPr>
            <p:nvPr/>
          </p:nvSpPr>
          <p:spPr bwMode="auto">
            <a:xfrm>
              <a:off x="3293" y="2875"/>
              <a:ext cx="4920" cy="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敏感词监测现状</a:t>
              </a: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6805613" y="1746250"/>
            <a:ext cx="3632200" cy="574675"/>
            <a:chOff x="10718" y="2750"/>
            <a:chExt cx="5720" cy="906"/>
          </a:xfrm>
        </p:grpSpPr>
        <p:sp>
          <p:nvSpPr>
            <p:cNvPr id="31777" name="圆角矩形 38"/>
            <p:cNvSpPr>
              <a:spLocks noChangeArrowheads="1"/>
            </p:cNvSpPr>
            <p:nvPr/>
          </p:nvSpPr>
          <p:spPr bwMode="auto">
            <a:xfrm>
              <a:off x="10717" y="2750"/>
              <a:ext cx="5721" cy="907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778" name="文本框 39"/>
            <p:cNvSpPr txBox="1">
              <a:spLocks noChangeArrowheads="1"/>
            </p:cNvSpPr>
            <p:nvPr/>
          </p:nvSpPr>
          <p:spPr bwMode="auto">
            <a:xfrm>
              <a:off x="11022" y="2875"/>
              <a:ext cx="5129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特定信息实时智能扫描系统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36" grpId="0"/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2" grpId="0"/>
      <p:bldP spid="23" grpId="0"/>
      <p:bldP spid="24" grpId="0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429994" y="349884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04.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应用示范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7954010" y="1449567"/>
            <a:ext cx="3105150" cy="1646185"/>
            <a:chOff x="1221767" y="2047198"/>
            <a:chExt cx="2370017" cy="1645412"/>
          </a:xfrm>
        </p:grpSpPr>
        <p:sp>
          <p:nvSpPr>
            <p:cNvPr id="51" name="矩形 50"/>
            <p:cNvSpPr/>
            <p:nvPr/>
          </p:nvSpPr>
          <p:spPr>
            <a:xfrm>
              <a:off x="1221767" y="2047198"/>
              <a:ext cx="1237201" cy="52297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noProof="1" smtClean="0">
                  <a:solidFill>
                    <a:srgbClr val="7F7F7F"/>
                  </a:solidFill>
                  <a:latin typeface="宋体" panose="02010600030101010101" pitchFamily="2" charset="-122"/>
                  <a:ea typeface="微软雅黑" panose="020B0503020204020204" charset="-122"/>
                  <a:cs typeface="宋体" panose="02010600030101010101" pitchFamily="2" charset="-122"/>
                </a:rPr>
                <a:t>网络发布</a:t>
              </a:r>
              <a:endParaRPr lang="zh-CN" altLang="en-US" sz="2800" noProof="1">
                <a:solidFill>
                  <a:srgbClr val="7F7F7F"/>
                </a:solidFill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  <p:sp>
          <p:nvSpPr>
            <p:cNvPr id="25633" name="矩形 6"/>
            <p:cNvSpPr>
              <a:spLocks noChangeArrowheads="1"/>
            </p:cNvSpPr>
            <p:nvPr/>
          </p:nvSpPr>
          <p:spPr bwMode="auto">
            <a:xfrm>
              <a:off x="1221767" y="2523608"/>
              <a:ext cx="2370017" cy="1169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场景：</a:t>
              </a:r>
              <a:endParaRPr lang="en-US" altLang="zh-CN" sz="14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/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1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、账号核查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  <a:p>
              <a:pPr eaLnBrk="1" hangingPunct="1"/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2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、社交应用、视频直播类的内容与交互信息核查</a:t>
              </a:r>
            </a:p>
            <a:p>
              <a:pPr eaLnBrk="1" hangingPunct="1"/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、电商平台的广告内容核查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952496" y="4194176"/>
            <a:ext cx="3132455" cy="1435735"/>
            <a:chOff x="1323110" y="2047198"/>
            <a:chExt cx="2392081" cy="1436058"/>
          </a:xfrm>
        </p:grpSpPr>
        <p:sp>
          <p:nvSpPr>
            <p:cNvPr id="9" name="矩形 8"/>
            <p:cNvSpPr/>
            <p:nvPr/>
          </p:nvSpPr>
          <p:spPr>
            <a:xfrm>
              <a:off x="1323110" y="2047198"/>
              <a:ext cx="1237883" cy="9543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800" dirty="0" smtClean="0">
                  <a:solidFill>
                    <a:srgbClr val="7F7F7F"/>
                  </a:solidFill>
                  <a:ea typeface="微软雅黑" panose="020B0503020204020204" charset="-122"/>
                  <a:cs typeface="宋体" panose="02010600030101010101" pitchFamily="2" charset="-122"/>
                  <a:sym typeface="+mn-ea"/>
                </a:rPr>
                <a:t>传媒出版</a:t>
              </a:r>
              <a:endParaRPr lang="zh-CN" altLang="en-US" sz="2800" dirty="0">
                <a:solidFill>
                  <a:srgbClr val="7F7F7F"/>
                </a:solidFill>
                <a:ea typeface="微软雅黑" panose="020B0503020204020204" charset="-122"/>
                <a:cs typeface="宋体" panose="02010600030101010101" pitchFamily="2" charset="-122"/>
                <a:sym typeface="+mn-ea"/>
              </a:endParaRPr>
            </a:p>
            <a:p>
              <a:pPr algn="r" eaLnBrk="1" hangingPunct="1"/>
              <a:endParaRPr lang="zh-CN" altLang="en-US" sz="2800" noProof="1">
                <a:solidFill>
                  <a:srgbClr val="7F7F7F"/>
                </a:solidFill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  <p:sp>
          <p:nvSpPr>
            <p:cNvPr id="25631" name="矩形 9"/>
            <p:cNvSpPr>
              <a:spLocks noChangeArrowheads="1"/>
            </p:cNvSpPr>
            <p:nvPr/>
          </p:nvSpPr>
          <p:spPr bwMode="auto">
            <a:xfrm>
              <a:off x="1323110" y="2523555"/>
              <a:ext cx="2392081" cy="95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14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场景：</a:t>
              </a:r>
              <a:endParaRPr lang="en-US" altLang="zh-CN" sz="14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  <a:p>
              <a:pPr algn="l" eaLnBrk="1" hangingPunct="1"/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1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、出版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内容审查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；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  <a:p>
              <a:pPr algn="l" eaLnBrk="1" hangingPunct="1"/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2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、新闻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、电视台、纸媒体的内容审查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过滤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940430" y="1613224"/>
            <a:ext cx="3115626" cy="1215298"/>
            <a:chOff x="1313897" y="2240141"/>
            <a:chExt cx="2379230" cy="1214727"/>
          </a:xfrm>
        </p:grpSpPr>
        <p:sp>
          <p:nvSpPr>
            <p:cNvPr id="14" name="矩形 13"/>
            <p:cNvSpPr/>
            <p:nvPr/>
          </p:nvSpPr>
          <p:spPr>
            <a:xfrm>
              <a:off x="1313897" y="2240141"/>
              <a:ext cx="1237834" cy="52297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2800" noProof="1" smtClean="0">
                  <a:solidFill>
                    <a:srgbClr val="7F7F7F"/>
                  </a:solidFill>
                  <a:latin typeface="宋体" panose="02010600030101010101" pitchFamily="2" charset="-122"/>
                  <a:ea typeface="微软雅黑" panose="020B0503020204020204" charset="-122"/>
                  <a:cs typeface="宋体" panose="02010600030101010101" pitchFamily="2" charset="-122"/>
                </a:rPr>
                <a:t>社会治理</a:t>
              </a:r>
              <a:endParaRPr lang="zh-CN" altLang="en-US" sz="2800" noProof="1">
                <a:solidFill>
                  <a:srgbClr val="7F7F7F"/>
                </a:solidFill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  <p:sp>
          <p:nvSpPr>
            <p:cNvPr id="25629" name="矩形 14"/>
            <p:cNvSpPr>
              <a:spLocks noChangeArrowheads="1"/>
            </p:cNvSpPr>
            <p:nvPr/>
          </p:nvSpPr>
          <p:spPr bwMode="auto">
            <a:xfrm>
              <a:off x="1323110" y="2716551"/>
              <a:ext cx="2370017" cy="73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14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场景：</a:t>
              </a:r>
              <a:endParaRPr lang="en-US" altLang="zh-CN" sz="1400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  <a:p>
              <a:pPr algn="l" eaLnBrk="1" hangingPunct="1"/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网信办、工商、公安、安全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部门、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军队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7954010" y="4194175"/>
            <a:ext cx="3105029" cy="999522"/>
            <a:chOff x="1221767" y="2047198"/>
            <a:chExt cx="2370017" cy="999748"/>
          </a:xfrm>
        </p:grpSpPr>
        <p:sp>
          <p:nvSpPr>
            <p:cNvPr id="17" name="矩形 16"/>
            <p:cNvSpPr/>
            <p:nvPr/>
          </p:nvSpPr>
          <p:spPr>
            <a:xfrm>
              <a:off x="1221767" y="2047198"/>
              <a:ext cx="1237250" cy="52333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noProof="1" smtClean="0">
                  <a:solidFill>
                    <a:srgbClr val="7F7F7F"/>
                  </a:solidFill>
                  <a:latin typeface="宋体" panose="02010600030101010101" pitchFamily="2" charset="-122"/>
                  <a:ea typeface="微软雅黑" panose="020B0503020204020204" charset="-122"/>
                  <a:cs typeface="宋体" panose="02010600030101010101" pitchFamily="2" charset="-122"/>
                </a:rPr>
                <a:t>个人助手</a:t>
              </a:r>
              <a:endParaRPr lang="zh-CN" altLang="en-US" sz="2800" noProof="1">
                <a:solidFill>
                  <a:srgbClr val="7F7F7F"/>
                </a:solidFill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endParaRPr>
            </a:p>
          </p:txBody>
        </p:sp>
        <p:sp>
          <p:nvSpPr>
            <p:cNvPr id="25627" name="矩形 17"/>
            <p:cNvSpPr>
              <a:spLocks noChangeArrowheads="1"/>
            </p:cNvSpPr>
            <p:nvPr/>
          </p:nvSpPr>
          <p:spPr bwMode="auto">
            <a:xfrm>
              <a:off x="1221767" y="2523608"/>
              <a:ext cx="2370017" cy="523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全盘搜索功能，帮你快速定位文件，解放大脑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38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57700" y="2100580"/>
            <a:ext cx="1460500" cy="1460500"/>
            <a:chOff x="7020" y="3308"/>
            <a:chExt cx="2300" cy="2300"/>
          </a:xfrm>
        </p:grpSpPr>
        <p:sp>
          <p:nvSpPr>
            <p:cNvPr id="30" name="Freeform 5"/>
            <p:cNvSpPr/>
            <p:nvPr/>
          </p:nvSpPr>
          <p:spPr bwMode="auto">
            <a:xfrm>
              <a:off x="7020" y="3308"/>
              <a:ext cx="2300" cy="2300"/>
            </a:xfrm>
            <a:custGeom>
              <a:avLst/>
              <a:gdLst>
                <a:gd name="T0" fmla="*/ 87 w 251"/>
                <a:gd name="T1" fmla="*/ 230 h 251"/>
                <a:gd name="T2" fmla="*/ 77 w 251"/>
                <a:gd name="T3" fmla="*/ 152 h 251"/>
                <a:gd name="T4" fmla="*/ 157 w 251"/>
                <a:gd name="T5" fmla="*/ 190 h 251"/>
                <a:gd name="T6" fmla="*/ 193 w 251"/>
                <a:gd name="T7" fmla="*/ 142 h 251"/>
                <a:gd name="T8" fmla="*/ 152 w 251"/>
                <a:gd name="T9" fmla="*/ 79 h 251"/>
                <a:gd name="T10" fmla="*/ 251 w 251"/>
                <a:gd name="T11" fmla="*/ 103 h 251"/>
                <a:gd name="T12" fmla="*/ 251 w 251"/>
                <a:gd name="T13" fmla="*/ 103 h 251"/>
                <a:gd name="T14" fmla="*/ 251 w 251"/>
                <a:gd name="T15" fmla="*/ 23 h 251"/>
                <a:gd name="T16" fmla="*/ 235 w 251"/>
                <a:gd name="T17" fmla="*/ 21 h 251"/>
                <a:gd name="T18" fmla="*/ 60 w 251"/>
                <a:gd name="T19" fmla="*/ 60 h 251"/>
                <a:gd name="T20" fmla="*/ 19 w 251"/>
                <a:gd name="T21" fmla="*/ 235 h 251"/>
                <a:gd name="T22" fmla="*/ 22 w 251"/>
                <a:gd name="T23" fmla="*/ 251 h 251"/>
                <a:gd name="T24" fmla="*/ 96 w 251"/>
                <a:gd name="T25" fmla="*/ 251 h 251"/>
                <a:gd name="T26" fmla="*/ 87 w 251"/>
                <a:gd name="T27" fmla="*/ 23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251">
                  <a:moveTo>
                    <a:pt x="87" y="230"/>
                  </a:moveTo>
                  <a:cubicBezTo>
                    <a:pt x="71" y="209"/>
                    <a:pt x="69" y="182"/>
                    <a:pt x="77" y="152"/>
                  </a:cubicBezTo>
                  <a:cubicBezTo>
                    <a:pt x="96" y="186"/>
                    <a:pt x="120" y="204"/>
                    <a:pt x="157" y="190"/>
                  </a:cubicBezTo>
                  <a:cubicBezTo>
                    <a:pt x="179" y="182"/>
                    <a:pt x="192" y="164"/>
                    <a:pt x="193" y="142"/>
                  </a:cubicBezTo>
                  <a:cubicBezTo>
                    <a:pt x="195" y="112"/>
                    <a:pt x="180" y="91"/>
                    <a:pt x="152" y="79"/>
                  </a:cubicBezTo>
                  <a:cubicBezTo>
                    <a:pt x="189" y="69"/>
                    <a:pt x="222" y="77"/>
                    <a:pt x="251" y="103"/>
                  </a:cubicBezTo>
                  <a:cubicBezTo>
                    <a:pt x="251" y="103"/>
                    <a:pt x="251" y="103"/>
                    <a:pt x="251" y="103"/>
                  </a:cubicBezTo>
                  <a:cubicBezTo>
                    <a:pt x="251" y="23"/>
                    <a:pt x="251" y="23"/>
                    <a:pt x="251" y="23"/>
                  </a:cubicBezTo>
                  <a:cubicBezTo>
                    <a:pt x="246" y="23"/>
                    <a:pt x="240" y="22"/>
                    <a:pt x="235" y="21"/>
                  </a:cubicBezTo>
                  <a:cubicBezTo>
                    <a:pt x="169" y="0"/>
                    <a:pt x="109" y="11"/>
                    <a:pt x="60" y="60"/>
                  </a:cubicBezTo>
                  <a:cubicBezTo>
                    <a:pt x="9" y="109"/>
                    <a:pt x="0" y="169"/>
                    <a:pt x="19" y="235"/>
                  </a:cubicBezTo>
                  <a:cubicBezTo>
                    <a:pt x="21" y="240"/>
                    <a:pt x="22" y="246"/>
                    <a:pt x="22" y="251"/>
                  </a:cubicBezTo>
                  <a:cubicBezTo>
                    <a:pt x="96" y="251"/>
                    <a:pt x="96" y="251"/>
                    <a:pt x="96" y="251"/>
                  </a:cubicBezTo>
                  <a:cubicBezTo>
                    <a:pt x="96" y="245"/>
                    <a:pt x="93" y="238"/>
                    <a:pt x="87" y="230"/>
                  </a:cubicBez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pic>
          <p:nvPicPr>
            <p:cNvPr id="10" name="图片 9" descr="图层 0 拷贝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56" y="4156"/>
              <a:ext cx="675" cy="675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918200" y="3561080"/>
            <a:ext cx="1428750" cy="1394460"/>
            <a:chOff x="9320" y="5608"/>
            <a:chExt cx="2250" cy="2196"/>
          </a:xfrm>
        </p:grpSpPr>
        <p:sp>
          <p:nvSpPr>
            <p:cNvPr id="39" name="Freeform 8"/>
            <p:cNvSpPr/>
            <p:nvPr/>
          </p:nvSpPr>
          <p:spPr bwMode="auto">
            <a:xfrm>
              <a:off x="9320" y="5608"/>
              <a:ext cx="2250" cy="2197"/>
            </a:xfrm>
            <a:custGeom>
              <a:avLst/>
              <a:gdLst>
                <a:gd name="T0" fmla="*/ 230 w 246"/>
                <a:gd name="T1" fmla="*/ 0 h 240"/>
                <a:gd name="T2" fmla="*/ 154 w 246"/>
                <a:gd name="T3" fmla="*/ 0 h 240"/>
                <a:gd name="T4" fmla="*/ 167 w 246"/>
                <a:gd name="T5" fmla="*/ 27 h 240"/>
                <a:gd name="T6" fmla="*/ 170 w 246"/>
                <a:gd name="T7" fmla="*/ 88 h 240"/>
                <a:gd name="T8" fmla="*/ 91 w 246"/>
                <a:gd name="T9" fmla="*/ 63 h 240"/>
                <a:gd name="T10" fmla="*/ 68 w 246"/>
                <a:gd name="T11" fmla="*/ 81 h 240"/>
                <a:gd name="T12" fmla="*/ 97 w 246"/>
                <a:gd name="T13" fmla="*/ 173 h 240"/>
                <a:gd name="T14" fmla="*/ 0 w 246"/>
                <a:gd name="T15" fmla="*/ 151 h 240"/>
                <a:gd name="T16" fmla="*/ 0 w 246"/>
                <a:gd name="T17" fmla="*/ 232 h 240"/>
                <a:gd name="T18" fmla="*/ 13 w 246"/>
                <a:gd name="T19" fmla="*/ 232 h 240"/>
                <a:gd name="T20" fmla="*/ 56 w 246"/>
                <a:gd name="T21" fmla="*/ 240 h 240"/>
                <a:gd name="T22" fmla="*/ 66 w 246"/>
                <a:gd name="T23" fmla="*/ 240 h 240"/>
                <a:gd name="T24" fmla="*/ 101 w 246"/>
                <a:gd name="T25" fmla="*/ 237 h 240"/>
                <a:gd name="T26" fmla="*/ 151 w 246"/>
                <a:gd name="T27" fmla="*/ 221 h 240"/>
                <a:gd name="T28" fmla="*/ 225 w 246"/>
                <a:gd name="T29" fmla="*/ 147 h 240"/>
                <a:gd name="T30" fmla="*/ 232 w 246"/>
                <a:gd name="T31" fmla="*/ 24 h 240"/>
                <a:gd name="T32" fmla="*/ 230 w 246"/>
                <a:gd name="T3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240">
                  <a:moveTo>
                    <a:pt x="230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3" y="9"/>
                    <a:pt x="157" y="18"/>
                    <a:pt x="167" y="27"/>
                  </a:cubicBezTo>
                  <a:cubicBezTo>
                    <a:pt x="180" y="41"/>
                    <a:pt x="180" y="66"/>
                    <a:pt x="170" y="88"/>
                  </a:cubicBezTo>
                  <a:cubicBezTo>
                    <a:pt x="150" y="59"/>
                    <a:pt x="122" y="54"/>
                    <a:pt x="91" y="63"/>
                  </a:cubicBezTo>
                  <a:cubicBezTo>
                    <a:pt x="82" y="66"/>
                    <a:pt x="74" y="74"/>
                    <a:pt x="68" y="81"/>
                  </a:cubicBezTo>
                  <a:cubicBezTo>
                    <a:pt x="46" y="114"/>
                    <a:pt x="57" y="147"/>
                    <a:pt x="97" y="173"/>
                  </a:cubicBezTo>
                  <a:cubicBezTo>
                    <a:pt x="73" y="189"/>
                    <a:pt x="33" y="179"/>
                    <a:pt x="0" y="151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" y="232"/>
                    <a:pt x="9" y="232"/>
                    <a:pt x="13" y="232"/>
                  </a:cubicBezTo>
                  <a:cubicBezTo>
                    <a:pt x="28" y="233"/>
                    <a:pt x="41" y="239"/>
                    <a:pt x="56" y="240"/>
                  </a:cubicBezTo>
                  <a:cubicBezTo>
                    <a:pt x="59" y="240"/>
                    <a:pt x="63" y="240"/>
                    <a:pt x="66" y="240"/>
                  </a:cubicBezTo>
                  <a:cubicBezTo>
                    <a:pt x="78" y="240"/>
                    <a:pt x="90" y="239"/>
                    <a:pt x="101" y="237"/>
                  </a:cubicBezTo>
                  <a:cubicBezTo>
                    <a:pt x="118" y="234"/>
                    <a:pt x="135" y="229"/>
                    <a:pt x="151" y="221"/>
                  </a:cubicBezTo>
                  <a:cubicBezTo>
                    <a:pt x="184" y="205"/>
                    <a:pt x="209" y="179"/>
                    <a:pt x="225" y="147"/>
                  </a:cubicBezTo>
                  <a:cubicBezTo>
                    <a:pt x="244" y="110"/>
                    <a:pt x="246" y="66"/>
                    <a:pt x="232" y="24"/>
                  </a:cubicBezTo>
                  <a:cubicBezTo>
                    <a:pt x="229" y="17"/>
                    <a:pt x="229" y="9"/>
                    <a:pt x="230" y="0"/>
                  </a:cubicBez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pic>
          <p:nvPicPr>
            <p:cNvPr id="18" name="图片 17" descr="图层 0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49" y="6341"/>
              <a:ext cx="570" cy="63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918200" y="2094230"/>
            <a:ext cx="1466850" cy="1466850"/>
            <a:chOff x="9320" y="3298"/>
            <a:chExt cx="2310" cy="2310"/>
          </a:xfrm>
        </p:grpSpPr>
        <p:sp>
          <p:nvSpPr>
            <p:cNvPr id="33" name="Freeform 6"/>
            <p:cNvSpPr/>
            <p:nvPr/>
          </p:nvSpPr>
          <p:spPr bwMode="auto">
            <a:xfrm>
              <a:off x="9320" y="3298"/>
              <a:ext cx="2310" cy="2310"/>
            </a:xfrm>
            <a:custGeom>
              <a:avLst/>
              <a:gdLst>
                <a:gd name="T0" fmla="*/ 93 w 252"/>
                <a:gd name="T1" fmla="*/ 79 h 252"/>
                <a:gd name="T2" fmla="*/ 76 w 252"/>
                <a:gd name="T3" fmla="*/ 182 h 252"/>
                <a:gd name="T4" fmla="*/ 171 w 252"/>
                <a:gd name="T5" fmla="*/ 162 h 252"/>
                <a:gd name="T6" fmla="*/ 164 w 252"/>
                <a:gd name="T7" fmla="*/ 230 h 252"/>
                <a:gd name="T8" fmla="*/ 154 w 252"/>
                <a:gd name="T9" fmla="*/ 252 h 252"/>
                <a:gd name="T10" fmla="*/ 230 w 252"/>
                <a:gd name="T11" fmla="*/ 252 h 252"/>
                <a:gd name="T12" fmla="*/ 232 w 252"/>
                <a:gd name="T13" fmla="*/ 238 h 252"/>
                <a:gd name="T14" fmla="*/ 193 w 252"/>
                <a:gd name="T15" fmla="*/ 61 h 252"/>
                <a:gd name="T16" fmla="*/ 14 w 252"/>
                <a:gd name="T17" fmla="*/ 21 h 252"/>
                <a:gd name="T18" fmla="*/ 0 w 252"/>
                <a:gd name="T19" fmla="*/ 24 h 252"/>
                <a:gd name="T20" fmla="*/ 0 w 252"/>
                <a:gd name="T21" fmla="*/ 104 h 252"/>
                <a:gd name="T22" fmla="*/ 93 w 252"/>
                <a:gd name="T23" fmla="*/ 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252">
                  <a:moveTo>
                    <a:pt x="93" y="79"/>
                  </a:moveTo>
                  <a:cubicBezTo>
                    <a:pt x="50" y="120"/>
                    <a:pt x="45" y="155"/>
                    <a:pt x="76" y="182"/>
                  </a:cubicBezTo>
                  <a:cubicBezTo>
                    <a:pt x="105" y="208"/>
                    <a:pt x="141" y="200"/>
                    <a:pt x="171" y="162"/>
                  </a:cubicBezTo>
                  <a:cubicBezTo>
                    <a:pt x="180" y="179"/>
                    <a:pt x="179" y="208"/>
                    <a:pt x="164" y="230"/>
                  </a:cubicBezTo>
                  <a:cubicBezTo>
                    <a:pt x="157" y="238"/>
                    <a:pt x="154" y="246"/>
                    <a:pt x="154" y="252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30" y="248"/>
                    <a:pt x="231" y="243"/>
                    <a:pt x="232" y="238"/>
                  </a:cubicBezTo>
                  <a:cubicBezTo>
                    <a:pt x="252" y="171"/>
                    <a:pt x="243" y="111"/>
                    <a:pt x="193" y="61"/>
                  </a:cubicBezTo>
                  <a:cubicBezTo>
                    <a:pt x="143" y="10"/>
                    <a:pt x="82" y="0"/>
                    <a:pt x="14" y="21"/>
                  </a:cubicBezTo>
                  <a:cubicBezTo>
                    <a:pt x="10" y="23"/>
                    <a:pt x="5" y="23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83"/>
                    <a:pt x="57" y="70"/>
                    <a:pt x="93" y="79"/>
                  </a:cubicBezTo>
                  <a:close/>
                </a:path>
              </a:pathLst>
            </a:custGeom>
            <a:solidFill>
              <a:srgbClr val="3B6E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pic>
          <p:nvPicPr>
            <p:cNvPr id="23" name="图片 22" descr="图层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004" y="4194"/>
              <a:ext cx="736" cy="736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4326255" y="3561080"/>
            <a:ext cx="1591310" cy="1517650"/>
            <a:chOff x="6813" y="5608"/>
            <a:chExt cx="2506" cy="2390"/>
          </a:xfrm>
        </p:grpSpPr>
        <p:sp>
          <p:nvSpPr>
            <p:cNvPr id="44" name="Freeform 7"/>
            <p:cNvSpPr/>
            <p:nvPr/>
          </p:nvSpPr>
          <p:spPr bwMode="auto">
            <a:xfrm>
              <a:off x="6813" y="5608"/>
              <a:ext cx="2507" cy="2390"/>
            </a:xfrm>
            <a:custGeom>
              <a:avLst/>
              <a:gdLst>
                <a:gd name="T0" fmla="*/ 274 w 274"/>
                <a:gd name="T1" fmla="*/ 151 h 261"/>
                <a:gd name="T2" fmla="*/ 176 w 274"/>
                <a:gd name="T3" fmla="*/ 176 h 261"/>
                <a:gd name="T4" fmla="*/ 205 w 274"/>
                <a:gd name="T5" fmla="*/ 78 h 261"/>
                <a:gd name="T6" fmla="*/ 103 w 274"/>
                <a:gd name="T7" fmla="*/ 85 h 261"/>
                <a:gd name="T8" fmla="*/ 111 w 274"/>
                <a:gd name="T9" fmla="*/ 27 h 261"/>
                <a:gd name="T10" fmla="*/ 119 w 274"/>
                <a:gd name="T11" fmla="*/ 0 h 261"/>
                <a:gd name="T12" fmla="*/ 45 w 274"/>
                <a:gd name="T13" fmla="*/ 0 h 261"/>
                <a:gd name="T14" fmla="*/ 42 w 274"/>
                <a:gd name="T15" fmla="*/ 18 h 261"/>
                <a:gd name="T16" fmla="*/ 226 w 274"/>
                <a:gd name="T17" fmla="*/ 240 h 261"/>
                <a:gd name="T18" fmla="*/ 274 w 274"/>
                <a:gd name="T19" fmla="*/ 232 h 261"/>
                <a:gd name="T20" fmla="*/ 274 w 274"/>
                <a:gd name="T21" fmla="*/ 151 h 261"/>
                <a:gd name="T22" fmla="*/ 274 w 274"/>
                <a:gd name="T23" fmla="*/ 15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61">
                  <a:moveTo>
                    <a:pt x="274" y="151"/>
                  </a:moveTo>
                  <a:cubicBezTo>
                    <a:pt x="246" y="173"/>
                    <a:pt x="216" y="186"/>
                    <a:pt x="176" y="176"/>
                  </a:cubicBezTo>
                  <a:cubicBezTo>
                    <a:pt x="219" y="143"/>
                    <a:pt x="228" y="108"/>
                    <a:pt x="205" y="78"/>
                  </a:cubicBezTo>
                  <a:cubicBezTo>
                    <a:pt x="185" y="52"/>
                    <a:pt x="142" y="54"/>
                    <a:pt x="103" y="85"/>
                  </a:cubicBezTo>
                  <a:cubicBezTo>
                    <a:pt x="93" y="63"/>
                    <a:pt x="100" y="43"/>
                    <a:pt x="111" y="27"/>
                  </a:cubicBezTo>
                  <a:cubicBezTo>
                    <a:pt x="117" y="17"/>
                    <a:pt x="120" y="9"/>
                    <a:pt x="1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7"/>
                    <a:pt x="44" y="13"/>
                    <a:pt x="42" y="18"/>
                  </a:cubicBezTo>
                  <a:cubicBezTo>
                    <a:pt x="0" y="139"/>
                    <a:pt x="99" y="261"/>
                    <a:pt x="226" y="240"/>
                  </a:cubicBezTo>
                  <a:cubicBezTo>
                    <a:pt x="242" y="237"/>
                    <a:pt x="258" y="233"/>
                    <a:pt x="274" y="232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1"/>
                    <a:pt x="274" y="151"/>
                    <a:pt x="274" y="151"/>
                  </a:cubicBezTo>
                  <a:close/>
                </a:path>
              </a:pathLst>
            </a:custGeom>
            <a:solidFill>
              <a:srgbClr val="3B6E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pic>
          <p:nvPicPr>
            <p:cNvPr id="25" name="图片 24" descr="图层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864" y="6432"/>
              <a:ext cx="750" cy="500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365650" y="2008800"/>
            <a:ext cx="7429500" cy="3270250"/>
            <a:chOff x="2890" y="2159"/>
            <a:chExt cx="11700" cy="5150"/>
          </a:xfrm>
        </p:grpSpPr>
        <p:grpSp>
          <p:nvGrpSpPr>
            <p:cNvPr id="54" name="组合 53"/>
            <p:cNvGrpSpPr/>
            <p:nvPr/>
          </p:nvGrpSpPr>
          <p:grpSpPr bwMode="auto">
            <a:xfrm>
              <a:off x="4865" y="2420"/>
              <a:ext cx="3088" cy="1810"/>
              <a:chOff x="2897088" y="385660"/>
              <a:chExt cx="1969803" cy="1149154"/>
            </a:xfrm>
          </p:grpSpPr>
          <p:sp>
            <p:nvSpPr>
              <p:cNvPr id="55" name="椭圆 54"/>
              <p:cNvSpPr/>
              <p:nvPr/>
            </p:nvSpPr>
            <p:spPr>
              <a:xfrm flipV="1">
                <a:off x="2897088" y="945951"/>
                <a:ext cx="587916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V="1">
                <a:off x="3751955" y="1163403"/>
                <a:ext cx="300315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4650792" y="385660"/>
                <a:ext cx="21609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485002" y="550731"/>
                <a:ext cx="424254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 bwMode="auto">
            <a:xfrm flipH="1" flipV="1">
              <a:off x="10388" y="3118"/>
              <a:ext cx="2280" cy="1810"/>
              <a:chOff x="3940130" y="385662"/>
              <a:chExt cx="1447449" cy="1149154"/>
            </a:xfrm>
          </p:grpSpPr>
          <p:sp>
            <p:nvSpPr>
              <p:cNvPr id="60" name="椭圆 59"/>
              <p:cNvSpPr/>
              <p:nvPr/>
            </p:nvSpPr>
            <p:spPr>
              <a:xfrm flipV="1">
                <a:off x="3940130" y="945953"/>
                <a:ext cx="588860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4795544" y="1163407"/>
                <a:ext cx="298398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5170130" y="385662"/>
                <a:ext cx="21744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V="1">
                <a:off x="4528887" y="550674"/>
                <a:ext cx="423788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7204" y="2159"/>
              <a:ext cx="3144" cy="3144"/>
              <a:chOff x="3335111" y="1664340"/>
              <a:chExt cx="1040024" cy="1040024"/>
            </a:xfrm>
            <a:solidFill>
              <a:srgbClr val="365FAA"/>
            </a:solidFill>
            <a:effectLst/>
          </p:grpSpPr>
          <p:sp>
            <p:nvSpPr>
              <p:cNvPr id="65" name="椭圆 64"/>
              <p:cNvSpPr/>
              <p:nvPr/>
            </p:nvSpPr>
            <p:spPr>
              <a:xfrm>
                <a:off x="3335111" y="1664340"/>
                <a:ext cx="1040024" cy="1040024"/>
              </a:xfrm>
              <a:prstGeom prst="ellipse">
                <a:avLst/>
              </a:prstGeom>
              <a:grpFill/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文本框 1"/>
              <p:cNvSpPr txBox="1"/>
              <p:nvPr/>
            </p:nvSpPr>
            <p:spPr>
              <a:xfrm>
                <a:off x="3665106" y="1813627"/>
                <a:ext cx="426102" cy="689513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80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4</a:t>
                </a:r>
                <a:endParaRPr lang="en-US" sz="80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7" name="矩形 69"/>
            <p:cNvSpPr>
              <a:spLocks noChangeArrowheads="1"/>
            </p:cNvSpPr>
            <p:nvPr/>
          </p:nvSpPr>
          <p:spPr bwMode="auto">
            <a:xfrm>
              <a:off x="4758" y="6000"/>
              <a:ext cx="8090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应用示范</a:t>
              </a:r>
              <a:endParaRPr lang="zh-CN" altLang="zh-CN" sz="4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2890" y="6903"/>
              <a:ext cx="2293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418" y="6903"/>
              <a:ext cx="2172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04.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应用示范</a:t>
            </a:r>
          </a:p>
        </p:txBody>
      </p:sp>
      <p:sp>
        <p:nvSpPr>
          <p:cNvPr id="89" name="TextBox 28"/>
          <p:cNvSpPr txBox="1">
            <a:spLocks noChangeArrowheads="1"/>
          </p:cNvSpPr>
          <p:nvPr/>
        </p:nvSpPr>
        <p:spPr bwMode="auto">
          <a:xfrm>
            <a:off x="615950" y="1141413"/>
            <a:ext cx="4093210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中央网信办</a:t>
            </a: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615950" y="1765299"/>
            <a:ext cx="45688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长期驻场服务</a:t>
            </a:r>
            <a:endParaRPr lang="en-US" altLang="zh-CN" sz="1600" dirty="0" smtClean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智能过滤技术支撑</a:t>
            </a:r>
            <a:endParaRPr lang="en-US" altLang="zh-CN" sz="1600" dirty="0" smtClean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时事舆情长期监测</a:t>
            </a:r>
            <a:endParaRPr lang="en-US" altLang="zh-CN" sz="1600" dirty="0" smtClean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图片3.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305" y="4149725"/>
            <a:ext cx="5599938" cy="720090"/>
          </a:xfrm>
          <a:prstGeom prst="rect">
            <a:avLst/>
          </a:prstGeom>
        </p:spPr>
      </p:pic>
      <p:pic>
        <p:nvPicPr>
          <p:cNvPr id="4" name="图片 3" descr="图片4.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7305" y="5021580"/>
            <a:ext cx="5599938" cy="720090"/>
          </a:xfrm>
          <a:prstGeom prst="rect">
            <a:avLst/>
          </a:prstGeom>
        </p:spPr>
      </p:pic>
      <p:pic>
        <p:nvPicPr>
          <p:cNvPr id="2050" name="Picture 2" descr="C:\Users\lingjoin\Desktop\感谢信 中央网信办网络数据与技术局 蒋宇澄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283" y="-1005081"/>
            <a:ext cx="7000647" cy="940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ingjoin\Desktop\感谢信 国家网信办网络数据与技术局 尹玉影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560" y="-958700"/>
            <a:ext cx="6271953" cy="845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ingjoin\Desktop\感谢信 中央网信办互联网新闻研究中心 蒋宇澄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665" y="-946794"/>
            <a:ext cx="6279345" cy="844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3500" y="535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75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156 0.060185 " pathEditMode="relative" rAng="0" ptsTypes="">
                                      <p:cBhvr>
                                        <p:cTn id="6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7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2000" fill="hold"/>
                                        <p:tgtEl>
                                          <p:spTgt spid="2052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2292 0.059259 " pathEditMode="relative" rAng="0" ptsTypes="">
                                      <p:cBhvr>
                                        <p:cTn id="7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7" grpId="0"/>
      <p:bldP spid="89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04.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应用示范</a:t>
            </a:r>
          </a:p>
        </p:txBody>
      </p:sp>
      <p:sp>
        <p:nvSpPr>
          <p:cNvPr id="89" name="TextBox 28"/>
          <p:cNvSpPr txBox="1">
            <a:spLocks noChangeArrowheads="1"/>
          </p:cNvSpPr>
          <p:nvPr/>
        </p:nvSpPr>
        <p:spPr bwMode="auto">
          <a:xfrm>
            <a:off x="608330" y="1079818"/>
            <a:ext cx="4093210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某度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15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75"/>
          <a:stretch>
            <a:fillRect/>
          </a:stretch>
        </p:blipFill>
        <p:spPr bwMode="auto">
          <a:xfrm>
            <a:off x="6745605" y="2061845"/>
            <a:ext cx="5140325" cy="3798570"/>
          </a:xfrm>
          <a:prstGeom prst="rect">
            <a:avLst/>
          </a:prstGeom>
          <a:noFill/>
          <a:ln w="38100">
            <a:solidFill>
              <a:srgbClr val="365FA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605790" y="1481454"/>
            <a:ext cx="4568825" cy="41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互联网知名搜索引擎账号核查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6612847" y="1486615"/>
            <a:ext cx="4568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部分敏感结果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725568" y="2037440"/>
          <a:ext cx="4860924" cy="1647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1616"/>
                <a:gridCol w="868974"/>
                <a:gridCol w="608965"/>
                <a:gridCol w="927133"/>
                <a:gridCol w="1374236"/>
              </a:tblGrid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账号总数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368,988,134 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使用机器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64</a:t>
                      </a:r>
                      <a:r>
                        <a:rPr lang="zh-CN" sz="1200" kern="0" dirty="0">
                          <a:effectLst/>
                        </a:rPr>
                        <a:t>位</a:t>
                      </a:r>
                      <a:r>
                        <a:rPr lang="en-US" sz="1200" kern="0" dirty="0">
                          <a:effectLst/>
                        </a:rPr>
                        <a:t> Win7 4G</a:t>
                      </a:r>
                      <a:r>
                        <a:rPr lang="zh-CN" sz="1200" kern="0" dirty="0">
                          <a:effectLst/>
                        </a:rPr>
                        <a:t>内存 双核（配置较低的笔记本）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扫描用时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4847.06</a:t>
                      </a:r>
                      <a:r>
                        <a:rPr lang="zh-CN" sz="1200" kern="0">
                          <a:effectLst/>
                        </a:rPr>
                        <a:t>秒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 dirty="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 dirty="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>
                          <a:effectLst/>
                        </a:rPr>
                        <a:t>扫描速度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76126.20</a:t>
                      </a:r>
                      <a:r>
                        <a:rPr lang="zh-CN" sz="1200" kern="0">
                          <a:effectLst/>
                        </a:rPr>
                        <a:t>条</a:t>
                      </a:r>
                      <a:r>
                        <a:rPr lang="en-US" sz="1200" kern="0">
                          <a:effectLst/>
                        </a:rPr>
                        <a:t>/</a:t>
                      </a:r>
                      <a:r>
                        <a:rPr lang="zh-CN" sz="1200" kern="0">
                          <a:effectLst/>
                        </a:rPr>
                        <a:t>秒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 dirty="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</a:tr>
              <a:tr h="184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命中的记录数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715,176 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疑似敏感率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0.19%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命中的规则数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3729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zh-CN" sz="1050" kern="100">
                        <a:effectLst/>
                        <a:latin typeface="Calibri" panose="020F05020202040302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effectLst/>
                        </a:rPr>
                        <a:t>命中规则比例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effectLst/>
                        </a:rPr>
                        <a:t>10%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80" y="4027106"/>
            <a:ext cx="3209572" cy="2120265"/>
          </a:xfrm>
          <a:prstGeom prst="rect">
            <a:avLst/>
          </a:prstGeom>
          <a:noFill/>
          <a:ln w="38100">
            <a:solidFill>
              <a:srgbClr val="365FAA"/>
            </a:solidFill>
          </a:ln>
        </p:spPr>
      </p:pic>
      <p:pic>
        <p:nvPicPr>
          <p:cNvPr id="4" name="图片 3" descr="58pic_526f8be30d281"/>
          <p:cNvPicPr>
            <a:picLocks noChangeAspect="1"/>
          </p:cNvPicPr>
          <p:nvPr/>
        </p:nvPicPr>
        <p:blipFill>
          <a:blip r:embed="rId5"/>
          <a:srcRect t="10204" b="21202"/>
          <a:stretch>
            <a:fillRect/>
          </a:stretch>
        </p:blipFill>
        <p:spPr>
          <a:xfrm>
            <a:off x="4220210" y="3991610"/>
            <a:ext cx="2234565" cy="2138680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7" grpId="0"/>
      <p:bldP spid="8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5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04.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应用示范</a:t>
            </a:r>
          </a:p>
        </p:txBody>
      </p:sp>
      <p:sp>
        <p:nvSpPr>
          <p:cNvPr id="89" name="TextBox 28"/>
          <p:cNvSpPr txBox="1">
            <a:spLocks noChangeArrowheads="1"/>
          </p:cNvSpPr>
          <p:nvPr/>
        </p:nvSpPr>
        <p:spPr bwMode="auto">
          <a:xfrm>
            <a:off x="545465" y="1079818"/>
            <a:ext cx="4093210" cy="41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某乎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545465" y="1481454"/>
            <a:ext cx="4568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互联网知名问答社区账号核查结果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6721432" y="1486615"/>
            <a:ext cx="4568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部分敏感结果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15950" y="2028598"/>
          <a:ext cx="4808220" cy="12204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660"/>
                <a:gridCol w="630555"/>
                <a:gridCol w="1017270"/>
                <a:gridCol w="556260"/>
                <a:gridCol w="958215"/>
                <a:gridCol w="556260"/>
              </a:tblGrid>
              <a:tr h="18288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测试时间</a:t>
                      </a:r>
                      <a:r>
                        <a:rPr lang="en-US" sz="1100" kern="0" dirty="0">
                          <a:effectLst/>
                        </a:rPr>
                        <a:t>: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Wed Apr 26 22:50:27 2017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扫描的记录数</a:t>
                      </a:r>
                      <a:r>
                        <a:rPr lang="en-US" sz="1100" kern="0">
                          <a:effectLst/>
                        </a:rPr>
                        <a:t>: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1006076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条记录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扫描所花时间</a:t>
                      </a:r>
                      <a:r>
                        <a:rPr lang="en-US" sz="1100" kern="0">
                          <a:effectLst/>
                        </a:rPr>
                        <a:t>: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129.94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 dirty="0">
                          <a:effectLst/>
                        </a:rPr>
                        <a:t>秒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处理速度</a:t>
                      </a:r>
                      <a:r>
                        <a:rPr lang="en-US" sz="1100" kern="0">
                          <a:effectLst/>
                        </a:rPr>
                        <a:t>: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1154.96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条</a:t>
                      </a:r>
                      <a:r>
                        <a:rPr lang="en-US" sz="1100" kern="0">
                          <a:effectLst/>
                        </a:rPr>
                        <a:t>/</a:t>
                      </a:r>
                      <a:r>
                        <a:rPr lang="zh-CN" sz="1100" kern="0">
                          <a:effectLst/>
                        </a:rPr>
                        <a:t>秒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　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  <a:tr h="18288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命中的规则数：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3304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命中的记录数：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>
                          <a:effectLst/>
                        </a:rPr>
                        <a:t>144032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100" kern="0">
                          <a:effectLst/>
                        </a:rPr>
                        <a:t>疑似敏感率：</a:t>
                      </a:r>
                      <a:endParaRPr lang="zh-CN" sz="1050" kern="1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0" dirty="0">
                          <a:effectLst/>
                        </a:rPr>
                        <a:t>14.32%</a:t>
                      </a:r>
                      <a:endParaRPr lang="zh-CN" sz="1050" kern="1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6" name="图片 5" descr="图片7"/>
          <p:cNvPicPr>
            <a:picLocks noChangeAspect="1"/>
          </p:cNvPicPr>
          <p:nvPr/>
        </p:nvPicPr>
        <p:blipFill>
          <a:blip r:embed="rId3"/>
          <a:srcRect b="56763"/>
          <a:stretch>
            <a:fillRect/>
          </a:stretch>
        </p:blipFill>
        <p:spPr>
          <a:xfrm>
            <a:off x="6721475" y="1972945"/>
            <a:ext cx="5182235" cy="1258570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  <p:graphicFrame>
        <p:nvGraphicFramePr>
          <p:cNvPr id="19" name="图表 18"/>
          <p:cNvGraphicFramePr/>
          <p:nvPr/>
        </p:nvGraphicFramePr>
        <p:xfrm>
          <a:off x="263525" y="3577188"/>
          <a:ext cx="5905500" cy="2967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图片 6" descr="58pic_526f8be30d2812"/>
          <p:cNvPicPr>
            <a:picLocks noChangeAspect="1"/>
          </p:cNvPicPr>
          <p:nvPr/>
        </p:nvPicPr>
        <p:blipFill>
          <a:blip r:embed="rId5"/>
          <a:srcRect b="25283"/>
          <a:stretch>
            <a:fillRect/>
          </a:stretch>
        </p:blipFill>
        <p:spPr>
          <a:xfrm>
            <a:off x="6698615" y="3613785"/>
            <a:ext cx="2774315" cy="2893695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7" grpId="0"/>
      <p:bldP spid="89" grpId="0"/>
      <p:bldP spid="20" grpId="0"/>
      <p:bldP spid="21" grpId="0"/>
      <p:bldGraphic spid="19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1223803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2"/>
          <p:cNvSpPr txBox="1"/>
          <p:nvPr/>
        </p:nvSpPr>
        <p:spPr>
          <a:xfrm>
            <a:off x="6357938" y="2366963"/>
            <a:ext cx="5421312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5400" b="1" spc="300" noProof="1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九眼智能过滤</a:t>
            </a: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6434138" y="1536700"/>
            <a:ext cx="3889375" cy="695325"/>
            <a:chOff x="6381918" y="1512958"/>
            <a:chExt cx="3889911" cy="696458"/>
          </a:xfrm>
        </p:grpSpPr>
        <p:grpSp>
          <p:nvGrpSpPr>
            <p:cNvPr id="5137" name="组合 265"/>
            <p:cNvGrpSpPr/>
            <p:nvPr/>
          </p:nvGrpSpPr>
          <p:grpSpPr bwMode="auto">
            <a:xfrm>
              <a:off x="6397792" y="2146495"/>
              <a:ext cx="3777628" cy="62921"/>
              <a:chOff x="3929063" y="2641879"/>
              <a:chExt cx="5214937" cy="0"/>
            </a:xfrm>
          </p:grpSpPr>
          <p:cxnSp>
            <p:nvCxnSpPr>
              <p:cNvPr id="6" name="直接连接符 5"/>
              <p:cNvCxnSpPr>
                <a:stCxn id="369" idx="6"/>
                <a:endCxn id="353" idx="3"/>
              </p:cNvCxnSpPr>
              <p:nvPr/>
            </p:nvCxnSpPr>
            <p:spPr>
              <a:xfrm>
                <a:off x="3929067" y="-1714665502"/>
                <a:ext cx="4105265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stCxn id="369" idx="6"/>
                <a:endCxn id="353" idx="3"/>
              </p:cNvCxnSpPr>
              <p:nvPr/>
            </p:nvCxnSpPr>
            <p:spPr>
              <a:xfrm>
                <a:off x="8104470" y="-1714665502"/>
                <a:ext cx="75398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>
                <a:stCxn id="369" idx="6"/>
                <a:endCxn id="353" idx="3"/>
              </p:cNvCxnSpPr>
              <p:nvPr/>
            </p:nvCxnSpPr>
            <p:spPr>
              <a:xfrm>
                <a:off x="8948319" y="-1714665502"/>
                <a:ext cx="195071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38" name="矩形 17"/>
            <p:cNvSpPr>
              <a:spLocks noChangeArrowheads="1"/>
            </p:cNvSpPr>
            <p:nvPr/>
          </p:nvSpPr>
          <p:spPr bwMode="auto">
            <a:xfrm>
              <a:off x="6381918" y="1582286"/>
              <a:ext cx="3889911" cy="614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灵玖中科软件</a:t>
              </a:r>
              <a:r>
                <a:rPr lang="en-US" altLang="zh-CN" sz="32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</a:p>
          </p:txBody>
        </p:sp>
        <p:grpSp>
          <p:nvGrpSpPr>
            <p:cNvPr id="5139" name="组合 267"/>
            <p:cNvGrpSpPr/>
            <p:nvPr/>
          </p:nvGrpSpPr>
          <p:grpSpPr bwMode="auto">
            <a:xfrm flipH="1" flipV="1">
              <a:off x="6397792" y="1512958"/>
              <a:ext cx="3777628" cy="45719"/>
              <a:chOff x="3929063" y="2641879"/>
              <a:chExt cx="5214937" cy="0"/>
            </a:xfrm>
          </p:grpSpPr>
          <p:cxnSp>
            <p:nvCxnSpPr>
              <p:cNvPr id="11" name="直接连接符 10"/>
              <p:cNvCxnSpPr>
                <a:stCxn id="369" idx="6"/>
                <a:endCxn id="353" idx="3"/>
              </p:cNvCxnSpPr>
              <p:nvPr/>
            </p:nvCxnSpPr>
            <p:spPr>
              <a:xfrm>
                <a:off x="3929673" y="2147483647"/>
                <a:ext cx="4105265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369" idx="6"/>
                <a:endCxn id="353" idx="3"/>
              </p:cNvCxnSpPr>
              <p:nvPr/>
            </p:nvCxnSpPr>
            <p:spPr>
              <a:xfrm>
                <a:off x="8105076" y="2147483647"/>
                <a:ext cx="753984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stCxn id="369" idx="6"/>
                <a:endCxn id="353" idx="3"/>
              </p:cNvCxnSpPr>
              <p:nvPr/>
            </p:nvCxnSpPr>
            <p:spPr>
              <a:xfrm>
                <a:off x="8948925" y="2147483647"/>
                <a:ext cx="195071" cy="0"/>
              </a:xfrm>
              <a:prstGeom prst="line">
                <a:avLst/>
              </a:prstGeom>
              <a:ln w="762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TextBox 274"/>
          <p:cNvSpPr txBox="1">
            <a:spLocks noChangeArrowheads="1"/>
          </p:cNvSpPr>
          <p:nvPr/>
        </p:nvSpPr>
        <p:spPr bwMode="auto">
          <a:xfrm>
            <a:off x="6421438" y="5262563"/>
            <a:ext cx="44481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b="1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九</a:t>
            </a:r>
            <a:r>
              <a:rPr lang="zh-CN" altLang="en-US" b="1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眼过滤，数海捞针</a:t>
            </a:r>
            <a:endParaRPr lang="zh-CN" altLang="en-US" b="1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6" name="背景音乐 - 纯音乐 - 你是爱 Ppt2.mp3">
            <a:hlinkClick r:id="" action="ppaction://medi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-1012825"/>
            <a:ext cx="6096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 bwMode="auto">
          <a:xfrm>
            <a:off x="1296988" y="1384300"/>
            <a:ext cx="4271962" cy="4333875"/>
            <a:chOff x="2043" y="2180"/>
            <a:chExt cx="6726" cy="6824"/>
          </a:xfrm>
        </p:grpSpPr>
        <p:grpSp>
          <p:nvGrpSpPr>
            <p:cNvPr id="17" name="组合 16"/>
            <p:cNvGrpSpPr/>
            <p:nvPr/>
          </p:nvGrpSpPr>
          <p:grpSpPr>
            <a:xfrm>
              <a:off x="2043" y="2180"/>
              <a:ext cx="6727" cy="6825"/>
              <a:chOff x="1295511" y="1384930"/>
              <a:chExt cx="4272285" cy="4334558"/>
            </a:xfrm>
            <a:solidFill>
              <a:srgbClr val="365FAA"/>
            </a:solidFill>
          </p:grpSpPr>
          <p:sp>
            <p:nvSpPr>
              <p:cNvPr id="18" name="椭圆 17"/>
              <p:cNvSpPr/>
              <p:nvPr/>
            </p:nvSpPr>
            <p:spPr>
              <a:xfrm>
                <a:off x="3077617" y="27269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577862" y="31325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505853" y="32620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641757" y="308683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321384" y="319353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740054" y="34925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812062" y="373490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543460" y="361374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499037" y="382977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019974" y="39512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6" name="椭圆 255"/>
              <p:cNvSpPr/>
              <p:nvPr/>
            </p:nvSpPr>
            <p:spPr>
              <a:xfrm>
                <a:off x="1803950" y="410983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7" name="椭圆 256"/>
              <p:cNvSpPr/>
              <p:nvPr/>
            </p:nvSpPr>
            <p:spPr>
              <a:xfrm>
                <a:off x="1875958" y="380691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2091982" y="356802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59" name="椭圆 258"/>
              <p:cNvSpPr/>
              <p:nvPr/>
            </p:nvSpPr>
            <p:spPr>
              <a:xfrm>
                <a:off x="1489629" y="380378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0" name="椭圆 259"/>
              <p:cNvSpPr/>
              <p:nvPr/>
            </p:nvSpPr>
            <p:spPr>
              <a:xfrm>
                <a:off x="1687747" y="402525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2024778" y="419729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2" name="椭圆 261"/>
              <p:cNvSpPr/>
              <p:nvPr/>
            </p:nvSpPr>
            <p:spPr>
              <a:xfrm>
                <a:off x="1649352" y="363660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6" name="椭圆 265"/>
              <p:cNvSpPr/>
              <p:nvPr/>
            </p:nvSpPr>
            <p:spPr>
              <a:xfrm>
                <a:off x="1299894" y="342058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1371902" y="298853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68" name="椭圆 267"/>
              <p:cNvSpPr/>
              <p:nvPr/>
            </p:nvSpPr>
            <p:spPr>
              <a:xfrm>
                <a:off x="1668681" y="33504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6" name="椭圆 275"/>
              <p:cNvSpPr/>
              <p:nvPr/>
            </p:nvSpPr>
            <p:spPr>
              <a:xfrm>
                <a:off x="1466769" y="30878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7" name="椭圆 276"/>
              <p:cNvSpPr/>
              <p:nvPr/>
            </p:nvSpPr>
            <p:spPr>
              <a:xfrm>
                <a:off x="2091982" y="30878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8" name="椭圆 277"/>
              <p:cNvSpPr/>
              <p:nvPr/>
            </p:nvSpPr>
            <p:spPr>
              <a:xfrm>
                <a:off x="2372520" y="297904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79" name="椭圆 278"/>
              <p:cNvSpPr/>
              <p:nvPr/>
            </p:nvSpPr>
            <p:spPr>
              <a:xfrm>
                <a:off x="1875957" y="296567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0" name="椭圆 279"/>
              <p:cNvSpPr/>
              <p:nvPr/>
            </p:nvSpPr>
            <p:spPr>
              <a:xfrm>
                <a:off x="1450185" y="275138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1966525" y="248448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2" name="椭圆 281"/>
              <p:cNvSpPr/>
              <p:nvPr/>
            </p:nvSpPr>
            <p:spPr>
              <a:xfrm>
                <a:off x="2008614" y="194901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3" name="椭圆 282"/>
              <p:cNvSpPr/>
              <p:nvPr/>
            </p:nvSpPr>
            <p:spPr>
              <a:xfrm>
                <a:off x="2202601" y="212427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4" name="椭圆 283"/>
              <p:cNvSpPr/>
              <p:nvPr/>
            </p:nvSpPr>
            <p:spPr>
              <a:xfrm>
                <a:off x="2355001" y="16923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5" name="椭圆 284"/>
              <p:cNvSpPr/>
              <p:nvPr/>
            </p:nvSpPr>
            <p:spPr>
              <a:xfrm>
                <a:off x="2507400" y="159461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6" name="椭圆 285"/>
              <p:cNvSpPr/>
              <p:nvPr/>
            </p:nvSpPr>
            <p:spPr>
              <a:xfrm>
                <a:off x="2721310" y="174701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7" name="椭圆 286"/>
              <p:cNvSpPr/>
              <p:nvPr/>
            </p:nvSpPr>
            <p:spPr>
              <a:xfrm>
                <a:off x="2512407" y="199473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8" name="椭圆 287"/>
              <p:cNvSpPr/>
              <p:nvPr/>
            </p:nvSpPr>
            <p:spPr>
              <a:xfrm>
                <a:off x="2721310" y="228699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89" name="椭圆 288"/>
              <p:cNvSpPr/>
              <p:nvPr/>
            </p:nvSpPr>
            <p:spPr>
              <a:xfrm>
                <a:off x="2887232" y="14306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0" name="椭圆 289"/>
              <p:cNvSpPr/>
              <p:nvPr/>
            </p:nvSpPr>
            <p:spPr>
              <a:xfrm>
                <a:off x="3194961" y="166953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1" name="椭圆 290"/>
              <p:cNvSpPr/>
              <p:nvPr/>
            </p:nvSpPr>
            <p:spPr>
              <a:xfrm>
                <a:off x="3432707" y="169100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3" name="椭圆 292"/>
              <p:cNvSpPr/>
              <p:nvPr/>
            </p:nvSpPr>
            <p:spPr>
              <a:xfrm>
                <a:off x="3524685" y="192480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4" name="椭圆 293"/>
              <p:cNvSpPr/>
              <p:nvPr/>
            </p:nvSpPr>
            <p:spPr>
              <a:xfrm>
                <a:off x="3496907" y="138493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5" name="椭圆 294"/>
              <p:cNvSpPr/>
              <p:nvPr/>
            </p:nvSpPr>
            <p:spPr>
              <a:xfrm>
                <a:off x="3596600" y="171525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6" name="椭圆 295"/>
              <p:cNvSpPr/>
              <p:nvPr/>
            </p:nvSpPr>
            <p:spPr>
              <a:xfrm>
                <a:off x="3358378" y="205569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7" name="椭圆 296"/>
              <p:cNvSpPr/>
              <p:nvPr/>
            </p:nvSpPr>
            <p:spPr>
              <a:xfrm>
                <a:off x="3371937" y="236675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8" name="椭圆 297"/>
              <p:cNvSpPr/>
              <p:nvPr/>
            </p:nvSpPr>
            <p:spPr>
              <a:xfrm>
                <a:off x="3077617" y="232103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299" name="椭圆 298"/>
              <p:cNvSpPr/>
              <p:nvPr/>
            </p:nvSpPr>
            <p:spPr>
              <a:xfrm>
                <a:off x="2774022" y="276823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0" name="椭圆 299"/>
              <p:cNvSpPr/>
              <p:nvPr/>
            </p:nvSpPr>
            <p:spPr>
              <a:xfrm>
                <a:off x="2386505" y="274255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1" name="椭圆 300"/>
              <p:cNvSpPr/>
              <p:nvPr/>
            </p:nvSpPr>
            <p:spPr>
              <a:xfrm>
                <a:off x="3289829" y="323923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2" name="椭圆 301"/>
              <p:cNvSpPr/>
              <p:nvPr/>
            </p:nvSpPr>
            <p:spPr>
              <a:xfrm>
                <a:off x="3504939" y="344727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3" name="椭圆 302"/>
              <p:cNvSpPr/>
              <p:nvPr/>
            </p:nvSpPr>
            <p:spPr>
              <a:xfrm>
                <a:off x="3739469" y="299284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4" name="椭圆 303"/>
              <p:cNvSpPr/>
              <p:nvPr/>
            </p:nvSpPr>
            <p:spPr>
              <a:xfrm>
                <a:off x="3496906" y="279109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5" name="椭圆 304"/>
              <p:cNvSpPr/>
              <p:nvPr/>
            </p:nvSpPr>
            <p:spPr>
              <a:xfrm>
                <a:off x="4153925" y="275138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6" name="椭圆 305"/>
              <p:cNvSpPr/>
              <p:nvPr/>
            </p:nvSpPr>
            <p:spPr>
              <a:xfrm>
                <a:off x="4081917" y="243575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7" name="椭圆 306"/>
              <p:cNvSpPr/>
              <p:nvPr/>
            </p:nvSpPr>
            <p:spPr>
              <a:xfrm>
                <a:off x="3920171" y="16910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8" name="椭圆 307"/>
              <p:cNvSpPr/>
              <p:nvPr/>
            </p:nvSpPr>
            <p:spPr>
              <a:xfrm>
                <a:off x="4080070" y="18193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09" name="椭圆 308"/>
              <p:cNvSpPr/>
              <p:nvPr/>
            </p:nvSpPr>
            <p:spPr>
              <a:xfrm>
                <a:off x="4824856" y="212427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0" name="椭圆 309"/>
              <p:cNvSpPr/>
              <p:nvPr/>
            </p:nvSpPr>
            <p:spPr>
              <a:xfrm>
                <a:off x="4729989" y="19207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1" name="椭圆 310"/>
              <p:cNvSpPr/>
              <p:nvPr/>
            </p:nvSpPr>
            <p:spPr>
              <a:xfrm>
                <a:off x="4684270" y="255648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2" name="椭圆 311"/>
              <p:cNvSpPr/>
              <p:nvPr/>
            </p:nvSpPr>
            <p:spPr>
              <a:xfrm>
                <a:off x="4638312" y="291652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3" name="椭圆 312"/>
              <p:cNvSpPr/>
              <p:nvPr/>
            </p:nvSpPr>
            <p:spPr>
              <a:xfrm>
                <a:off x="4680936" y="3010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4" name="椭圆 313"/>
              <p:cNvSpPr/>
              <p:nvPr/>
            </p:nvSpPr>
            <p:spPr>
              <a:xfrm>
                <a:off x="5328912" y="312336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5" name="椭圆 314"/>
              <p:cNvSpPr/>
              <p:nvPr/>
            </p:nvSpPr>
            <p:spPr>
              <a:xfrm>
                <a:off x="5522077" y="331234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6" name="椭圆 315"/>
              <p:cNvSpPr/>
              <p:nvPr/>
            </p:nvSpPr>
            <p:spPr>
              <a:xfrm>
                <a:off x="5450069" y="380527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7" name="椭圆 316"/>
              <p:cNvSpPr/>
              <p:nvPr/>
            </p:nvSpPr>
            <p:spPr>
              <a:xfrm>
                <a:off x="5404350" y="39724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8" name="椭圆 317"/>
              <p:cNvSpPr/>
              <p:nvPr/>
            </p:nvSpPr>
            <p:spPr>
              <a:xfrm>
                <a:off x="4680935" y="371204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19" name="椭圆 318"/>
              <p:cNvSpPr/>
              <p:nvPr/>
            </p:nvSpPr>
            <p:spPr>
              <a:xfrm>
                <a:off x="5154953" y="436527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0" name="椭圆 319"/>
              <p:cNvSpPr/>
              <p:nvPr/>
            </p:nvSpPr>
            <p:spPr>
              <a:xfrm>
                <a:off x="5234045" y="421953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5450069" y="413383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2" name="椭圆 321"/>
              <p:cNvSpPr/>
              <p:nvPr/>
            </p:nvSpPr>
            <p:spPr>
              <a:xfrm>
                <a:off x="5381490" y="455583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3" name="椭圆 322"/>
              <p:cNvSpPr/>
              <p:nvPr/>
            </p:nvSpPr>
            <p:spPr>
              <a:xfrm>
                <a:off x="4874005" y="456917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4" name="椭圆 323"/>
              <p:cNvSpPr/>
              <p:nvPr/>
            </p:nvSpPr>
            <p:spPr>
              <a:xfrm>
                <a:off x="5199507" y="48234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4730217" y="531964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4513964" y="502761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7" name="椭圆 326"/>
              <p:cNvSpPr/>
              <p:nvPr/>
            </p:nvSpPr>
            <p:spPr>
              <a:xfrm>
                <a:off x="4414670" y="455583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8" name="椭圆 327"/>
              <p:cNvSpPr/>
              <p:nvPr/>
            </p:nvSpPr>
            <p:spPr>
              <a:xfrm>
                <a:off x="4726654" y="432790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29" name="椭圆 328"/>
              <p:cNvSpPr/>
              <p:nvPr/>
            </p:nvSpPr>
            <p:spPr>
              <a:xfrm>
                <a:off x="4367947" y="428883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0" name="椭圆 329"/>
              <p:cNvSpPr/>
              <p:nvPr/>
            </p:nvSpPr>
            <p:spPr>
              <a:xfrm>
                <a:off x="4297941" y="471672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3895090" y="491484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3770628" y="479891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3" name="椭圆 332"/>
              <p:cNvSpPr/>
              <p:nvPr/>
            </p:nvSpPr>
            <p:spPr>
              <a:xfrm>
                <a:off x="3476631" y="45527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3669403" y="527205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3049041" y="567376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2476177" y="545966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2789202" y="53522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2453317" y="493757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2716587" y="498147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2332141" y="46710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2762306" y="442869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1733467" y="445155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2137028" y="469386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4" name="椭圆 343"/>
              <p:cNvSpPr/>
              <p:nvPr/>
            </p:nvSpPr>
            <p:spPr>
              <a:xfrm>
                <a:off x="2031473" y="516095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5" name="椭圆 344"/>
              <p:cNvSpPr/>
              <p:nvPr/>
            </p:nvSpPr>
            <p:spPr>
              <a:xfrm>
                <a:off x="2788668" y="480063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3287814" y="478395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3027846" y="457271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2739446" y="402227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3517802" y="39495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3840068" y="450703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3896778" y="387292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4297941" y="365166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4687274" y="321803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5128933" y="33504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5" name="椭圆 354"/>
              <p:cNvSpPr/>
              <p:nvPr/>
            </p:nvSpPr>
            <p:spPr>
              <a:xfrm>
                <a:off x="4919724" y="299904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6" name="椭圆 355"/>
              <p:cNvSpPr/>
              <p:nvPr/>
            </p:nvSpPr>
            <p:spPr>
              <a:xfrm>
                <a:off x="3990275" y="2879609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7" name="椭圆 356"/>
              <p:cNvSpPr/>
              <p:nvPr/>
            </p:nvSpPr>
            <p:spPr>
              <a:xfrm>
                <a:off x="4013134" y="4026761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8" name="椭圆 357"/>
              <p:cNvSpPr/>
              <p:nvPr/>
            </p:nvSpPr>
            <p:spPr>
              <a:xfrm>
                <a:off x="2841411" y="4938644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9" name="椭圆 358"/>
              <p:cNvSpPr/>
              <p:nvPr/>
            </p:nvSpPr>
            <p:spPr>
              <a:xfrm>
                <a:off x="2309078" y="3859723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0" name="椭圆 359"/>
              <p:cNvSpPr/>
              <p:nvPr/>
            </p:nvSpPr>
            <p:spPr>
              <a:xfrm>
                <a:off x="1321008" y="3193309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1" name="椭圆 360"/>
              <p:cNvSpPr/>
              <p:nvPr/>
            </p:nvSpPr>
            <p:spPr>
              <a:xfrm>
                <a:off x="1849669" y="3217933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1466667" y="4313065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3" name="椭圆 362"/>
              <p:cNvSpPr/>
              <p:nvPr/>
            </p:nvSpPr>
            <p:spPr>
              <a:xfrm>
                <a:off x="2461881" y="4114423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4" name="椭圆 363"/>
              <p:cNvSpPr/>
              <p:nvPr/>
            </p:nvSpPr>
            <p:spPr>
              <a:xfrm>
                <a:off x="3381237" y="424301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5" name="椭圆 364"/>
              <p:cNvSpPr/>
              <p:nvPr/>
            </p:nvSpPr>
            <p:spPr>
              <a:xfrm>
                <a:off x="3244008" y="5160958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6" name="椭圆 365"/>
              <p:cNvSpPr/>
              <p:nvPr/>
            </p:nvSpPr>
            <p:spPr>
              <a:xfrm>
                <a:off x="2252601" y="526753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4896762" y="493597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8" name="椭圆 367"/>
              <p:cNvSpPr/>
              <p:nvPr/>
            </p:nvSpPr>
            <p:spPr>
              <a:xfrm>
                <a:off x="5151792" y="3870730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69" name="椭圆 368"/>
              <p:cNvSpPr/>
              <p:nvPr/>
            </p:nvSpPr>
            <p:spPr>
              <a:xfrm>
                <a:off x="4182464" y="3155411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0" name="椭圆 369"/>
              <p:cNvSpPr/>
              <p:nvPr/>
            </p:nvSpPr>
            <p:spPr>
              <a:xfrm>
                <a:off x="3965890" y="337848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1" name="椭圆 370"/>
              <p:cNvSpPr/>
              <p:nvPr/>
            </p:nvSpPr>
            <p:spPr>
              <a:xfrm>
                <a:off x="3670686" y="3208235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2" name="椭圆 371"/>
              <p:cNvSpPr/>
              <p:nvPr/>
            </p:nvSpPr>
            <p:spPr>
              <a:xfrm>
                <a:off x="4491002" y="2976084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3" name="椭圆 372"/>
              <p:cNvSpPr/>
              <p:nvPr/>
            </p:nvSpPr>
            <p:spPr>
              <a:xfrm>
                <a:off x="5369874" y="2722418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4" name="椭圆 373"/>
              <p:cNvSpPr/>
              <p:nvPr/>
            </p:nvSpPr>
            <p:spPr>
              <a:xfrm>
                <a:off x="4228285" y="1640330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5" name="椭圆 374"/>
              <p:cNvSpPr/>
              <p:nvPr/>
            </p:nvSpPr>
            <p:spPr>
              <a:xfrm>
                <a:off x="3923139" y="1883105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6" name="椭圆 375"/>
              <p:cNvSpPr/>
              <p:nvPr/>
            </p:nvSpPr>
            <p:spPr>
              <a:xfrm>
                <a:off x="3221046" y="1476368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7" name="椭圆 376"/>
              <p:cNvSpPr/>
              <p:nvPr/>
            </p:nvSpPr>
            <p:spPr>
              <a:xfrm>
                <a:off x="3747666" y="142200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2773920" y="2458616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79" name="椭圆 378"/>
              <p:cNvSpPr/>
              <p:nvPr/>
            </p:nvSpPr>
            <p:spPr>
              <a:xfrm>
                <a:off x="2520498" y="2656336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0" name="矩形 379"/>
              <p:cNvSpPr/>
              <p:nvPr/>
            </p:nvSpPr>
            <p:spPr>
              <a:xfrm>
                <a:off x="2248320" y="4072582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1" name="矩形 380"/>
              <p:cNvSpPr/>
              <p:nvPr/>
            </p:nvSpPr>
            <p:spPr>
              <a:xfrm>
                <a:off x="2457600" y="4614890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2" name="矩形 381"/>
              <p:cNvSpPr/>
              <p:nvPr/>
            </p:nvSpPr>
            <p:spPr>
              <a:xfrm>
                <a:off x="1535348" y="4645958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3" name="矩形 382"/>
              <p:cNvSpPr/>
              <p:nvPr/>
            </p:nvSpPr>
            <p:spPr>
              <a:xfrm>
                <a:off x="1295511" y="3918643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4" name="矩形 383"/>
              <p:cNvSpPr/>
              <p:nvPr/>
            </p:nvSpPr>
            <p:spPr>
              <a:xfrm>
                <a:off x="2518409" y="3284524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5" name="矩形 384"/>
              <p:cNvSpPr/>
              <p:nvPr/>
            </p:nvSpPr>
            <p:spPr>
              <a:xfrm>
                <a:off x="2182747" y="2581726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6" name="矩形 385"/>
              <p:cNvSpPr/>
              <p:nvPr/>
            </p:nvSpPr>
            <p:spPr>
              <a:xfrm>
                <a:off x="2227550" y="2325606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7" name="矩形 386"/>
              <p:cNvSpPr/>
              <p:nvPr/>
            </p:nvSpPr>
            <p:spPr>
              <a:xfrm>
                <a:off x="2865562" y="2119892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8" name="矩形 387"/>
              <p:cNvSpPr/>
              <p:nvPr/>
            </p:nvSpPr>
            <p:spPr>
              <a:xfrm>
                <a:off x="3573479" y="2431374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89" name="矩形 388"/>
              <p:cNvSpPr/>
              <p:nvPr/>
            </p:nvSpPr>
            <p:spPr>
              <a:xfrm>
                <a:off x="3623581" y="2658279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0" name="矩形 389"/>
              <p:cNvSpPr/>
              <p:nvPr/>
            </p:nvSpPr>
            <p:spPr>
              <a:xfrm>
                <a:off x="4058955" y="2196448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1" name="矩形 390"/>
              <p:cNvSpPr/>
              <p:nvPr/>
            </p:nvSpPr>
            <p:spPr>
              <a:xfrm>
                <a:off x="4141699" y="1991969"/>
                <a:ext cx="86586" cy="86586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2" name="矩形 391"/>
              <p:cNvSpPr/>
              <p:nvPr/>
            </p:nvSpPr>
            <p:spPr>
              <a:xfrm>
                <a:off x="4630833" y="2221499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3" name="矩形 392"/>
              <p:cNvSpPr/>
              <p:nvPr/>
            </p:nvSpPr>
            <p:spPr>
              <a:xfrm>
                <a:off x="4580731" y="2435756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4" name="矩形 393"/>
              <p:cNvSpPr/>
              <p:nvPr/>
            </p:nvSpPr>
            <p:spPr>
              <a:xfrm>
                <a:off x="5240679" y="3218035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5" name="矩形 394"/>
              <p:cNvSpPr/>
              <p:nvPr/>
            </p:nvSpPr>
            <p:spPr>
              <a:xfrm>
                <a:off x="5106114" y="3627248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6" name="矩形 395"/>
              <p:cNvSpPr/>
              <p:nvPr/>
            </p:nvSpPr>
            <p:spPr>
              <a:xfrm>
                <a:off x="4938043" y="3463036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7" name="矩形 396"/>
              <p:cNvSpPr/>
              <p:nvPr/>
            </p:nvSpPr>
            <p:spPr>
              <a:xfrm>
                <a:off x="4390806" y="3347329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8" name="矩形 397"/>
              <p:cNvSpPr/>
              <p:nvPr/>
            </p:nvSpPr>
            <p:spPr>
              <a:xfrm>
                <a:off x="3791927" y="3578409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99" name="矩形 398"/>
              <p:cNvSpPr/>
              <p:nvPr/>
            </p:nvSpPr>
            <p:spPr>
              <a:xfrm>
                <a:off x="4229633" y="4136437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0" name="矩形 399"/>
              <p:cNvSpPr/>
              <p:nvPr/>
            </p:nvSpPr>
            <p:spPr>
              <a:xfrm>
                <a:off x="3962872" y="4368346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1" name="矩形 400"/>
              <p:cNvSpPr/>
              <p:nvPr/>
            </p:nvSpPr>
            <p:spPr>
              <a:xfrm>
                <a:off x="4194901" y="5316520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2" name="矩形 401"/>
              <p:cNvSpPr/>
              <p:nvPr/>
            </p:nvSpPr>
            <p:spPr>
              <a:xfrm>
                <a:off x="2933053" y="5130015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3" name="矩形 402"/>
              <p:cNvSpPr/>
              <p:nvPr/>
            </p:nvSpPr>
            <p:spPr>
              <a:xfrm>
                <a:off x="3134292" y="5346060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4" name="矩形 403"/>
              <p:cNvSpPr/>
              <p:nvPr/>
            </p:nvSpPr>
            <p:spPr>
              <a:xfrm>
                <a:off x="3845241" y="4206065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5" name="矩形 404"/>
              <p:cNvSpPr/>
              <p:nvPr/>
            </p:nvSpPr>
            <p:spPr>
              <a:xfrm>
                <a:off x="2667748" y="4235789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6" name="矩形 405"/>
              <p:cNvSpPr/>
              <p:nvPr/>
            </p:nvSpPr>
            <p:spPr>
              <a:xfrm>
                <a:off x="1301320" y="4132277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7" name="矩形 406"/>
              <p:cNvSpPr/>
              <p:nvPr/>
            </p:nvSpPr>
            <p:spPr>
              <a:xfrm>
                <a:off x="2866825" y="3137705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8" name="矩形 407"/>
              <p:cNvSpPr/>
              <p:nvPr/>
            </p:nvSpPr>
            <p:spPr>
              <a:xfrm>
                <a:off x="1496141" y="3470959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09" name="矩形 408"/>
              <p:cNvSpPr/>
              <p:nvPr/>
            </p:nvSpPr>
            <p:spPr>
              <a:xfrm>
                <a:off x="3045921" y="2598921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10" name="矩形 409"/>
              <p:cNvSpPr/>
              <p:nvPr/>
            </p:nvSpPr>
            <p:spPr>
              <a:xfrm>
                <a:off x="4010116" y="2623340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11" name="矩形 410"/>
              <p:cNvSpPr/>
              <p:nvPr/>
            </p:nvSpPr>
            <p:spPr>
              <a:xfrm>
                <a:off x="5345454" y="2901010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12" name="直接连接符 411"/>
              <p:cNvSpPr/>
              <p:nvPr/>
            </p:nvSpPr>
            <p:spPr>
              <a:xfrm flipV="1">
                <a:off x="4769241" y="5027619"/>
                <a:ext cx="173342" cy="29871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3" name="直接连接符 412"/>
              <p:cNvSpPr/>
              <p:nvPr/>
            </p:nvSpPr>
            <p:spPr>
              <a:xfrm>
                <a:off x="4437529" y="4601556"/>
                <a:ext cx="83130" cy="43275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4" name="直接连接符 413"/>
              <p:cNvSpPr/>
              <p:nvPr/>
            </p:nvSpPr>
            <p:spPr>
              <a:xfrm>
                <a:off x="4453694" y="4594860"/>
                <a:ext cx="456489" cy="3545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5" name="直接连接符 414"/>
              <p:cNvSpPr/>
              <p:nvPr/>
            </p:nvSpPr>
            <p:spPr>
              <a:xfrm flipV="1">
                <a:off x="4453694" y="4350765"/>
                <a:ext cx="272960" cy="21176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6" name="直接连接符 415"/>
              <p:cNvSpPr/>
              <p:nvPr/>
            </p:nvSpPr>
            <p:spPr>
              <a:xfrm flipV="1">
                <a:off x="4919724" y="4578697"/>
                <a:ext cx="507485" cy="1333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7" name="直接连接符 416"/>
              <p:cNvSpPr/>
              <p:nvPr/>
            </p:nvSpPr>
            <p:spPr>
              <a:xfrm flipH="1">
                <a:off x="5420514" y="4179557"/>
                <a:ext cx="52415" cy="38297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8" name="直接连接符 417"/>
              <p:cNvSpPr/>
              <p:nvPr/>
            </p:nvSpPr>
            <p:spPr>
              <a:xfrm flipH="1">
                <a:off x="5177813" y="3962372"/>
                <a:ext cx="19800" cy="40290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19" name="直接连接符 418"/>
              <p:cNvSpPr/>
              <p:nvPr/>
            </p:nvSpPr>
            <p:spPr>
              <a:xfrm>
                <a:off x="4726654" y="3734905"/>
                <a:ext cx="425138" cy="18164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0" name="直接连接符 419"/>
              <p:cNvSpPr/>
              <p:nvPr/>
            </p:nvSpPr>
            <p:spPr>
              <a:xfrm flipV="1">
                <a:off x="5243434" y="3828131"/>
                <a:ext cx="206635" cy="8842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1" name="直接连接符 420"/>
              <p:cNvSpPr/>
              <p:nvPr/>
            </p:nvSpPr>
            <p:spPr>
              <a:xfrm flipV="1">
                <a:off x="5230013" y="3351367"/>
                <a:ext cx="298759" cy="53278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2" name="直接连接符 421"/>
              <p:cNvSpPr/>
              <p:nvPr/>
            </p:nvSpPr>
            <p:spPr>
              <a:xfrm>
                <a:off x="4942584" y="3044765"/>
                <a:ext cx="186349" cy="3025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3" name="直接连接符 422"/>
              <p:cNvSpPr/>
              <p:nvPr/>
            </p:nvSpPr>
            <p:spPr>
              <a:xfrm flipV="1">
                <a:off x="4958748" y="2800639"/>
                <a:ext cx="424547" cy="20510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4" name="直接连接符 423"/>
              <p:cNvSpPr/>
              <p:nvPr/>
            </p:nvSpPr>
            <p:spPr>
              <a:xfrm>
                <a:off x="4274106" y="1731972"/>
                <a:ext cx="186283" cy="105630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5" name="椭圆 424"/>
              <p:cNvSpPr/>
              <p:nvPr/>
            </p:nvSpPr>
            <p:spPr>
              <a:xfrm>
                <a:off x="4445283" y="276541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26" name="直接连接符 425"/>
              <p:cNvSpPr/>
              <p:nvPr/>
            </p:nvSpPr>
            <p:spPr>
              <a:xfrm flipV="1">
                <a:off x="4484307" y="2595512"/>
                <a:ext cx="206658" cy="176601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7" name="直接连接符 426"/>
              <p:cNvSpPr/>
              <p:nvPr/>
            </p:nvSpPr>
            <p:spPr>
              <a:xfrm>
                <a:off x="4306506" y="1718551"/>
                <a:ext cx="525045" cy="41241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8" name="直接连接符 427"/>
              <p:cNvSpPr/>
              <p:nvPr/>
            </p:nvSpPr>
            <p:spPr>
              <a:xfrm flipH="1">
                <a:off x="3778493" y="1974747"/>
                <a:ext cx="190467" cy="102478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29" name="直接连接符 428"/>
              <p:cNvSpPr/>
              <p:nvPr/>
            </p:nvSpPr>
            <p:spPr>
              <a:xfrm>
                <a:off x="3535930" y="2830122"/>
                <a:ext cx="203539" cy="18557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0" name="直接连接符 429"/>
              <p:cNvSpPr/>
              <p:nvPr/>
            </p:nvSpPr>
            <p:spPr>
              <a:xfrm flipV="1">
                <a:off x="3410961" y="1943581"/>
                <a:ext cx="529848" cy="42986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1" name="直接连接符 430"/>
              <p:cNvSpPr/>
              <p:nvPr/>
            </p:nvSpPr>
            <p:spPr>
              <a:xfrm flipV="1">
                <a:off x="3570404" y="1896526"/>
                <a:ext cx="366156" cy="511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2" name="直接连接符 431"/>
              <p:cNvSpPr/>
              <p:nvPr/>
            </p:nvSpPr>
            <p:spPr>
              <a:xfrm flipV="1">
                <a:off x="3635624" y="1500228"/>
                <a:ext cx="125463" cy="22171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3" name="直接连接符 432"/>
              <p:cNvSpPr/>
              <p:nvPr/>
            </p:nvSpPr>
            <p:spPr>
              <a:xfrm>
                <a:off x="3542626" y="1407790"/>
                <a:ext cx="218461" cy="276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4" name="直接连接符 433"/>
              <p:cNvSpPr/>
              <p:nvPr/>
            </p:nvSpPr>
            <p:spPr>
              <a:xfrm flipH="1">
                <a:off x="2760334" y="1469673"/>
                <a:ext cx="133593" cy="28403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5" name="直接连接符 434"/>
              <p:cNvSpPr/>
              <p:nvPr/>
            </p:nvSpPr>
            <p:spPr>
              <a:xfrm>
                <a:off x="2546424" y="1633635"/>
                <a:ext cx="181581" cy="120071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6" name="直接连接符 435"/>
              <p:cNvSpPr/>
              <p:nvPr/>
            </p:nvSpPr>
            <p:spPr>
              <a:xfrm flipV="1">
                <a:off x="2767029" y="1708556"/>
                <a:ext cx="434627" cy="5241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7" name="直接连接符 436"/>
              <p:cNvSpPr/>
              <p:nvPr/>
            </p:nvSpPr>
            <p:spPr>
              <a:xfrm flipV="1">
                <a:off x="2054333" y="1769871"/>
                <a:ext cx="666977" cy="20200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8" name="直接连接符 437"/>
              <p:cNvSpPr/>
              <p:nvPr/>
            </p:nvSpPr>
            <p:spPr>
              <a:xfrm flipV="1">
                <a:off x="2047638" y="1715252"/>
                <a:ext cx="307363" cy="24045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39" name="直接连接符 438"/>
              <p:cNvSpPr/>
              <p:nvPr/>
            </p:nvSpPr>
            <p:spPr>
              <a:xfrm flipH="1">
                <a:off x="2551431" y="1792730"/>
                <a:ext cx="192739" cy="20870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0" name="直接连接符 439"/>
              <p:cNvSpPr/>
              <p:nvPr/>
            </p:nvSpPr>
            <p:spPr>
              <a:xfrm>
                <a:off x="2744170" y="1792730"/>
                <a:ext cx="0" cy="4942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1" name="直接连接符 440"/>
              <p:cNvSpPr/>
              <p:nvPr/>
            </p:nvSpPr>
            <p:spPr>
              <a:xfrm>
                <a:off x="3381238" y="2101415"/>
                <a:ext cx="13559" cy="2653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2" name="椭圆 441"/>
              <p:cNvSpPr/>
              <p:nvPr/>
            </p:nvSpPr>
            <p:spPr>
              <a:xfrm>
                <a:off x="2394184" y="250443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43" name="直接连接符 442"/>
              <p:cNvSpPr/>
              <p:nvPr/>
            </p:nvSpPr>
            <p:spPr>
              <a:xfrm flipV="1">
                <a:off x="2433208" y="2326018"/>
                <a:ext cx="294797" cy="18511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4" name="直接连接符 443"/>
              <p:cNvSpPr/>
              <p:nvPr/>
            </p:nvSpPr>
            <p:spPr>
              <a:xfrm>
                <a:off x="3123336" y="2343893"/>
                <a:ext cx="248601" cy="4572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5" name="直接连接符 444"/>
              <p:cNvSpPr/>
              <p:nvPr/>
            </p:nvSpPr>
            <p:spPr>
              <a:xfrm flipH="1">
                <a:off x="3312689" y="2412472"/>
                <a:ext cx="82108" cy="82676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6" name="直接连接符 445"/>
              <p:cNvSpPr/>
              <p:nvPr/>
            </p:nvSpPr>
            <p:spPr>
              <a:xfrm>
                <a:off x="2813046" y="2807263"/>
                <a:ext cx="483478" cy="4386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7" name="直接连接符 446"/>
              <p:cNvSpPr/>
              <p:nvPr/>
            </p:nvSpPr>
            <p:spPr>
              <a:xfrm flipH="1">
                <a:off x="1895490" y="3011395"/>
                <a:ext cx="3327" cy="2065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8" name="直接连接符 447"/>
              <p:cNvSpPr/>
              <p:nvPr/>
            </p:nvSpPr>
            <p:spPr>
              <a:xfrm>
                <a:off x="1489209" y="2790411"/>
                <a:ext cx="373881" cy="44094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49" name="直接连接符 448"/>
              <p:cNvSpPr/>
              <p:nvPr/>
            </p:nvSpPr>
            <p:spPr>
              <a:xfrm>
                <a:off x="1505793" y="3126824"/>
                <a:ext cx="162888" cy="24648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0" name="直接连接符 449"/>
              <p:cNvSpPr/>
              <p:nvPr/>
            </p:nvSpPr>
            <p:spPr>
              <a:xfrm flipV="1">
                <a:off x="1714400" y="3263754"/>
                <a:ext cx="135269" cy="10955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1" name="直接连接符 450"/>
              <p:cNvSpPr/>
              <p:nvPr/>
            </p:nvSpPr>
            <p:spPr>
              <a:xfrm flipV="1">
                <a:off x="1688376" y="3296154"/>
                <a:ext cx="174714" cy="34714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2" name="直接连接符 451"/>
              <p:cNvSpPr/>
              <p:nvPr/>
            </p:nvSpPr>
            <p:spPr>
              <a:xfrm>
                <a:off x="1895490" y="3309575"/>
                <a:ext cx="147344" cy="64165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3" name="直接连接符 452"/>
              <p:cNvSpPr/>
              <p:nvPr/>
            </p:nvSpPr>
            <p:spPr>
              <a:xfrm>
                <a:off x="1921677" y="2988536"/>
                <a:ext cx="450843" cy="1336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4" name="直接连接符 453"/>
              <p:cNvSpPr/>
              <p:nvPr/>
            </p:nvSpPr>
            <p:spPr>
              <a:xfrm>
                <a:off x="2005549" y="2523504"/>
                <a:ext cx="373666" cy="46223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5" name="直接连接符 454"/>
              <p:cNvSpPr/>
              <p:nvPr/>
            </p:nvSpPr>
            <p:spPr>
              <a:xfrm flipH="1">
                <a:off x="1989384" y="1994735"/>
                <a:ext cx="42090" cy="486741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6" name="直接连接符 455"/>
              <p:cNvSpPr/>
              <p:nvPr/>
            </p:nvSpPr>
            <p:spPr>
              <a:xfrm>
                <a:off x="2047638" y="1988040"/>
                <a:ext cx="161658" cy="14293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7" name="直接连接符 456"/>
              <p:cNvSpPr/>
              <p:nvPr/>
            </p:nvSpPr>
            <p:spPr>
              <a:xfrm>
                <a:off x="1927890" y="3296154"/>
                <a:ext cx="812164" cy="21929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8" name="直接连接符 457"/>
              <p:cNvSpPr/>
              <p:nvPr/>
            </p:nvSpPr>
            <p:spPr>
              <a:xfrm>
                <a:off x="1927890" y="3296154"/>
                <a:ext cx="186952" cy="27187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59" name="直接连接符 458"/>
              <p:cNvSpPr/>
              <p:nvPr/>
            </p:nvSpPr>
            <p:spPr>
              <a:xfrm>
                <a:off x="1322754" y="3466303"/>
                <a:ext cx="157334" cy="86018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0" name="直接连接符 459"/>
              <p:cNvSpPr/>
              <p:nvPr/>
            </p:nvSpPr>
            <p:spPr>
              <a:xfrm flipH="1">
                <a:off x="1512488" y="3849501"/>
                <a:ext cx="1" cy="4635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1" name="直接连接符 460"/>
              <p:cNvSpPr/>
              <p:nvPr/>
            </p:nvSpPr>
            <p:spPr>
              <a:xfrm flipH="1">
                <a:off x="1544888" y="4064274"/>
                <a:ext cx="149554" cy="26221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2" name="直接连接符 461"/>
              <p:cNvSpPr/>
              <p:nvPr/>
            </p:nvSpPr>
            <p:spPr>
              <a:xfrm flipV="1">
                <a:off x="1558309" y="4236322"/>
                <a:ext cx="473164" cy="1225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3" name="直接连接符 462"/>
              <p:cNvSpPr/>
              <p:nvPr/>
            </p:nvSpPr>
            <p:spPr>
              <a:xfrm>
                <a:off x="1544888" y="4391286"/>
                <a:ext cx="188579" cy="8312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4" name="直接连接符 463"/>
              <p:cNvSpPr/>
              <p:nvPr/>
            </p:nvSpPr>
            <p:spPr>
              <a:xfrm>
                <a:off x="2159888" y="4739587"/>
                <a:ext cx="138534" cy="52795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5" name="直接连接符 464"/>
              <p:cNvSpPr/>
              <p:nvPr/>
            </p:nvSpPr>
            <p:spPr>
              <a:xfrm>
                <a:off x="2371165" y="4710033"/>
                <a:ext cx="105012" cy="22753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6" name="直接连接符 465"/>
              <p:cNvSpPr/>
              <p:nvPr/>
            </p:nvSpPr>
            <p:spPr>
              <a:xfrm flipV="1">
                <a:off x="2492341" y="4467720"/>
                <a:ext cx="276660" cy="47654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7" name="直接连接符 466"/>
              <p:cNvSpPr/>
              <p:nvPr/>
            </p:nvSpPr>
            <p:spPr>
              <a:xfrm>
                <a:off x="2499036" y="4960432"/>
                <a:ext cx="217551" cy="4390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8" name="直接连接符 467"/>
              <p:cNvSpPr/>
              <p:nvPr/>
            </p:nvSpPr>
            <p:spPr>
              <a:xfrm>
                <a:off x="2482651" y="4984465"/>
                <a:ext cx="16386" cy="47520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69" name="直接连接符 468"/>
              <p:cNvSpPr/>
              <p:nvPr/>
            </p:nvSpPr>
            <p:spPr>
              <a:xfrm>
                <a:off x="2492341" y="4976596"/>
                <a:ext cx="303556" cy="38229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0" name="直接连接符 469"/>
              <p:cNvSpPr/>
              <p:nvPr/>
            </p:nvSpPr>
            <p:spPr>
              <a:xfrm>
                <a:off x="2521896" y="5482527"/>
                <a:ext cx="527145" cy="21410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1" name="直接连接符 470"/>
              <p:cNvSpPr/>
              <p:nvPr/>
            </p:nvSpPr>
            <p:spPr>
              <a:xfrm flipV="1">
                <a:off x="2834387" y="4806815"/>
                <a:ext cx="453427" cy="1668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2" name="直接连接符 471"/>
              <p:cNvSpPr/>
              <p:nvPr/>
            </p:nvSpPr>
            <p:spPr>
              <a:xfrm>
                <a:off x="3515655" y="4591776"/>
                <a:ext cx="261668" cy="21383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3" name="直接连接符 472"/>
              <p:cNvSpPr/>
              <p:nvPr/>
            </p:nvSpPr>
            <p:spPr>
              <a:xfrm flipV="1">
                <a:off x="3322229" y="4837942"/>
                <a:ext cx="455094" cy="33643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4" name="直接连接符 473"/>
              <p:cNvSpPr/>
              <p:nvPr/>
            </p:nvSpPr>
            <p:spPr>
              <a:xfrm flipH="1">
                <a:off x="3692263" y="4844637"/>
                <a:ext cx="101225" cy="42742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5" name="椭圆 474"/>
              <p:cNvSpPr/>
              <p:nvPr/>
            </p:nvSpPr>
            <p:spPr>
              <a:xfrm>
                <a:off x="2985975" y="409869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476" name="直接连接符 475"/>
              <p:cNvSpPr/>
              <p:nvPr/>
            </p:nvSpPr>
            <p:spPr>
              <a:xfrm>
                <a:off x="2785165" y="4045130"/>
                <a:ext cx="200810" cy="9938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7" name="直接连接符 476"/>
              <p:cNvSpPr/>
              <p:nvPr/>
            </p:nvSpPr>
            <p:spPr>
              <a:xfrm>
                <a:off x="3031796" y="4190339"/>
                <a:ext cx="18910" cy="38237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8" name="直接连接符 477"/>
              <p:cNvSpPr/>
              <p:nvPr/>
            </p:nvSpPr>
            <p:spPr>
              <a:xfrm flipV="1">
                <a:off x="3077617" y="3972452"/>
                <a:ext cx="440185" cy="17206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79" name="直接连接符 478"/>
              <p:cNvSpPr/>
              <p:nvPr/>
            </p:nvSpPr>
            <p:spPr>
              <a:xfrm>
                <a:off x="2582484" y="3652772"/>
                <a:ext cx="416912" cy="45934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80" name="直接连接符 479"/>
              <p:cNvSpPr/>
              <p:nvPr/>
            </p:nvSpPr>
            <p:spPr>
              <a:xfrm flipV="1">
                <a:off x="3550658" y="3424308"/>
                <a:ext cx="415232" cy="4582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81" name="直接连接符 480"/>
              <p:cNvSpPr/>
              <p:nvPr/>
            </p:nvSpPr>
            <p:spPr>
              <a:xfrm flipH="1">
                <a:off x="3935802" y="3470129"/>
                <a:ext cx="75909" cy="40949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82" name="直接连接符 481"/>
              <p:cNvSpPr/>
              <p:nvPr/>
            </p:nvSpPr>
            <p:spPr>
              <a:xfrm>
                <a:off x="4228285" y="3247053"/>
                <a:ext cx="92516" cy="40461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483" name="直接连接符 482"/>
              <p:cNvSpPr/>
              <p:nvPr/>
            </p:nvSpPr>
            <p:spPr>
              <a:xfrm>
                <a:off x="4274106" y="3201232"/>
                <a:ext cx="419863" cy="5582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pic>
          <p:nvPicPr>
            <p:cNvPr id="5130" name="图片 13" descr="分类.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4" y="5931"/>
              <a:ext cx="566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1" name="图片 14" descr="数据采集.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" y="6676"/>
              <a:ext cx="566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图片 15" descr="大数据1.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0" y="2824"/>
              <a:ext cx="566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3" name="图片 16" descr="关键词提取.2 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0" y="7604"/>
              <a:ext cx="680" cy="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4" name="图片 17" descr="大数据2.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9" y="3628"/>
              <a:ext cx="907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5" name="图片 18" descr="大数据4.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5" y="3702"/>
              <a:ext cx="566" cy="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6" name="图片 19" descr="logo_icon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2" y="5403"/>
              <a:ext cx="453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91" name="矩形 490"/>
          <p:cNvSpPr>
            <a:spLocks noChangeArrowheads="1"/>
          </p:cNvSpPr>
          <p:nvPr/>
        </p:nvSpPr>
        <p:spPr bwMode="auto">
          <a:xfrm>
            <a:off x="6450013" y="4297363"/>
            <a:ext cx="4151312" cy="623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3" rIns="68567" bIns="3428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dirty="0" smtClean="0">
                <a:solidFill>
                  <a:srgbClr val="7F7F7F"/>
                </a:solidFill>
                <a:latin typeface="Arial Black" panose="020B0A04020102020204" pitchFamily="34" charset="0"/>
                <a:ea typeface="MingLiU" panose="02020509000000000000" charset="-120"/>
                <a:sym typeface="Times New Roman" panose="02020603050405020304" pitchFamily="18" charset="0"/>
              </a:rPr>
              <a:t>Nine Eyed Intelligent Filtering, Get Your Value in Big Data </a:t>
            </a:r>
            <a:endParaRPr lang="en-US" altLang="zh-CN" sz="1800" dirty="0">
              <a:solidFill>
                <a:srgbClr val="7F7F7F"/>
              </a:solidFill>
              <a:latin typeface="Arial Black" panose="020B0A04020102020204" pitchFamily="34" charset="0"/>
              <a:ea typeface="MingLiU" panose="02020509000000000000" charset="-12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9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05.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团队介绍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800215" y="1304290"/>
            <a:ext cx="5088255" cy="1598930"/>
            <a:chOff x="10709" y="2054"/>
            <a:chExt cx="8013" cy="2518"/>
          </a:xfrm>
        </p:grpSpPr>
        <p:sp>
          <p:nvSpPr>
            <p:cNvPr id="89" name="TextBox 28"/>
            <p:cNvSpPr txBox="1">
              <a:spLocks noChangeArrowheads="1"/>
            </p:cNvSpPr>
            <p:nvPr/>
          </p:nvSpPr>
          <p:spPr bwMode="auto">
            <a:xfrm>
              <a:off x="10709" y="2054"/>
              <a:ext cx="6446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19" tIns="45709" rIns="91419" bIns="4570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国内知名专家</a:t>
              </a:r>
              <a:r>
                <a:rPr lang="zh-CN" altLang="en-US" sz="20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组</a:t>
              </a:r>
            </a:p>
          </p:txBody>
        </p:sp>
        <p:sp>
          <p:nvSpPr>
            <p:cNvPr id="21" name="TextBox 12"/>
            <p:cNvSpPr txBox="1">
              <a:spLocks noChangeArrowheads="1"/>
            </p:cNvSpPr>
            <p:nvPr/>
          </p:nvSpPr>
          <p:spPr bwMode="auto">
            <a:xfrm>
              <a:off x="10709" y="2684"/>
              <a:ext cx="8013" cy="1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400" b="1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张华平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首席科学家     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钱伟长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中文信息处理科学技术奖一等奖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获得者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于满泉</a:t>
              </a:r>
              <a:r>
                <a:rPr lang="en-US" altLang="zh-CN" sz="1400" b="1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技术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副总裁     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中国科学院计算技术研究所博士学位</a:t>
              </a:r>
              <a:endParaRPr lang="en-US" altLang="zh-CN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赵燕平     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科学家     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网络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舆情分析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专家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4645" y="4027805"/>
            <a:ext cx="4733290" cy="2068830"/>
            <a:chOff x="527" y="6343"/>
            <a:chExt cx="7454" cy="3258"/>
          </a:xfrm>
        </p:grpSpPr>
        <p:sp>
          <p:nvSpPr>
            <p:cNvPr id="17" name="TextBox 12"/>
            <p:cNvSpPr txBox="1">
              <a:spLocks noChangeArrowheads="1"/>
            </p:cNvSpPr>
            <p:nvPr/>
          </p:nvSpPr>
          <p:spPr bwMode="auto">
            <a:xfrm>
              <a:off x="527" y="7069"/>
              <a:ext cx="7454" cy="2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20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年专业积累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40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万记录的用户支持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30000"/>
                </a:lnSpc>
              </a:pPr>
              <a:r>
                <a:rPr lang="en-US" altLang="zh-CN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14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个软件著作权、专利、获奖</a:t>
              </a: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6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TextBox 28"/>
            <p:cNvSpPr txBox="1">
              <a:spLocks noChangeArrowheads="1"/>
            </p:cNvSpPr>
            <p:nvPr/>
          </p:nvSpPr>
          <p:spPr bwMode="auto">
            <a:xfrm>
              <a:off x="527" y="6343"/>
              <a:ext cx="6446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19" tIns="45709" rIns="91419" bIns="45709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宋体" panose="02010600030101010101" pitchFamily="2" charset="-122"/>
                </a:rPr>
                <a:t>团队特色</a:t>
              </a:r>
              <a:endParaRPr lang="zh-CN" altLang="en-US" sz="20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 hidden="1"/>
          <p:cNvGrpSpPr/>
          <p:nvPr/>
        </p:nvGrpSpPr>
        <p:grpSpPr>
          <a:xfrm>
            <a:off x="2880000" y="2008800"/>
            <a:ext cx="6187440" cy="3269615"/>
            <a:chOff x="4688" y="2159"/>
            <a:chExt cx="9744" cy="5149"/>
          </a:xfrm>
        </p:grpSpPr>
        <p:grpSp>
          <p:nvGrpSpPr>
            <p:cNvPr id="2" name="组合 1"/>
            <p:cNvGrpSpPr/>
            <p:nvPr/>
          </p:nvGrpSpPr>
          <p:grpSpPr bwMode="auto">
            <a:xfrm>
              <a:off x="5720" y="2420"/>
              <a:ext cx="2278" cy="1810"/>
              <a:chOff x="3419345" y="385660"/>
              <a:chExt cx="1447546" cy="1149156"/>
            </a:xfrm>
          </p:grpSpPr>
          <p:sp>
            <p:nvSpPr>
              <p:cNvPr id="3" name="椭圆 2"/>
              <p:cNvSpPr/>
              <p:nvPr/>
            </p:nvSpPr>
            <p:spPr>
              <a:xfrm flipV="1">
                <a:off x="3419345" y="945953"/>
                <a:ext cx="587916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 flipV="1">
                <a:off x="4274207" y="1163404"/>
                <a:ext cx="300315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 flipV="1">
                <a:off x="4650792" y="385660"/>
                <a:ext cx="21609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4007261" y="550732"/>
                <a:ext cx="424254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 bwMode="auto">
            <a:xfrm flipH="1" flipV="1">
              <a:off x="11198" y="3118"/>
              <a:ext cx="2280" cy="1810"/>
              <a:chOff x="3419345" y="385660"/>
              <a:chExt cx="1447546" cy="1149156"/>
            </a:xfrm>
          </p:grpSpPr>
          <p:sp>
            <p:nvSpPr>
              <p:cNvPr id="60" name="椭圆 59"/>
              <p:cNvSpPr/>
              <p:nvPr/>
            </p:nvSpPr>
            <p:spPr>
              <a:xfrm flipV="1">
                <a:off x="3419345" y="945953"/>
                <a:ext cx="588860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4274858" y="1163404"/>
                <a:ext cx="298398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4649442" y="385660"/>
                <a:ext cx="21744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V="1">
                <a:off x="4008205" y="550732"/>
                <a:ext cx="423788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14" y="2159"/>
              <a:ext cx="3144" cy="3144"/>
              <a:chOff x="3606461" y="1664340"/>
              <a:chExt cx="1040024" cy="1040024"/>
            </a:xfrm>
            <a:solidFill>
              <a:srgbClr val="365FAA"/>
            </a:solidFill>
            <a:effectLst/>
          </p:grpSpPr>
          <p:sp>
            <p:nvSpPr>
              <p:cNvPr id="65" name="椭圆 64"/>
              <p:cNvSpPr/>
              <p:nvPr/>
            </p:nvSpPr>
            <p:spPr>
              <a:xfrm>
                <a:off x="3606461" y="1664340"/>
                <a:ext cx="1040024" cy="1040024"/>
              </a:xfrm>
              <a:prstGeom prst="ellipse">
                <a:avLst/>
              </a:prstGeom>
              <a:grpFill/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文本框 1"/>
              <p:cNvSpPr txBox="1"/>
              <p:nvPr/>
            </p:nvSpPr>
            <p:spPr>
              <a:xfrm>
                <a:off x="3938600" y="1813627"/>
                <a:ext cx="421815" cy="72783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sz="80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5</a:t>
                </a:r>
                <a:endParaRPr lang="en-US" sz="80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7" name="矩形 69"/>
            <p:cNvSpPr>
              <a:spLocks noChangeArrowheads="1"/>
            </p:cNvSpPr>
            <p:nvPr/>
          </p:nvSpPr>
          <p:spPr bwMode="auto">
            <a:xfrm>
              <a:off x="5568" y="6000"/>
              <a:ext cx="8090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团队介绍</a:t>
              </a:r>
              <a:endParaRPr lang="zh-CN" altLang="zh-CN" sz="4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4688" y="6903"/>
              <a:ext cx="2295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260" y="6903"/>
              <a:ext cx="2173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9258935" y="4340225"/>
            <a:ext cx="2931160" cy="1376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人才优势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资深技术工程师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人，博士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人，海归</a:t>
            </a:r>
            <a:r>
              <a:rPr lang="en-US" altLang="zh-CN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40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</a:t>
            </a:r>
            <a:endParaRPr lang="zh-CN" altLang="en-US" sz="14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062095" y="2651760"/>
            <a:ext cx="1397635" cy="183388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97320" y="2621280"/>
            <a:ext cx="1488440" cy="187960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347845" y="5207000"/>
            <a:ext cx="3322320" cy="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423535" y="1410335"/>
            <a:ext cx="1216660" cy="1216660"/>
            <a:chOff x="8541" y="2221"/>
            <a:chExt cx="1916" cy="1916"/>
          </a:xfrm>
        </p:grpSpPr>
        <p:sp>
          <p:nvSpPr>
            <p:cNvPr id="9" name="椭圆 8"/>
            <p:cNvSpPr/>
            <p:nvPr/>
          </p:nvSpPr>
          <p:spPr>
            <a:xfrm>
              <a:off x="8541" y="2221"/>
              <a:ext cx="1917" cy="1917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图层 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11" y="2380"/>
              <a:ext cx="1376" cy="160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2912745" y="4545965"/>
            <a:ext cx="1216660" cy="1216660"/>
            <a:chOff x="4587" y="7159"/>
            <a:chExt cx="1916" cy="1916"/>
          </a:xfrm>
        </p:grpSpPr>
        <p:sp>
          <p:nvSpPr>
            <p:cNvPr id="7" name="椭圆 6"/>
            <p:cNvSpPr/>
            <p:nvPr/>
          </p:nvSpPr>
          <p:spPr>
            <a:xfrm>
              <a:off x="4587" y="7159"/>
              <a:ext cx="1917" cy="1917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图层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6" y="7446"/>
              <a:ext cx="1600" cy="1344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7887335" y="4545965"/>
            <a:ext cx="1216660" cy="1216660"/>
            <a:chOff x="12421" y="7159"/>
            <a:chExt cx="1916" cy="1916"/>
          </a:xfrm>
        </p:grpSpPr>
        <p:sp>
          <p:nvSpPr>
            <p:cNvPr id="10" name="椭圆 9"/>
            <p:cNvSpPr/>
            <p:nvPr/>
          </p:nvSpPr>
          <p:spPr>
            <a:xfrm>
              <a:off x="12421" y="7159"/>
              <a:ext cx="1917" cy="1917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 descr="图层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065" y="7293"/>
              <a:ext cx="630" cy="165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7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05.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团队介绍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9" name="TextBox 28"/>
          <p:cNvSpPr txBox="1">
            <a:spLocks noChangeArrowheads="1"/>
          </p:cNvSpPr>
          <p:nvPr/>
        </p:nvSpPr>
        <p:spPr bwMode="auto">
          <a:xfrm>
            <a:off x="615950" y="1040219"/>
            <a:ext cx="4093210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企业资质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pic>
        <p:nvPicPr>
          <p:cNvPr id="26" name="Picture 10" descr="gxj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40" y="1573924"/>
            <a:ext cx="6856822" cy="46037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026" name="Picture 2" descr="C:\Users\lingjoin\Desktop\ISO 9000 中文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275" y="1324326"/>
            <a:ext cx="3543300" cy="487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创新基金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180" y="1324610"/>
            <a:ext cx="3509420" cy="481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27" name="Picture 12" descr="软件协会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46" y="1635147"/>
            <a:ext cx="6856457" cy="4487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027" name="Picture 3" descr="C:\Users\lingjoin\Desktop\高新 新（2017）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215" y="1850412"/>
            <a:ext cx="59055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ngjoin\Desktop\软件企业认定证书（新）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5" y="1745331"/>
            <a:ext cx="6496050" cy="434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031 0.008889 L -0.165000 -0.212315 " pathEditMode="relative" rAng="0" ptsTypes=""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-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5729 -0.240278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227963 " pathEditMode="relative" ptsTypes="">
                                      <p:cBhvr>
                                        <p:cTn id="5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64115 0.187130 " pathEditMode="relative" rAng="0" ptsTypes="">
                                      <p:cBhvr>
                                        <p:cTn id="7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" y="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3333 0.195926 " pathEditMode="relative" rAng="0" ptsTypes="">
                                      <p:cBhvr>
                                        <p:cTn id="8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45573 0.179167 " pathEditMode="relative" rAng="0" ptsTypes="">
                                      <p:cBhvr>
                                        <p:cTn id="9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1" grpId="0" bldLvl="0" animBg="1"/>
      <p:bldP spid="52" grpId="0" bldLvl="0" animBg="1"/>
      <p:bldP spid="57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9" name="矩形 48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1" name="矩形 50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54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7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05.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团队介绍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9" name="TextBox 28"/>
          <p:cNvSpPr txBox="1">
            <a:spLocks noChangeArrowheads="1"/>
          </p:cNvSpPr>
          <p:nvPr/>
        </p:nvSpPr>
        <p:spPr bwMode="auto">
          <a:xfrm>
            <a:off x="615950" y="1040219"/>
            <a:ext cx="4093210" cy="41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专家、专利、获奖</a:t>
            </a:r>
          </a:p>
        </p:txBody>
      </p:sp>
      <p:pic>
        <p:nvPicPr>
          <p:cNvPr id="23" name="Picture 2" descr="E:\bit\社会活动\新闻媒体采访\CCTV\CCTV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" y="1664335"/>
            <a:ext cx="5493155" cy="440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24" name="Picture 2" descr="E:\bit\社会活动\新闻媒体采访\CCTV\CCTV-元数据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70" r="12059"/>
          <a:stretch>
            <a:fillRect/>
          </a:stretch>
        </p:blipFill>
        <p:spPr bwMode="auto">
          <a:xfrm>
            <a:off x="3460750" y="1664335"/>
            <a:ext cx="5911495" cy="438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26" name="Picture 9" descr="c:\users\lingjoin\downloads\360se6\User Data\temp\63619_201504081124241whG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6581" y="1664018"/>
            <a:ext cx="5923228" cy="442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lingjoin\Desktop\49918184068180171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622" y="1664061"/>
            <a:ext cx="3286125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7" name="Picture 13" descr="证书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3" y="1730058"/>
            <a:ext cx="6290773" cy="436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4" name="图片 3" descr="图片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60750" y="1664335"/>
            <a:ext cx="6053737" cy="4333875"/>
          </a:xfrm>
          <a:prstGeom prst="rect">
            <a:avLst/>
          </a:prstGeom>
        </p:spPr>
      </p:pic>
      <p:pic>
        <p:nvPicPr>
          <p:cNvPr id="261" name="Picture 2" descr="C:\Users\lingjoin\Desktop\专利 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4" r="7325" b="3885"/>
          <a:stretch>
            <a:fillRect/>
          </a:stretch>
        </p:blipFill>
        <p:spPr bwMode="auto">
          <a:xfrm>
            <a:off x="7239635" y="1688465"/>
            <a:ext cx="2945012" cy="431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ingjoin\Desktop\公司定位\资质\重点实验室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270" y="1875155"/>
            <a:ext cx="590550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ngjoin\Desktop\公司定位\资质\核心技术支持单位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88465"/>
            <a:ext cx="6332222" cy="416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05208 -0.168056 " pathEditMode="relative" rAng="0" ptsTypes="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0" y="-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519 L -0.100938 -0.168704 " pathEditMode="relative" rAng="0" ptsTypes="">
                                      <p:cBhvr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0469 -0.167593 " pathEditMode="relative" rAng="0" ptsTypes="">
                                      <p:cBhvr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0" y="-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31354 -0.168241 " pathEditMode="relative" rAng="0" ptsTypes="">
                                      <p:cBhvr>
                                        <p:cTn id="7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" y="-8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25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2656 0.175185 " pathEditMode="relative" rAng="0" ptsTypes="">
                                      <p:cBhvr>
                                        <p:cTn id="85" dur="2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00" y="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385 0.187593 " pathEditMode="relative" rAng="0" ptsTypes="">
                                      <p:cBhvr>
                                        <p:cTn id="9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2000" fill="hold"/>
                                        <p:tgtEl>
                                          <p:spTgt spid="26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500"/>
                            </p:stCondLst>
                            <p:childTnLst>
                              <p:par>
                                <p:cTn id="10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62396 0.187500 " pathEditMode="relative" rAng="0" ptsTypes="">
                                      <p:cBhvr>
                                        <p:cTn id="107" dur="2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91510 0.195370 " pathEditMode="relative" rAng="0" ptsTypes="">
                                      <p:cBhvr>
                                        <p:cTn id="1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1223803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背景音乐 - 纯音乐 - 你是爱 Ppt2.mp3">
            <a:hlinkClick r:id="" action="ppaction://media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-1012825"/>
            <a:ext cx="6096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 bwMode="auto">
          <a:xfrm>
            <a:off x="1296988" y="1022350"/>
            <a:ext cx="4271962" cy="4333875"/>
            <a:chOff x="2043" y="2180"/>
            <a:chExt cx="6726" cy="6824"/>
          </a:xfrm>
        </p:grpSpPr>
        <p:grpSp>
          <p:nvGrpSpPr>
            <p:cNvPr id="292" name="组合 291"/>
            <p:cNvGrpSpPr/>
            <p:nvPr/>
          </p:nvGrpSpPr>
          <p:grpSpPr>
            <a:xfrm>
              <a:off x="2043" y="2180"/>
              <a:ext cx="6727" cy="6825"/>
              <a:chOff x="1295511" y="1384930"/>
              <a:chExt cx="4272285" cy="4334558"/>
            </a:xfrm>
            <a:solidFill>
              <a:srgbClr val="365FAA"/>
            </a:solidFill>
          </p:grpSpPr>
          <p:sp>
            <p:nvSpPr>
              <p:cNvPr id="29" name="椭圆 28"/>
              <p:cNvSpPr/>
              <p:nvPr/>
            </p:nvSpPr>
            <p:spPr>
              <a:xfrm>
                <a:off x="3077617" y="27269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577862" y="31325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505853" y="32620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641757" y="308683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2321384" y="319353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740054" y="34925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2812062" y="373490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543460" y="361374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2499037" y="382977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019974" y="395122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803950" y="410983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5958" y="380691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2091982" y="356802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489629" y="380378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1687747" y="402525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024778" y="419729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649352" y="363660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299894" y="342058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371902" y="298853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668681" y="33504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466769" y="30878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091982" y="30878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372520" y="297904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875957" y="296567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50185" y="275138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966525" y="248448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008614" y="194901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2202601" y="212427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355001" y="16923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507400" y="159461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721310" y="174701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2512407" y="199473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721310" y="228699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887232" y="14306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194961" y="166953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432707" y="169100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524685" y="192480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496907" y="138493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596600" y="171525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58378" y="205569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3371937" y="236675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077617" y="232103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2774022" y="276823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386505" y="274255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289829" y="323923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504939" y="344727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739469" y="299284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496906" y="279109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4153925" y="275138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081917" y="243575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0171" y="16910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080070" y="18193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4824856" y="212427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4729989" y="192072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4684270" y="255648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4638312" y="291652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4680936" y="301000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328912" y="312336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522077" y="331234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5450069" y="380527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5404350" y="39724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4680935" y="371204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5154953" y="436527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5234045" y="421953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5450069" y="413383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5381490" y="455583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4874005" y="4569171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199507" y="482349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4730217" y="531964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4513964" y="502761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4414670" y="455583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4726654" y="432790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4367947" y="428883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4297941" y="471672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895090" y="491484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3770628" y="479891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476631" y="455275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669403" y="527205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3049041" y="567376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2476177" y="545966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2789202" y="535220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2453317" y="493757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2716587" y="498147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332141" y="467100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2762306" y="442869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1733467" y="445155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137028" y="469386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2031473" y="516095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2788668" y="480063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287814" y="478395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027846" y="457271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2739446" y="4022270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517802" y="3949592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3840068" y="4507033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896778" y="3872924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4297941" y="365166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4687274" y="3218035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5128933" y="3350449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4919724" y="2999046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3990275" y="2879609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013134" y="4026761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2841411" y="4938644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2309078" y="3859723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1321008" y="3193309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1849669" y="3217933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466667" y="4313065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461881" y="4114423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381237" y="424301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3244008" y="5160958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2252601" y="526753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4896762" y="493597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151792" y="3870730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4182464" y="3155411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3965890" y="337848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670686" y="3208235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4491002" y="2976084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5369874" y="2722418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4228285" y="1640330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923139" y="1883105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3221046" y="1476368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3747666" y="142200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2773920" y="2458616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2520498" y="2656336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2248320" y="4072582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2457600" y="4614890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1535348" y="4645958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1295511" y="3918643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2518409" y="3284524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2182747" y="2581726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2227550" y="2325606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2865562" y="2119892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3573479" y="2431374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3623581" y="2658279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4058955" y="2196448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4141699" y="1991969"/>
                <a:ext cx="86586" cy="86586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4630833" y="2221499"/>
                <a:ext cx="50102" cy="50102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4580731" y="2435756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6" name="矩形 165"/>
              <p:cNvSpPr/>
              <p:nvPr/>
            </p:nvSpPr>
            <p:spPr>
              <a:xfrm>
                <a:off x="5240679" y="3218035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7" name="矩形 166"/>
              <p:cNvSpPr/>
              <p:nvPr/>
            </p:nvSpPr>
            <p:spPr>
              <a:xfrm>
                <a:off x="5106114" y="3627248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8" name="矩形 167"/>
              <p:cNvSpPr/>
              <p:nvPr/>
            </p:nvSpPr>
            <p:spPr>
              <a:xfrm>
                <a:off x="4938043" y="3463036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69" name="矩形 168"/>
              <p:cNvSpPr/>
              <p:nvPr/>
            </p:nvSpPr>
            <p:spPr>
              <a:xfrm>
                <a:off x="4390806" y="3347329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3791927" y="3578409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1" name="矩形 170"/>
              <p:cNvSpPr/>
              <p:nvPr/>
            </p:nvSpPr>
            <p:spPr>
              <a:xfrm>
                <a:off x="4229633" y="4136437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2" name="矩形 171"/>
              <p:cNvSpPr/>
              <p:nvPr/>
            </p:nvSpPr>
            <p:spPr>
              <a:xfrm>
                <a:off x="3962872" y="4368346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3" name="矩形 172"/>
              <p:cNvSpPr/>
              <p:nvPr/>
            </p:nvSpPr>
            <p:spPr>
              <a:xfrm>
                <a:off x="4194901" y="5316520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4" name="矩形 173"/>
              <p:cNvSpPr/>
              <p:nvPr/>
            </p:nvSpPr>
            <p:spPr>
              <a:xfrm>
                <a:off x="2933053" y="5130015"/>
                <a:ext cx="48839" cy="48839"/>
              </a:xfrm>
              <a:prstGeom prst="rect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5" name="矩形 174"/>
              <p:cNvSpPr/>
              <p:nvPr/>
            </p:nvSpPr>
            <p:spPr>
              <a:xfrm>
                <a:off x="3134292" y="5346060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6" name="矩形 175"/>
              <p:cNvSpPr/>
              <p:nvPr/>
            </p:nvSpPr>
            <p:spPr>
              <a:xfrm>
                <a:off x="3845241" y="4206065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7" name="矩形 176"/>
              <p:cNvSpPr/>
              <p:nvPr/>
            </p:nvSpPr>
            <p:spPr>
              <a:xfrm>
                <a:off x="2667748" y="4235789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8" name="矩形 177"/>
              <p:cNvSpPr/>
              <p:nvPr/>
            </p:nvSpPr>
            <p:spPr>
              <a:xfrm>
                <a:off x="1301320" y="4132277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79" name="矩形 178"/>
              <p:cNvSpPr/>
              <p:nvPr/>
            </p:nvSpPr>
            <p:spPr>
              <a:xfrm>
                <a:off x="2866825" y="3137705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80" name="矩形 179"/>
              <p:cNvSpPr/>
              <p:nvPr/>
            </p:nvSpPr>
            <p:spPr>
              <a:xfrm>
                <a:off x="1496141" y="3470959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81" name="矩形 180"/>
              <p:cNvSpPr/>
              <p:nvPr/>
            </p:nvSpPr>
            <p:spPr>
              <a:xfrm>
                <a:off x="3045921" y="2598921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82" name="矩形 181"/>
              <p:cNvSpPr/>
              <p:nvPr/>
            </p:nvSpPr>
            <p:spPr>
              <a:xfrm>
                <a:off x="4010116" y="2623340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83" name="矩形 182"/>
              <p:cNvSpPr/>
              <p:nvPr/>
            </p:nvSpPr>
            <p:spPr>
              <a:xfrm>
                <a:off x="5345454" y="2901010"/>
                <a:ext cx="48839" cy="48839"/>
              </a:xfrm>
              <a:prstGeom prst="rect">
                <a:avLst/>
              </a:prstGeom>
              <a:grpFill/>
              <a:ln w="12700"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84" name="直接连接符 183"/>
              <p:cNvSpPr/>
              <p:nvPr/>
            </p:nvSpPr>
            <p:spPr>
              <a:xfrm flipV="1">
                <a:off x="4769241" y="5027619"/>
                <a:ext cx="173342" cy="29871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85" name="直接连接符 184"/>
              <p:cNvSpPr/>
              <p:nvPr/>
            </p:nvSpPr>
            <p:spPr>
              <a:xfrm>
                <a:off x="4437529" y="4601556"/>
                <a:ext cx="83130" cy="43275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86" name="直接连接符 185"/>
              <p:cNvSpPr/>
              <p:nvPr/>
            </p:nvSpPr>
            <p:spPr>
              <a:xfrm>
                <a:off x="4453694" y="4594860"/>
                <a:ext cx="456489" cy="3545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87" name="直接连接符 186"/>
              <p:cNvSpPr/>
              <p:nvPr/>
            </p:nvSpPr>
            <p:spPr>
              <a:xfrm flipV="1">
                <a:off x="4453694" y="4350765"/>
                <a:ext cx="272960" cy="21176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88" name="直接连接符 187"/>
              <p:cNvSpPr/>
              <p:nvPr/>
            </p:nvSpPr>
            <p:spPr>
              <a:xfrm flipV="1">
                <a:off x="4919724" y="4578697"/>
                <a:ext cx="507485" cy="1333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89" name="直接连接符 188"/>
              <p:cNvSpPr/>
              <p:nvPr/>
            </p:nvSpPr>
            <p:spPr>
              <a:xfrm flipH="1">
                <a:off x="5420514" y="4179557"/>
                <a:ext cx="52415" cy="38297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0" name="直接连接符 189"/>
              <p:cNvSpPr/>
              <p:nvPr/>
            </p:nvSpPr>
            <p:spPr>
              <a:xfrm flipH="1">
                <a:off x="5177813" y="3962372"/>
                <a:ext cx="19800" cy="40290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1" name="直接连接符 190"/>
              <p:cNvSpPr/>
              <p:nvPr/>
            </p:nvSpPr>
            <p:spPr>
              <a:xfrm>
                <a:off x="4726654" y="3734905"/>
                <a:ext cx="425138" cy="18164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2" name="直接连接符 191"/>
              <p:cNvSpPr/>
              <p:nvPr/>
            </p:nvSpPr>
            <p:spPr>
              <a:xfrm flipV="1">
                <a:off x="5243434" y="3828131"/>
                <a:ext cx="206635" cy="8842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3" name="直接连接符 192"/>
              <p:cNvSpPr/>
              <p:nvPr/>
            </p:nvSpPr>
            <p:spPr>
              <a:xfrm flipV="1">
                <a:off x="5230013" y="3351367"/>
                <a:ext cx="298759" cy="53278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4" name="直接连接符 193"/>
              <p:cNvSpPr/>
              <p:nvPr/>
            </p:nvSpPr>
            <p:spPr>
              <a:xfrm>
                <a:off x="4942584" y="3044765"/>
                <a:ext cx="186349" cy="3025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5" name="直接连接符 194"/>
              <p:cNvSpPr/>
              <p:nvPr/>
            </p:nvSpPr>
            <p:spPr>
              <a:xfrm flipV="1">
                <a:off x="4958748" y="2800639"/>
                <a:ext cx="424547" cy="20510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6" name="直接连接符 195"/>
              <p:cNvSpPr/>
              <p:nvPr/>
            </p:nvSpPr>
            <p:spPr>
              <a:xfrm>
                <a:off x="4274106" y="1731972"/>
                <a:ext cx="186283" cy="105630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7" name="椭圆 196"/>
              <p:cNvSpPr/>
              <p:nvPr/>
            </p:nvSpPr>
            <p:spPr>
              <a:xfrm>
                <a:off x="4445283" y="2765418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198" name="直接连接符 197"/>
              <p:cNvSpPr/>
              <p:nvPr/>
            </p:nvSpPr>
            <p:spPr>
              <a:xfrm flipV="1">
                <a:off x="4484307" y="2595512"/>
                <a:ext cx="206658" cy="176601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9" name="直接连接符 198"/>
              <p:cNvSpPr/>
              <p:nvPr/>
            </p:nvSpPr>
            <p:spPr>
              <a:xfrm>
                <a:off x="4306506" y="1718551"/>
                <a:ext cx="525045" cy="41241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0" name="直接连接符 199"/>
              <p:cNvSpPr/>
              <p:nvPr/>
            </p:nvSpPr>
            <p:spPr>
              <a:xfrm flipH="1">
                <a:off x="3778493" y="1974747"/>
                <a:ext cx="190467" cy="102478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1" name="直接连接符 200"/>
              <p:cNvSpPr/>
              <p:nvPr/>
            </p:nvSpPr>
            <p:spPr>
              <a:xfrm>
                <a:off x="3535930" y="2830122"/>
                <a:ext cx="203539" cy="18557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2" name="直接连接符 201"/>
              <p:cNvSpPr/>
              <p:nvPr/>
            </p:nvSpPr>
            <p:spPr>
              <a:xfrm flipV="1">
                <a:off x="3410961" y="1943581"/>
                <a:ext cx="529848" cy="42986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3" name="直接连接符 202"/>
              <p:cNvSpPr/>
              <p:nvPr/>
            </p:nvSpPr>
            <p:spPr>
              <a:xfrm flipV="1">
                <a:off x="3570404" y="1896526"/>
                <a:ext cx="366156" cy="511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4" name="直接连接符 203"/>
              <p:cNvSpPr/>
              <p:nvPr/>
            </p:nvSpPr>
            <p:spPr>
              <a:xfrm flipV="1">
                <a:off x="3635624" y="1500228"/>
                <a:ext cx="125463" cy="22171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5" name="直接连接符 204"/>
              <p:cNvSpPr/>
              <p:nvPr/>
            </p:nvSpPr>
            <p:spPr>
              <a:xfrm>
                <a:off x="3542626" y="1407790"/>
                <a:ext cx="218461" cy="276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6" name="直接连接符 205"/>
              <p:cNvSpPr/>
              <p:nvPr/>
            </p:nvSpPr>
            <p:spPr>
              <a:xfrm flipH="1">
                <a:off x="2760334" y="1469673"/>
                <a:ext cx="133593" cy="28403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7" name="直接连接符 206"/>
              <p:cNvSpPr/>
              <p:nvPr/>
            </p:nvSpPr>
            <p:spPr>
              <a:xfrm>
                <a:off x="2546424" y="1633635"/>
                <a:ext cx="181581" cy="120071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8" name="直接连接符 207"/>
              <p:cNvSpPr/>
              <p:nvPr/>
            </p:nvSpPr>
            <p:spPr>
              <a:xfrm flipV="1">
                <a:off x="2767029" y="1708556"/>
                <a:ext cx="434627" cy="5241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9" name="直接连接符 208"/>
              <p:cNvSpPr/>
              <p:nvPr/>
            </p:nvSpPr>
            <p:spPr>
              <a:xfrm flipV="1">
                <a:off x="2054333" y="1769871"/>
                <a:ext cx="666977" cy="20200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0" name="直接连接符 209"/>
              <p:cNvSpPr/>
              <p:nvPr/>
            </p:nvSpPr>
            <p:spPr>
              <a:xfrm flipV="1">
                <a:off x="2047638" y="1715252"/>
                <a:ext cx="307363" cy="24045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1" name="直接连接符 210"/>
              <p:cNvSpPr/>
              <p:nvPr/>
            </p:nvSpPr>
            <p:spPr>
              <a:xfrm flipH="1">
                <a:off x="2551431" y="1792730"/>
                <a:ext cx="192739" cy="20870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2" name="直接连接符 211"/>
              <p:cNvSpPr/>
              <p:nvPr/>
            </p:nvSpPr>
            <p:spPr>
              <a:xfrm>
                <a:off x="2744170" y="1792730"/>
                <a:ext cx="0" cy="4942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3" name="直接连接符 212"/>
              <p:cNvSpPr/>
              <p:nvPr/>
            </p:nvSpPr>
            <p:spPr>
              <a:xfrm>
                <a:off x="3381238" y="2101415"/>
                <a:ext cx="13559" cy="2653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4" name="椭圆 213"/>
              <p:cNvSpPr/>
              <p:nvPr/>
            </p:nvSpPr>
            <p:spPr>
              <a:xfrm>
                <a:off x="2394184" y="2504437"/>
                <a:ext cx="45719" cy="45719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215" name="直接连接符 214"/>
              <p:cNvSpPr/>
              <p:nvPr/>
            </p:nvSpPr>
            <p:spPr>
              <a:xfrm flipV="1">
                <a:off x="2433208" y="2326018"/>
                <a:ext cx="294797" cy="18511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6" name="直接连接符 215"/>
              <p:cNvSpPr/>
              <p:nvPr/>
            </p:nvSpPr>
            <p:spPr>
              <a:xfrm>
                <a:off x="3123336" y="2343893"/>
                <a:ext cx="248601" cy="4572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7" name="直接连接符 216"/>
              <p:cNvSpPr/>
              <p:nvPr/>
            </p:nvSpPr>
            <p:spPr>
              <a:xfrm flipH="1">
                <a:off x="3312689" y="2412472"/>
                <a:ext cx="82108" cy="82676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8" name="直接连接符 217"/>
              <p:cNvSpPr/>
              <p:nvPr/>
            </p:nvSpPr>
            <p:spPr>
              <a:xfrm>
                <a:off x="2813046" y="2807263"/>
                <a:ext cx="483478" cy="4386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9" name="直接连接符 218"/>
              <p:cNvSpPr/>
              <p:nvPr/>
            </p:nvSpPr>
            <p:spPr>
              <a:xfrm flipH="1">
                <a:off x="1895490" y="3011395"/>
                <a:ext cx="3327" cy="20653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0" name="直接连接符 219"/>
              <p:cNvSpPr/>
              <p:nvPr/>
            </p:nvSpPr>
            <p:spPr>
              <a:xfrm>
                <a:off x="1489209" y="2790411"/>
                <a:ext cx="373881" cy="44094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1" name="直接连接符 220"/>
              <p:cNvSpPr/>
              <p:nvPr/>
            </p:nvSpPr>
            <p:spPr>
              <a:xfrm>
                <a:off x="1505793" y="3126824"/>
                <a:ext cx="162888" cy="24648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2" name="直接连接符 221"/>
              <p:cNvSpPr/>
              <p:nvPr/>
            </p:nvSpPr>
            <p:spPr>
              <a:xfrm flipV="1">
                <a:off x="1714400" y="3263754"/>
                <a:ext cx="135269" cy="10955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3" name="直接连接符 222"/>
              <p:cNvSpPr/>
              <p:nvPr/>
            </p:nvSpPr>
            <p:spPr>
              <a:xfrm flipV="1">
                <a:off x="1688376" y="3296154"/>
                <a:ext cx="174714" cy="34714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4" name="直接连接符 223"/>
              <p:cNvSpPr/>
              <p:nvPr/>
            </p:nvSpPr>
            <p:spPr>
              <a:xfrm>
                <a:off x="1895490" y="3309575"/>
                <a:ext cx="147344" cy="64165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5" name="直接连接符 224"/>
              <p:cNvSpPr/>
              <p:nvPr/>
            </p:nvSpPr>
            <p:spPr>
              <a:xfrm>
                <a:off x="1921677" y="2988536"/>
                <a:ext cx="450843" cy="1336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6" name="直接连接符 225"/>
              <p:cNvSpPr/>
              <p:nvPr/>
            </p:nvSpPr>
            <p:spPr>
              <a:xfrm>
                <a:off x="2005549" y="2523504"/>
                <a:ext cx="373666" cy="46223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7" name="直接连接符 226"/>
              <p:cNvSpPr/>
              <p:nvPr/>
            </p:nvSpPr>
            <p:spPr>
              <a:xfrm flipH="1">
                <a:off x="1989384" y="1994735"/>
                <a:ext cx="42090" cy="486741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8" name="直接连接符 227"/>
              <p:cNvSpPr/>
              <p:nvPr/>
            </p:nvSpPr>
            <p:spPr>
              <a:xfrm>
                <a:off x="2047638" y="1988040"/>
                <a:ext cx="161658" cy="14293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9" name="直接连接符 228"/>
              <p:cNvSpPr/>
              <p:nvPr/>
            </p:nvSpPr>
            <p:spPr>
              <a:xfrm>
                <a:off x="1927890" y="3296154"/>
                <a:ext cx="812164" cy="21929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0" name="直接连接符 229"/>
              <p:cNvSpPr/>
              <p:nvPr/>
            </p:nvSpPr>
            <p:spPr>
              <a:xfrm>
                <a:off x="1927890" y="3296154"/>
                <a:ext cx="186952" cy="27187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1" name="直接连接符 230"/>
              <p:cNvSpPr/>
              <p:nvPr/>
            </p:nvSpPr>
            <p:spPr>
              <a:xfrm>
                <a:off x="1322754" y="3466303"/>
                <a:ext cx="157334" cy="86018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2" name="直接连接符 231"/>
              <p:cNvSpPr/>
              <p:nvPr/>
            </p:nvSpPr>
            <p:spPr>
              <a:xfrm flipH="1">
                <a:off x="1512488" y="3849501"/>
                <a:ext cx="1" cy="4635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3" name="直接连接符 232"/>
              <p:cNvSpPr/>
              <p:nvPr/>
            </p:nvSpPr>
            <p:spPr>
              <a:xfrm flipH="1">
                <a:off x="1544888" y="4064274"/>
                <a:ext cx="149554" cy="26221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4" name="直接连接符 233"/>
              <p:cNvSpPr/>
              <p:nvPr/>
            </p:nvSpPr>
            <p:spPr>
              <a:xfrm flipV="1">
                <a:off x="1558309" y="4236322"/>
                <a:ext cx="473164" cy="122564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5" name="直接连接符 234"/>
              <p:cNvSpPr/>
              <p:nvPr/>
            </p:nvSpPr>
            <p:spPr>
              <a:xfrm>
                <a:off x="1544888" y="4391286"/>
                <a:ext cx="188579" cy="8312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6" name="直接连接符 235"/>
              <p:cNvSpPr/>
              <p:nvPr/>
            </p:nvSpPr>
            <p:spPr>
              <a:xfrm>
                <a:off x="2159888" y="4739587"/>
                <a:ext cx="138534" cy="52795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7" name="直接连接符 236"/>
              <p:cNvSpPr/>
              <p:nvPr/>
            </p:nvSpPr>
            <p:spPr>
              <a:xfrm>
                <a:off x="2371165" y="4710033"/>
                <a:ext cx="105012" cy="22753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8" name="直接连接符 237"/>
              <p:cNvSpPr/>
              <p:nvPr/>
            </p:nvSpPr>
            <p:spPr>
              <a:xfrm flipV="1">
                <a:off x="2492341" y="4467720"/>
                <a:ext cx="276660" cy="47654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9" name="直接连接符 238"/>
              <p:cNvSpPr/>
              <p:nvPr/>
            </p:nvSpPr>
            <p:spPr>
              <a:xfrm>
                <a:off x="2499036" y="4960432"/>
                <a:ext cx="217551" cy="4390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0" name="直接连接符 239"/>
              <p:cNvSpPr/>
              <p:nvPr/>
            </p:nvSpPr>
            <p:spPr>
              <a:xfrm>
                <a:off x="2482651" y="4984465"/>
                <a:ext cx="16386" cy="47520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1" name="直接连接符 240"/>
              <p:cNvSpPr/>
              <p:nvPr/>
            </p:nvSpPr>
            <p:spPr>
              <a:xfrm>
                <a:off x="2492341" y="4976596"/>
                <a:ext cx="303556" cy="382299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2" name="直接连接符 241"/>
              <p:cNvSpPr/>
              <p:nvPr/>
            </p:nvSpPr>
            <p:spPr>
              <a:xfrm>
                <a:off x="2521896" y="5482527"/>
                <a:ext cx="527145" cy="21410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3" name="直接连接符 242"/>
              <p:cNvSpPr/>
              <p:nvPr/>
            </p:nvSpPr>
            <p:spPr>
              <a:xfrm flipV="1">
                <a:off x="2834387" y="4806815"/>
                <a:ext cx="453427" cy="1668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4" name="直接连接符 243"/>
              <p:cNvSpPr/>
              <p:nvPr/>
            </p:nvSpPr>
            <p:spPr>
              <a:xfrm>
                <a:off x="3515655" y="4591776"/>
                <a:ext cx="261668" cy="21383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5" name="直接连接符 244"/>
              <p:cNvSpPr/>
              <p:nvPr/>
            </p:nvSpPr>
            <p:spPr>
              <a:xfrm flipV="1">
                <a:off x="3322229" y="4837942"/>
                <a:ext cx="455094" cy="33643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6" name="直接连接符 245"/>
              <p:cNvSpPr/>
              <p:nvPr/>
            </p:nvSpPr>
            <p:spPr>
              <a:xfrm flipH="1">
                <a:off x="3692263" y="4844637"/>
                <a:ext cx="101225" cy="42742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7" name="椭圆 246"/>
              <p:cNvSpPr/>
              <p:nvPr/>
            </p:nvSpPr>
            <p:spPr>
              <a:xfrm>
                <a:off x="2985975" y="4098697"/>
                <a:ext cx="91642" cy="91642"/>
              </a:xfrm>
              <a:prstGeom prst="ellips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noProof="1"/>
              </a:p>
            </p:txBody>
          </p:sp>
          <p:sp>
            <p:nvSpPr>
              <p:cNvPr id="248" name="直接连接符 247"/>
              <p:cNvSpPr/>
              <p:nvPr/>
            </p:nvSpPr>
            <p:spPr>
              <a:xfrm>
                <a:off x="2785165" y="4045130"/>
                <a:ext cx="200810" cy="99388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9" name="直接连接符 248"/>
              <p:cNvSpPr/>
              <p:nvPr/>
            </p:nvSpPr>
            <p:spPr>
              <a:xfrm>
                <a:off x="3031796" y="4190339"/>
                <a:ext cx="18910" cy="382373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50" name="直接连接符 249"/>
              <p:cNvSpPr/>
              <p:nvPr/>
            </p:nvSpPr>
            <p:spPr>
              <a:xfrm flipV="1">
                <a:off x="3077617" y="3972452"/>
                <a:ext cx="440185" cy="17206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51" name="直接连接符 250"/>
              <p:cNvSpPr/>
              <p:nvPr/>
            </p:nvSpPr>
            <p:spPr>
              <a:xfrm>
                <a:off x="2582484" y="3652772"/>
                <a:ext cx="416912" cy="459346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52" name="直接连接符 251"/>
              <p:cNvSpPr/>
              <p:nvPr/>
            </p:nvSpPr>
            <p:spPr>
              <a:xfrm flipV="1">
                <a:off x="3550658" y="3424308"/>
                <a:ext cx="415232" cy="45822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53" name="直接连接符 252"/>
              <p:cNvSpPr/>
              <p:nvPr/>
            </p:nvSpPr>
            <p:spPr>
              <a:xfrm flipH="1">
                <a:off x="3935802" y="3470129"/>
                <a:ext cx="75909" cy="409490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54" name="直接连接符 253"/>
              <p:cNvSpPr/>
              <p:nvPr/>
            </p:nvSpPr>
            <p:spPr>
              <a:xfrm>
                <a:off x="4228285" y="3247053"/>
                <a:ext cx="92516" cy="404615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55" name="直接连接符 254"/>
              <p:cNvSpPr/>
              <p:nvPr/>
            </p:nvSpPr>
            <p:spPr>
              <a:xfrm>
                <a:off x="4274106" y="3201232"/>
                <a:ext cx="419863" cy="55827"/>
              </a:xfrm>
              <a:prstGeom prst="line">
                <a:avLst/>
              </a:prstGeom>
              <a:grpFill/>
              <a:ln>
                <a:solidFill>
                  <a:srgbClr val="365FA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pic>
          <p:nvPicPr>
            <p:cNvPr id="28680" name="图片 13" descr="分类.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4" y="5931"/>
              <a:ext cx="566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1" name="图片 14" descr="数据采集.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" y="6676"/>
              <a:ext cx="566" cy="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2" name="图片 15" descr="大数据1.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0" y="2824"/>
              <a:ext cx="566" cy="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3" name="图片 16" descr="关键词提取.2 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0" y="7604"/>
              <a:ext cx="680" cy="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4" name="图片 17" descr="大数据2.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9" y="3628"/>
              <a:ext cx="907" cy="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图片 18" descr="大数据4.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5" y="3702"/>
              <a:ext cx="566" cy="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6" name="图片 19" descr="logo_icon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2" y="5403"/>
              <a:ext cx="453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42"/>
          <p:cNvSpPr txBox="1"/>
          <p:nvPr/>
        </p:nvSpPr>
        <p:spPr>
          <a:xfrm>
            <a:off x="6950075" y="2239963"/>
            <a:ext cx="5421313" cy="2019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6000" b="1" noProof="1">
                <a:solidFill>
                  <a:srgbClr val="365FAA"/>
                </a:solidFill>
                <a:latin typeface="Impact MT Std" pitchFamily="34" charset="0"/>
                <a:ea typeface="微软雅黑" panose="020B0503020204020204" charset="-122"/>
                <a:cs typeface="+mn-ea"/>
              </a:rPr>
              <a:t>THANK YOU</a:t>
            </a:r>
            <a:endParaRPr lang="en-US" altLang="zh-CN" sz="6000" b="1" spc="300" noProof="1">
              <a:solidFill>
                <a:srgbClr val="365FAA"/>
              </a:solidFill>
              <a:latin typeface="Impact MT Std" pitchFamily="34" charset="0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6600" b="1" spc="300" noProof="1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谢谢观看</a:t>
            </a:r>
            <a:r>
              <a:rPr lang="en-US" altLang="zh-CN" sz="6600" b="1" spc="300" noProof="1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!</a:t>
            </a:r>
            <a:endParaRPr lang="en-US" altLang="zh-CN" sz="6600" b="1" spc="300" noProof="1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74"/>
          <p:cNvSpPr txBox="1">
            <a:spLocks noChangeArrowheads="1"/>
          </p:cNvSpPr>
          <p:nvPr/>
        </p:nvSpPr>
        <p:spPr bwMode="auto">
          <a:xfrm>
            <a:off x="1166813" y="6107113"/>
            <a:ext cx="117173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地址：北京市海淀区苏州街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49-3</a:t>
            </a: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号盈智大厦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层（总部）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</a:t>
            </a: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电话：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+86-10-62648216  62648067          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 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主页：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hlinkClick r:id="rId12"/>
              </a:rPr>
              <a:t>http://www.lingjoin.com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               Email</a:t>
            </a:r>
            <a:r>
              <a:rPr lang="zh-CN" altLang="en-US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40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hlinkClick r:id="rId13"/>
              </a:rPr>
              <a:t>lingjoin@lingjoin.com</a:t>
            </a:r>
            <a:endParaRPr lang="en-US" altLang="zh-CN" sz="140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endParaRPr lang="en-US" altLang="zh-CN" sz="140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hlinkClick r:id="rId13"/>
            </a:endParaRPr>
          </a:p>
          <a:p>
            <a:pPr algn="ctr" eaLnBrk="1" hangingPunct="1"/>
            <a:endParaRPr lang="zh-CN" altLang="en-US" sz="1600" b="1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15875"/>
            <a:ext cx="12284076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7" name="矩形 6"/>
          <p:cNvSpPr/>
          <p:nvPr/>
        </p:nvSpPr>
        <p:spPr>
          <a:xfrm rot="18900000" flipH="1">
            <a:off x="2213769" y="-289719"/>
            <a:ext cx="574675" cy="576263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 rot="18900000" flipH="1">
            <a:off x="1398587" y="-292099"/>
            <a:ext cx="576263" cy="576262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/>
        </p:nvSpPr>
        <p:spPr>
          <a:xfrm rot="18900000" flipH="1">
            <a:off x="584994" y="-294482"/>
            <a:ext cx="574676" cy="576263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0" name="矩形 9"/>
          <p:cNvSpPr/>
          <p:nvPr/>
        </p:nvSpPr>
        <p:spPr>
          <a:xfrm rot="18900000" flipH="1">
            <a:off x="991395" y="103981"/>
            <a:ext cx="576262" cy="574675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1" name="矩形 10"/>
          <p:cNvSpPr/>
          <p:nvPr/>
        </p:nvSpPr>
        <p:spPr>
          <a:xfrm rot="18900000" flipH="1">
            <a:off x="176213" y="112713"/>
            <a:ext cx="576262" cy="576262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2" name="组合 11"/>
          <p:cNvGrpSpPr/>
          <p:nvPr/>
        </p:nvGrpSpPr>
        <p:grpSpPr>
          <a:xfrm>
            <a:off x="5653762" y="1780990"/>
            <a:ext cx="3792877" cy="592822"/>
            <a:chOff x="5180762" y="1341138"/>
            <a:chExt cx="3793579" cy="592932"/>
          </a:xfrm>
          <a:solidFill>
            <a:srgbClr val="365FAA"/>
          </a:solidFill>
        </p:grpSpPr>
        <p:sp>
          <p:nvSpPr>
            <p:cNvPr id="13" name="Freeform 11"/>
            <p:cNvSpPr/>
            <p:nvPr/>
          </p:nvSpPr>
          <p:spPr bwMode="auto">
            <a:xfrm>
              <a:off x="5303349" y="1341138"/>
              <a:ext cx="668870" cy="84534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5180762" y="1407814"/>
              <a:ext cx="3793579" cy="526256"/>
            </a:xfrm>
            <a:custGeom>
              <a:avLst/>
              <a:gdLst>
                <a:gd name="T0" fmla="*/ 97 w 8676"/>
                <a:gd name="T1" fmla="*/ 0 h 884"/>
                <a:gd name="T2" fmla="*/ 8475 w 8676"/>
                <a:gd name="T3" fmla="*/ 0 h 884"/>
                <a:gd name="T4" fmla="*/ 8676 w 8676"/>
                <a:gd name="T5" fmla="*/ 202 h 884"/>
                <a:gd name="T6" fmla="*/ 8676 w 8676"/>
                <a:gd name="T7" fmla="*/ 788 h 884"/>
                <a:gd name="T8" fmla="*/ 8579 w 8676"/>
                <a:gd name="T9" fmla="*/ 884 h 884"/>
                <a:gd name="T10" fmla="*/ 97 w 8676"/>
                <a:gd name="T11" fmla="*/ 884 h 884"/>
                <a:gd name="T12" fmla="*/ 0 w 8676"/>
                <a:gd name="T13" fmla="*/ 788 h 884"/>
                <a:gd name="T14" fmla="*/ 0 w 8676"/>
                <a:gd name="T15" fmla="*/ 96 h 884"/>
                <a:gd name="T16" fmla="*/ 97 w 8676"/>
                <a:gd name="T1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6" h="884">
                  <a:moveTo>
                    <a:pt x="97" y="0"/>
                  </a:moveTo>
                  <a:lnTo>
                    <a:pt x="8475" y="0"/>
                  </a:lnTo>
                  <a:lnTo>
                    <a:pt x="8676" y="202"/>
                  </a:lnTo>
                  <a:lnTo>
                    <a:pt x="8676" y="788"/>
                  </a:lnTo>
                  <a:cubicBezTo>
                    <a:pt x="8676" y="841"/>
                    <a:pt x="8632" y="884"/>
                    <a:pt x="8579" y="884"/>
                  </a:cubicBezTo>
                  <a:lnTo>
                    <a:pt x="97" y="884"/>
                  </a:lnTo>
                  <a:cubicBezTo>
                    <a:pt x="44" y="884"/>
                    <a:pt x="0" y="841"/>
                    <a:pt x="0" y="788"/>
                  </a:cubicBezTo>
                  <a:lnTo>
                    <a:pt x="0" y="96"/>
                  </a:lnTo>
                  <a:cubicBezTo>
                    <a:pt x="0" y="43"/>
                    <a:pt x="44" y="0"/>
                    <a:pt x="97" y="0"/>
                  </a:cubicBezTo>
                  <a:close/>
                </a:path>
              </a:pathLst>
            </a:custGeom>
            <a:grpFill/>
            <a:ln w="10" cap="flat" cmpd="sng">
              <a:solidFill>
                <a:srgbClr val="A8A9AD"/>
              </a:solidFill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5367617" y="1341139"/>
              <a:ext cx="540333" cy="553640"/>
            </a:xfrm>
            <a:prstGeom prst="rect">
              <a:avLst/>
            </a:prstGeom>
            <a:grpFill/>
            <a:ln>
              <a:noFill/>
            </a:ln>
          </p:spPr>
          <p:txBody>
            <a:bodyPr lIns="68549" tIns="34274" rIns="68549" bIns="34274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6" name="TextBox 105"/>
            <p:cNvSpPr txBox="1">
              <a:spLocks noChangeArrowheads="1"/>
            </p:cNvSpPr>
            <p:nvPr/>
          </p:nvSpPr>
          <p:spPr bwMode="auto">
            <a:xfrm>
              <a:off x="6065051" y="1454247"/>
              <a:ext cx="1369796" cy="4386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400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rPr>
                <a:t>敏感之祸</a:t>
              </a:r>
              <a:endParaRPr lang="zh-CN" altLang="en-US" sz="24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7" name="TextBox 106"/>
            <p:cNvSpPr txBox="1">
              <a:spLocks noChangeArrowheads="1"/>
            </p:cNvSpPr>
            <p:nvPr/>
          </p:nvSpPr>
          <p:spPr bwMode="auto">
            <a:xfrm>
              <a:off x="5448548" y="1373285"/>
              <a:ext cx="370909" cy="5569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</a:t>
              </a:r>
              <a:endParaRPr lang="zh-CN" altLang="en-US" sz="3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016545" y="2599948"/>
            <a:ext cx="3792877" cy="592820"/>
            <a:chOff x="5694561" y="2088852"/>
            <a:chExt cx="3793579" cy="592931"/>
          </a:xfrm>
          <a:solidFill>
            <a:srgbClr val="365FAA"/>
          </a:solidFill>
        </p:grpSpPr>
        <p:sp>
          <p:nvSpPr>
            <p:cNvPr id="19" name="Freeform 11"/>
            <p:cNvSpPr/>
            <p:nvPr/>
          </p:nvSpPr>
          <p:spPr bwMode="auto">
            <a:xfrm>
              <a:off x="5817148" y="2088852"/>
              <a:ext cx="668870" cy="84535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5694561" y="2155527"/>
              <a:ext cx="3793579" cy="526256"/>
            </a:xfrm>
            <a:custGeom>
              <a:avLst/>
              <a:gdLst>
                <a:gd name="T0" fmla="*/ 97 w 8676"/>
                <a:gd name="T1" fmla="*/ 0 h 884"/>
                <a:gd name="T2" fmla="*/ 8475 w 8676"/>
                <a:gd name="T3" fmla="*/ 0 h 884"/>
                <a:gd name="T4" fmla="*/ 8676 w 8676"/>
                <a:gd name="T5" fmla="*/ 202 h 884"/>
                <a:gd name="T6" fmla="*/ 8676 w 8676"/>
                <a:gd name="T7" fmla="*/ 788 h 884"/>
                <a:gd name="T8" fmla="*/ 8579 w 8676"/>
                <a:gd name="T9" fmla="*/ 884 h 884"/>
                <a:gd name="T10" fmla="*/ 97 w 8676"/>
                <a:gd name="T11" fmla="*/ 884 h 884"/>
                <a:gd name="T12" fmla="*/ 0 w 8676"/>
                <a:gd name="T13" fmla="*/ 788 h 884"/>
                <a:gd name="T14" fmla="*/ 0 w 8676"/>
                <a:gd name="T15" fmla="*/ 96 h 884"/>
                <a:gd name="T16" fmla="*/ 97 w 8676"/>
                <a:gd name="T1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6" h="884">
                  <a:moveTo>
                    <a:pt x="97" y="0"/>
                  </a:moveTo>
                  <a:lnTo>
                    <a:pt x="8475" y="0"/>
                  </a:lnTo>
                  <a:lnTo>
                    <a:pt x="8676" y="202"/>
                  </a:lnTo>
                  <a:lnTo>
                    <a:pt x="8676" y="788"/>
                  </a:lnTo>
                  <a:cubicBezTo>
                    <a:pt x="8676" y="841"/>
                    <a:pt x="8632" y="884"/>
                    <a:pt x="8579" y="884"/>
                  </a:cubicBezTo>
                  <a:lnTo>
                    <a:pt x="97" y="884"/>
                  </a:lnTo>
                  <a:cubicBezTo>
                    <a:pt x="44" y="884"/>
                    <a:pt x="0" y="841"/>
                    <a:pt x="0" y="788"/>
                  </a:cubicBezTo>
                  <a:lnTo>
                    <a:pt x="0" y="96"/>
                  </a:lnTo>
                  <a:cubicBezTo>
                    <a:pt x="0" y="43"/>
                    <a:pt x="44" y="0"/>
                    <a:pt x="97" y="0"/>
                  </a:cubicBezTo>
                  <a:close/>
                </a:path>
              </a:pathLst>
            </a:custGeom>
            <a:grpFill/>
            <a:ln w="10" cap="flat" cmpd="sng">
              <a:solidFill>
                <a:srgbClr val="A8A9AD"/>
              </a:solidFill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5881416" y="2088852"/>
              <a:ext cx="540333" cy="553641"/>
            </a:xfrm>
            <a:prstGeom prst="rect">
              <a:avLst/>
            </a:prstGeom>
            <a:grpFill/>
            <a:ln>
              <a:noFill/>
            </a:ln>
          </p:spPr>
          <p:txBody>
            <a:bodyPr lIns="68549" tIns="34274" rIns="68549" bIns="34274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2" name="TextBox 108"/>
            <p:cNvSpPr txBox="1">
              <a:spLocks noChangeArrowheads="1"/>
            </p:cNvSpPr>
            <p:nvPr/>
          </p:nvSpPr>
          <p:spPr bwMode="auto">
            <a:xfrm>
              <a:off x="6578850" y="2224583"/>
              <a:ext cx="1369796" cy="4386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400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pitchFamily="34" charset="0"/>
                </a:rPr>
                <a:t>九</a:t>
              </a:r>
              <a:r>
                <a:rPr lang="zh-CN" altLang="en-US" sz="240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pitchFamily="34" charset="0"/>
                </a:rPr>
                <a:t>眼简介</a:t>
              </a:r>
              <a:endParaRPr lang="zh-CN" altLang="en-US" sz="24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TextBox 109"/>
            <p:cNvSpPr txBox="1">
              <a:spLocks noChangeArrowheads="1"/>
            </p:cNvSpPr>
            <p:nvPr/>
          </p:nvSpPr>
          <p:spPr bwMode="auto">
            <a:xfrm>
              <a:off x="5962347" y="2104330"/>
              <a:ext cx="370909" cy="5569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2</a:t>
              </a:r>
              <a:endParaRPr lang="zh-CN" altLang="en-US" sz="3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35794" y="3418906"/>
            <a:ext cx="3792877" cy="591631"/>
            <a:chOff x="5862527" y="3014841"/>
            <a:chExt cx="3793579" cy="591741"/>
          </a:xfrm>
          <a:solidFill>
            <a:srgbClr val="365FAA"/>
          </a:solidFill>
        </p:grpSpPr>
        <p:sp>
          <p:nvSpPr>
            <p:cNvPr id="25" name="Freeform 11"/>
            <p:cNvSpPr/>
            <p:nvPr/>
          </p:nvSpPr>
          <p:spPr bwMode="auto">
            <a:xfrm>
              <a:off x="5985114" y="3014841"/>
              <a:ext cx="668870" cy="84534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5862527" y="3080326"/>
              <a:ext cx="3793579" cy="526256"/>
            </a:xfrm>
            <a:custGeom>
              <a:avLst/>
              <a:gdLst>
                <a:gd name="T0" fmla="*/ 97 w 8676"/>
                <a:gd name="T1" fmla="*/ 0 h 884"/>
                <a:gd name="T2" fmla="*/ 8475 w 8676"/>
                <a:gd name="T3" fmla="*/ 0 h 884"/>
                <a:gd name="T4" fmla="*/ 8676 w 8676"/>
                <a:gd name="T5" fmla="*/ 202 h 884"/>
                <a:gd name="T6" fmla="*/ 8676 w 8676"/>
                <a:gd name="T7" fmla="*/ 788 h 884"/>
                <a:gd name="T8" fmla="*/ 8579 w 8676"/>
                <a:gd name="T9" fmla="*/ 884 h 884"/>
                <a:gd name="T10" fmla="*/ 97 w 8676"/>
                <a:gd name="T11" fmla="*/ 884 h 884"/>
                <a:gd name="T12" fmla="*/ 0 w 8676"/>
                <a:gd name="T13" fmla="*/ 788 h 884"/>
                <a:gd name="T14" fmla="*/ 0 w 8676"/>
                <a:gd name="T15" fmla="*/ 96 h 884"/>
                <a:gd name="T16" fmla="*/ 97 w 8676"/>
                <a:gd name="T1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6" h="884">
                  <a:moveTo>
                    <a:pt x="97" y="0"/>
                  </a:moveTo>
                  <a:lnTo>
                    <a:pt x="8475" y="0"/>
                  </a:lnTo>
                  <a:lnTo>
                    <a:pt x="8676" y="202"/>
                  </a:lnTo>
                  <a:lnTo>
                    <a:pt x="8676" y="788"/>
                  </a:lnTo>
                  <a:cubicBezTo>
                    <a:pt x="8676" y="841"/>
                    <a:pt x="8632" y="884"/>
                    <a:pt x="8579" y="884"/>
                  </a:cubicBezTo>
                  <a:lnTo>
                    <a:pt x="97" y="884"/>
                  </a:lnTo>
                  <a:cubicBezTo>
                    <a:pt x="44" y="884"/>
                    <a:pt x="0" y="841"/>
                    <a:pt x="0" y="788"/>
                  </a:cubicBezTo>
                  <a:lnTo>
                    <a:pt x="0" y="96"/>
                  </a:lnTo>
                  <a:cubicBezTo>
                    <a:pt x="0" y="43"/>
                    <a:pt x="44" y="0"/>
                    <a:pt x="97" y="0"/>
                  </a:cubicBezTo>
                  <a:close/>
                </a:path>
              </a:pathLst>
            </a:custGeom>
            <a:grpFill/>
            <a:ln w="10" cap="flat" cmpd="sng">
              <a:solidFill>
                <a:srgbClr val="A8A9AD"/>
              </a:solidFill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6049382" y="3014842"/>
              <a:ext cx="540333" cy="553640"/>
            </a:xfrm>
            <a:prstGeom prst="rect">
              <a:avLst/>
            </a:prstGeom>
            <a:grpFill/>
            <a:ln>
              <a:noFill/>
            </a:ln>
          </p:spPr>
          <p:txBody>
            <a:bodyPr lIns="68549" tIns="34274" rIns="68549" bIns="34274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28" name="TextBox 115"/>
            <p:cNvSpPr txBox="1">
              <a:spLocks noChangeArrowheads="1"/>
            </p:cNvSpPr>
            <p:nvPr/>
          </p:nvSpPr>
          <p:spPr bwMode="auto">
            <a:xfrm>
              <a:off x="6746816" y="3110091"/>
              <a:ext cx="1369796" cy="4386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40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pitchFamily="34" charset="0"/>
                </a:rPr>
                <a:t>九眼特色</a:t>
              </a:r>
              <a:endParaRPr lang="zh-CN" altLang="en-US" sz="24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29" name="TextBox 116"/>
            <p:cNvSpPr txBox="1">
              <a:spLocks noChangeArrowheads="1"/>
            </p:cNvSpPr>
            <p:nvPr/>
          </p:nvSpPr>
          <p:spPr bwMode="auto">
            <a:xfrm>
              <a:off x="6130313" y="3029129"/>
              <a:ext cx="370909" cy="5569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3</a:t>
              </a:r>
              <a:endParaRPr lang="zh-CN" altLang="en-US" sz="3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26020" y="4236673"/>
            <a:ext cx="3792877" cy="591632"/>
            <a:chOff x="5677148" y="3848257"/>
            <a:chExt cx="3793579" cy="591741"/>
          </a:xfrm>
          <a:solidFill>
            <a:srgbClr val="365FAA"/>
          </a:solidFill>
        </p:grpSpPr>
        <p:sp>
          <p:nvSpPr>
            <p:cNvPr id="31" name="Freeform 11"/>
            <p:cNvSpPr/>
            <p:nvPr/>
          </p:nvSpPr>
          <p:spPr bwMode="auto">
            <a:xfrm>
              <a:off x="5787035" y="3848257"/>
              <a:ext cx="668870" cy="84534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2" name="Freeform 10"/>
            <p:cNvSpPr/>
            <p:nvPr/>
          </p:nvSpPr>
          <p:spPr bwMode="auto">
            <a:xfrm>
              <a:off x="5677148" y="3913742"/>
              <a:ext cx="3793579" cy="526256"/>
            </a:xfrm>
            <a:custGeom>
              <a:avLst/>
              <a:gdLst>
                <a:gd name="T0" fmla="*/ 97 w 8676"/>
                <a:gd name="T1" fmla="*/ 0 h 884"/>
                <a:gd name="T2" fmla="*/ 8475 w 8676"/>
                <a:gd name="T3" fmla="*/ 0 h 884"/>
                <a:gd name="T4" fmla="*/ 8676 w 8676"/>
                <a:gd name="T5" fmla="*/ 202 h 884"/>
                <a:gd name="T6" fmla="*/ 8676 w 8676"/>
                <a:gd name="T7" fmla="*/ 788 h 884"/>
                <a:gd name="T8" fmla="*/ 8579 w 8676"/>
                <a:gd name="T9" fmla="*/ 884 h 884"/>
                <a:gd name="T10" fmla="*/ 97 w 8676"/>
                <a:gd name="T11" fmla="*/ 884 h 884"/>
                <a:gd name="T12" fmla="*/ 0 w 8676"/>
                <a:gd name="T13" fmla="*/ 788 h 884"/>
                <a:gd name="T14" fmla="*/ 0 w 8676"/>
                <a:gd name="T15" fmla="*/ 96 h 884"/>
                <a:gd name="T16" fmla="*/ 97 w 8676"/>
                <a:gd name="T1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6" h="884">
                  <a:moveTo>
                    <a:pt x="97" y="0"/>
                  </a:moveTo>
                  <a:lnTo>
                    <a:pt x="8475" y="0"/>
                  </a:lnTo>
                  <a:lnTo>
                    <a:pt x="8676" y="202"/>
                  </a:lnTo>
                  <a:lnTo>
                    <a:pt x="8676" y="788"/>
                  </a:lnTo>
                  <a:cubicBezTo>
                    <a:pt x="8676" y="841"/>
                    <a:pt x="8632" y="884"/>
                    <a:pt x="8579" y="884"/>
                  </a:cubicBezTo>
                  <a:lnTo>
                    <a:pt x="97" y="884"/>
                  </a:lnTo>
                  <a:cubicBezTo>
                    <a:pt x="44" y="884"/>
                    <a:pt x="0" y="841"/>
                    <a:pt x="0" y="788"/>
                  </a:cubicBezTo>
                  <a:lnTo>
                    <a:pt x="0" y="96"/>
                  </a:lnTo>
                  <a:cubicBezTo>
                    <a:pt x="0" y="43"/>
                    <a:pt x="44" y="0"/>
                    <a:pt x="97" y="0"/>
                  </a:cubicBezTo>
                  <a:close/>
                </a:path>
              </a:pathLst>
            </a:custGeom>
            <a:solidFill>
              <a:srgbClr val="365FAA"/>
            </a:solidFill>
            <a:ln w="10" cap="flat" cmpd="sng">
              <a:solidFill>
                <a:srgbClr val="A8A9AD"/>
              </a:solidFill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3" name="Rectangle 12"/>
            <p:cNvSpPr>
              <a:spLocks noChangeArrowheads="1"/>
            </p:cNvSpPr>
            <p:nvPr/>
          </p:nvSpPr>
          <p:spPr bwMode="auto">
            <a:xfrm>
              <a:off x="5864003" y="3848258"/>
              <a:ext cx="540333" cy="55364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68549" tIns="34274" rIns="68549" bIns="34274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4" name="TextBox 117"/>
            <p:cNvSpPr txBox="1">
              <a:spLocks noChangeArrowheads="1"/>
            </p:cNvSpPr>
            <p:nvPr/>
          </p:nvSpPr>
          <p:spPr bwMode="auto">
            <a:xfrm>
              <a:off x="6561437" y="3951841"/>
              <a:ext cx="1369796" cy="4386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40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pitchFamily="34" charset="0"/>
                </a:rPr>
                <a:t>应用示范</a:t>
              </a:r>
              <a:endParaRPr lang="zh-CN" altLang="en-US" sz="24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TextBox 118"/>
            <p:cNvSpPr txBox="1">
              <a:spLocks noChangeArrowheads="1"/>
            </p:cNvSpPr>
            <p:nvPr/>
          </p:nvSpPr>
          <p:spPr bwMode="auto">
            <a:xfrm>
              <a:off x="5944934" y="3870879"/>
              <a:ext cx="370909" cy="5569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4</a:t>
              </a:r>
              <a:endParaRPr lang="zh-CN" altLang="en-US" sz="3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81550" y="5085581"/>
            <a:ext cx="3792877" cy="591632"/>
            <a:chOff x="5677148" y="3848257"/>
            <a:chExt cx="3793579" cy="591741"/>
          </a:xfrm>
          <a:solidFill>
            <a:srgbClr val="365FAA"/>
          </a:solidFill>
        </p:grpSpPr>
        <p:sp>
          <p:nvSpPr>
            <p:cNvPr id="37" name="Freeform 11"/>
            <p:cNvSpPr/>
            <p:nvPr/>
          </p:nvSpPr>
          <p:spPr bwMode="auto">
            <a:xfrm>
              <a:off x="5787035" y="3848257"/>
              <a:ext cx="668870" cy="84534"/>
            </a:xfrm>
            <a:custGeom>
              <a:avLst/>
              <a:gdLst>
                <a:gd name="T0" fmla="*/ 111 w 1156"/>
                <a:gd name="T1" fmla="*/ 0 h 142"/>
                <a:gd name="T2" fmla="*/ 1045 w 1156"/>
                <a:gd name="T3" fmla="*/ 0 h 142"/>
                <a:gd name="T4" fmla="*/ 1156 w 1156"/>
                <a:gd name="T5" fmla="*/ 142 h 142"/>
                <a:gd name="T6" fmla="*/ 0 w 1156"/>
                <a:gd name="T7" fmla="*/ 142 h 142"/>
                <a:gd name="T8" fmla="*/ 111 w 1156"/>
                <a:gd name="T9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142">
                  <a:moveTo>
                    <a:pt x="111" y="0"/>
                  </a:moveTo>
                  <a:lnTo>
                    <a:pt x="1045" y="0"/>
                  </a:lnTo>
                  <a:lnTo>
                    <a:pt x="1156" y="142"/>
                  </a:lnTo>
                  <a:lnTo>
                    <a:pt x="0" y="142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8" name="Freeform 10"/>
            <p:cNvSpPr/>
            <p:nvPr/>
          </p:nvSpPr>
          <p:spPr bwMode="auto">
            <a:xfrm>
              <a:off x="5677148" y="3913742"/>
              <a:ext cx="3793579" cy="526256"/>
            </a:xfrm>
            <a:custGeom>
              <a:avLst/>
              <a:gdLst>
                <a:gd name="T0" fmla="*/ 97 w 8676"/>
                <a:gd name="T1" fmla="*/ 0 h 884"/>
                <a:gd name="T2" fmla="*/ 8475 w 8676"/>
                <a:gd name="T3" fmla="*/ 0 h 884"/>
                <a:gd name="T4" fmla="*/ 8676 w 8676"/>
                <a:gd name="T5" fmla="*/ 202 h 884"/>
                <a:gd name="T6" fmla="*/ 8676 w 8676"/>
                <a:gd name="T7" fmla="*/ 788 h 884"/>
                <a:gd name="T8" fmla="*/ 8579 w 8676"/>
                <a:gd name="T9" fmla="*/ 884 h 884"/>
                <a:gd name="T10" fmla="*/ 97 w 8676"/>
                <a:gd name="T11" fmla="*/ 884 h 884"/>
                <a:gd name="T12" fmla="*/ 0 w 8676"/>
                <a:gd name="T13" fmla="*/ 788 h 884"/>
                <a:gd name="T14" fmla="*/ 0 w 8676"/>
                <a:gd name="T15" fmla="*/ 96 h 884"/>
                <a:gd name="T16" fmla="*/ 97 w 8676"/>
                <a:gd name="T17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76" h="884">
                  <a:moveTo>
                    <a:pt x="97" y="0"/>
                  </a:moveTo>
                  <a:lnTo>
                    <a:pt x="8475" y="0"/>
                  </a:lnTo>
                  <a:lnTo>
                    <a:pt x="8676" y="202"/>
                  </a:lnTo>
                  <a:lnTo>
                    <a:pt x="8676" y="788"/>
                  </a:lnTo>
                  <a:cubicBezTo>
                    <a:pt x="8676" y="841"/>
                    <a:pt x="8632" y="884"/>
                    <a:pt x="8579" y="884"/>
                  </a:cubicBezTo>
                  <a:lnTo>
                    <a:pt x="97" y="884"/>
                  </a:lnTo>
                  <a:cubicBezTo>
                    <a:pt x="44" y="884"/>
                    <a:pt x="0" y="841"/>
                    <a:pt x="0" y="788"/>
                  </a:cubicBezTo>
                  <a:lnTo>
                    <a:pt x="0" y="96"/>
                  </a:lnTo>
                  <a:cubicBezTo>
                    <a:pt x="0" y="43"/>
                    <a:pt x="44" y="0"/>
                    <a:pt x="97" y="0"/>
                  </a:cubicBezTo>
                  <a:close/>
                </a:path>
              </a:pathLst>
            </a:custGeom>
            <a:grpFill/>
            <a:ln w="10" cap="flat" cmpd="sng">
              <a:solidFill>
                <a:srgbClr val="A8A9AD"/>
              </a:solidFill>
              <a:round/>
            </a:ln>
          </p:spPr>
          <p:txBody>
            <a:bodyPr lIns="68549" tIns="34274" rIns="68549" bIns="34274"/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39" name="Rectangle 12"/>
            <p:cNvSpPr>
              <a:spLocks noChangeArrowheads="1"/>
            </p:cNvSpPr>
            <p:nvPr/>
          </p:nvSpPr>
          <p:spPr bwMode="auto">
            <a:xfrm>
              <a:off x="5864003" y="3848258"/>
              <a:ext cx="540333" cy="55364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68549" tIns="34274" rIns="68549" bIns="34274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0" name="TextBox 117"/>
            <p:cNvSpPr txBox="1">
              <a:spLocks noChangeArrowheads="1"/>
            </p:cNvSpPr>
            <p:nvPr/>
          </p:nvSpPr>
          <p:spPr bwMode="auto">
            <a:xfrm>
              <a:off x="6564613" y="3947395"/>
              <a:ext cx="1369796" cy="43863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Calibri" panose="020F0502020204030204" pitchFamily="34" charset="0"/>
                </a:rPr>
                <a:t>团队介绍</a:t>
              </a:r>
              <a:endParaRPr lang="zh-CN" altLang="zh-CN" sz="240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Calibri" panose="020F0502020204030204" pitchFamily="34" charset="0"/>
              </a:endParaRPr>
            </a:p>
          </p:txBody>
        </p:sp>
        <p:sp>
          <p:nvSpPr>
            <p:cNvPr id="41" name="TextBox 118"/>
            <p:cNvSpPr txBox="1">
              <a:spLocks noChangeArrowheads="1"/>
            </p:cNvSpPr>
            <p:nvPr/>
          </p:nvSpPr>
          <p:spPr bwMode="auto">
            <a:xfrm>
              <a:off x="5944934" y="3870879"/>
              <a:ext cx="370909" cy="5569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49" tIns="34274" rIns="68549" bIns="3427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3000" b="1" noProof="1" smtClea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5</a:t>
              </a:r>
              <a:endParaRPr lang="zh-CN" altLang="en-US" sz="3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1281113" y="1827213"/>
            <a:ext cx="1446212" cy="1149350"/>
            <a:chOff x="3419345" y="385660"/>
            <a:chExt cx="1447546" cy="1149156"/>
          </a:xfrm>
        </p:grpSpPr>
        <p:sp>
          <p:nvSpPr>
            <p:cNvPr id="43" name="椭圆 42"/>
            <p:cNvSpPr/>
            <p:nvPr/>
          </p:nvSpPr>
          <p:spPr>
            <a:xfrm flipV="1">
              <a:off x="3419345" y="945952"/>
              <a:ext cx="587917" cy="588864"/>
            </a:xfrm>
            <a:prstGeom prst="ellipse">
              <a:avLst/>
            </a:prstGeom>
            <a:solidFill>
              <a:srgbClr val="365FAA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flipV="1">
              <a:off x="4274208" y="1163404"/>
              <a:ext cx="300314" cy="299986"/>
            </a:xfrm>
            <a:prstGeom prst="ellipse">
              <a:avLst/>
            </a:prstGeom>
            <a:solidFill>
              <a:srgbClr val="7F7F7F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flipV="1">
              <a:off x="4650792" y="385660"/>
              <a:ext cx="216099" cy="217450"/>
            </a:xfrm>
            <a:prstGeom prst="ellipse">
              <a:avLst/>
            </a:prstGeom>
            <a:solidFill>
              <a:srgbClr val="365FAA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flipV="1">
              <a:off x="4007262" y="550732"/>
              <a:ext cx="424253" cy="423790"/>
            </a:xfrm>
            <a:prstGeom prst="ellipse">
              <a:avLst/>
            </a:prstGeom>
            <a:solidFill>
              <a:srgbClr val="7F7F7F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 flipH="1" flipV="1">
            <a:off x="4008438" y="4699000"/>
            <a:ext cx="1447800" cy="1149350"/>
            <a:chOff x="3419345" y="385660"/>
            <a:chExt cx="1447546" cy="1149156"/>
          </a:xfrm>
        </p:grpSpPr>
        <p:sp>
          <p:nvSpPr>
            <p:cNvPr id="48" name="椭圆 47"/>
            <p:cNvSpPr/>
            <p:nvPr/>
          </p:nvSpPr>
          <p:spPr>
            <a:xfrm flipV="1">
              <a:off x="3419345" y="945952"/>
              <a:ext cx="588860" cy="588864"/>
            </a:xfrm>
            <a:prstGeom prst="ellipse">
              <a:avLst/>
            </a:prstGeom>
            <a:solidFill>
              <a:srgbClr val="365FAA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V="1">
              <a:off x="4274858" y="1163404"/>
              <a:ext cx="298398" cy="299986"/>
            </a:xfrm>
            <a:prstGeom prst="ellipse">
              <a:avLst/>
            </a:prstGeom>
            <a:solidFill>
              <a:srgbClr val="7F7F7F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 flipV="1">
              <a:off x="4649442" y="385660"/>
              <a:ext cx="217449" cy="217450"/>
            </a:xfrm>
            <a:prstGeom prst="ellipse">
              <a:avLst/>
            </a:prstGeom>
            <a:solidFill>
              <a:srgbClr val="365FAA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 flipV="1">
              <a:off x="4008205" y="550732"/>
              <a:ext cx="423788" cy="423790"/>
            </a:xfrm>
            <a:prstGeom prst="ellipse">
              <a:avLst/>
            </a:prstGeom>
            <a:solidFill>
              <a:srgbClr val="7F7F7F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2433638" y="2709863"/>
            <a:ext cx="1997075" cy="1997075"/>
            <a:chOff x="3606461" y="1664340"/>
            <a:chExt cx="1040024" cy="1040024"/>
          </a:xfrm>
        </p:grpSpPr>
        <p:sp>
          <p:nvSpPr>
            <p:cNvPr id="53" name="椭圆 52"/>
            <p:cNvSpPr/>
            <p:nvPr/>
          </p:nvSpPr>
          <p:spPr>
            <a:xfrm>
              <a:off x="3606461" y="1664340"/>
              <a:ext cx="1040024" cy="1040024"/>
            </a:xfrm>
            <a:prstGeom prst="ellipse">
              <a:avLst/>
            </a:prstGeom>
            <a:solidFill>
              <a:srgbClr val="365FAA"/>
            </a:solidFill>
            <a:ln w="444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7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7190" name="文本框 1"/>
            <p:cNvSpPr txBox="1">
              <a:spLocks noChangeArrowheads="1"/>
            </p:cNvSpPr>
            <p:nvPr/>
          </p:nvSpPr>
          <p:spPr bwMode="auto">
            <a:xfrm>
              <a:off x="3721885" y="1919472"/>
              <a:ext cx="809884" cy="506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5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11299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300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301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01</a:t>
            </a: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敏感之祸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1117600" y="4693920"/>
            <a:ext cx="2530475" cy="584775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敏感分类</a:t>
            </a:r>
            <a:endParaRPr lang="zh-CN" altLang="en-US" sz="3200" kern="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3967884" y="1909994"/>
            <a:ext cx="7432675" cy="503237"/>
            <a:chOff x="6370" y="2817"/>
            <a:chExt cx="11708" cy="795"/>
          </a:xfrm>
        </p:grpSpPr>
        <p:sp>
          <p:nvSpPr>
            <p:cNvPr id="21" name="椭圆 7"/>
            <p:cNvSpPr>
              <a:spLocks noChangeArrowheads="1"/>
            </p:cNvSpPr>
            <p:nvPr/>
          </p:nvSpPr>
          <p:spPr bwMode="auto">
            <a:xfrm>
              <a:off x="6370" y="2817"/>
              <a:ext cx="795" cy="795"/>
            </a:xfrm>
            <a:prstGeom prst="ellipse">
              <a:avLst/>
            </a:prstGeom>
            <a:solidFill>
              <a:srgbClr val="365FAA"/>
            </a:solidFill>
            <a:ln w="9525">
              <a:solidFill>
                <a:srgbClr val="FFFFFF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1</a:t>
              </a:r>
              <a:endParaRPr lang="zh-CN" altLang="en-US" sz="2200" b="1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TextBox 10"/>
            <p:cNvSpPr txBox="1">
              <a:spLocks noChangeArrowheads="1"/>
            </p:cNvSpPr>
            <p:nvPr/>
          </p:nvSpPr>
          <p:spPr bwMode="auto">
            <a:xfrm>
              <a:off x="7308" y="2937"/>
              <a:ext cx="10770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1" indent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noProof="1" smtClean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国家安全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：反华、反党</a:t>
              </a:r>
              <a:r>
                <a:rPr lang="zh-CN" altLang="zh-CN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、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攻击领导人、</a:t>
              </a:r>
              <a:r>
                <a:rPr lang="zh-CN" altLang="zh-CN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藏独</a:t>
              </a:r>
              <a:r>
                <a:rPr lang="zh-CN" altLang="zh-CN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、疆独</a:t>
              </a:r>
              <a:r>
                <a:rPr lang="zh-CN" altLang="zh-CN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、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台独、民运</a:t>
              </a:r>
              <a:endParaRPr lang="zh-CN" altLang="zh-CN" kern="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967884" y="3218638"/>
            <a:ext cx="7432675" cy="503237"/>
            <a:chOff x="6370" y="3698"/>
            <a:chExt cx="11708" cy="792"/>
          </a:xfrm>
        </p:grpSpPr>
        <p:sp>
          <p:nvSpPr>
            <p:cNvPr id="22" name="椭圆 8"/>
            <p:cNvSpPr>
              <a:spLocks noChangeArrowheads="1"/>
            </p:cNvSpPr>
            <p:nvPr/>
          </p:nvSpPr>
          <p:spPr bwMode="auto">
            <a:xfrm>
              <a:off x="6370" y="3698"/>
              <a:ext cx="795" cy="792"/>
            </a:xfrm>
            <a:prstGeom prst="ellipse">
              <a:avLst/>
            </a:prstGeom>
            <a:solidFill>
              <a:srgbClr val="365FAA"/>
            </a:solidFill>
            <a:ln w="9525">
              <a:solidFill>
                <a:srgbClr val="FFFFFF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2</a:t>
              </a:r>
              <a:endParaRPr lang="zh-CN" altLang="en-US" sz="2200" b="1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>
              <a:off x="7308" y="3818"/>
              <a:ext cx="10770" cy="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noProof="1">
                  <a:solidFill>
                    <a:schemeClr val="accent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社会犯罪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：涉赌、涉毒、</a:t>
              </a:r>
              <a:r>
                <a:rPr lang="zh-CN" altLang="en-US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暴力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恐怖、传销、诈骗、法轮功、邪教</a:t>
              </a:r>
              <a:endParaRPr lang="zh-CN" altLang="en-US" kern="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67884" y="4693920"/>
            <a:ext cx="7432673" cy="503238"/>
            <a:chOff x="3967884" y="3671077"/>
            <a:chExt cx="7432673" cy="503238"/>
          </a:xfrm>
        </p:grpSpPr>
        <p:sp>
          <p:nvSpPr>
            <p:cNvPr id="23" name="椭圆 9"/>
            <p:cNvSpPr>
              <a:spLocks noChangeArrowheads="1"/>
            </p:cNvSpPr>
            <p:nvPr/>
          </p:nvSpPr>
          <p:spPr bwMode="auto">
            <a:xfrm>
              <a:off x="3967884" y="3671077"/>
              <a:ext cx="504696" cy="503238"/>
            </a:xfrm>
            <a:prstGeom prst="ellipse">
              <a:avLst/>
            </a:prstGeom>
            <a:solidFill>
              <a:srgbClr val="365FAA"/>
            </a:solidFill>
            <a:ln w="9525">
              <a:solidFill>
                <a:srgbClr val="FFFFFF"/>
              </a:solidFill>
              <a:rou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kern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3</a:t>
              </a:r>
              <a:endParaRPr lang="zh-CN" altLang="en-US" sz="2200" b="1" ker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TextBox 21"/>
            <p:cNvSpPr txBox="1">
              <a:spLocks noChangeArrowheads="1"/>
            </p:cNvSpPr>
            <p:nvPr/>
          </p:nvSpPr>
          <p:spPr bwMode="auto">
            <a:xfrm>
              <a:off x="4563359" y="3749500"/>
              <a:ext cx="6837198" cy="369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noProof="1">
                  <a:solidFill>
                    <a:schemeClr val="accent2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个人伦理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：低俗、谩骂</a:t>
              </a:r>
              <a:r>
                <a:rPr lang="zh-CN" altLang="en-US" noProof="1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，人身攻击，</a:t>
              </a:r>
              <a:r>
                <a:rPr lang="zh-CN" altLang="en-US" noProof="1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色情，反伦理，垃圾广告</a:t>
              </a:r>
              <a:endParaRPr lang="zh-CN" altLang="en-US" kern="0" dirty="0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1127125" y="1850708"/>
            <a:ext cx="2520950" cy="2519362"/>
            <a:chOff x="1774" y="2572"/>
            <a:chExt cx="3972" cy="3968"/>
          </a:xfrm>
        </p:grpSpPr>
        <p:sp>
          <p:nvSpPr>
            <p:cNvPr id="18" name="Oval 9"/>
            <p:cNvSpPr>
              <a:spLocks noChangeArrowheads="1"/>
            </p:cNvSpPr>
            <p:nvPr/>
          </p:nvSpPr>
          <p:spPr bwMode="auto">
            <a:xfrm>
              <a:off x="1774" y="2572"/>
              <a:ext cx="3972" cy="3968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pic>
          <p:nvPicPr>
            <p:cNvPr id="11286" name="图片 33" descr="问题icon白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" y="3270"/>
              <a:ext cx="2608" cy="2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2880000" y="2008800"/>
            <a:ext cx="6187440" cy="3269615"/>
            <a:chOff x="4688" y="2159"/>
            <a:chExt cx="9744" cy="5149"/>
          </a:xfrm>
        </p:grpSpPr>
        <p:grpSp>
          <p:nvGrpSpPr>
            <p:cNvPr id="54" name="组合 53"/>
            <p:cNvGrpSpPr/>
            <p:nvPr/>
          </p:nvGrpSpPr>
          <p:grpSpPr bwMode="auto">
            <a:xfrm>
              <a:off x="5720" y="2420"/>
              <a:ext cx="2278" cy="1810"/>
              <a:chOff x="3419345" y="385660"/>
              <a:chExt cx="1447546" cy="1149156"/>
            </a:xfrm>
          </p:grpSpPr>
          <p:sp>
            <p:nvSpPr>
              <p:cNvPr id="55" name="椭圆 54"/>
              <p:cNvSpPr/>
              <p:nvPr/>
            </p:nvSpPr>
            <p:spPr>
              <a:xfrm flipV="1">
                <a:off x="3419345" y="945953"/>
                <a:ext cx="587916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flipV="1">
                <a:off x="4274207" y="1163404"/>
                <a:ext cx="300315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4650792" y="385660"/>
                <a:ext cx="21609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4007261" y="550732"/>
                <a:ext cx="424254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 bwMode="auto">
            <a:xfrm flipH="1" flipV="1">
              <a:off x="11198" y="3118"/>
              <a:ext cx="2280" cy="1810"/>
              <a:chOff x="3419345" y="385660"/>
              <a:chExt cx="1447546" cy="1149156"/>
            </a:xfrm>
          </p:grpSpPr>
          <p:sp>
            <p:nvSpPr>
              <p:cNvPr id="60" name="椭圆 59"/>
              <p:cNvSpPr/>
              <p:nvPr/>
            </p:nvSpPr>
            <p:spPr>
              <a:xfrm flipV="1">
                <a:off x="3419345" y="945953"/>
                <a:ext cx="588860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4274858" y="1163404"/>
                <a:ext cx="298398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4649442" y="385660"/>
                <a:ext cx="21744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V="1">
                <a:off x="4008205" y="550732"/>
                <a:ext cx="423788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14" y="2159"/>
              <a:ext cx="3144" cy="3144"/>
              <a:chOff x="3606461" y="1664340"/>
              <a:chExt cx="1040024" cy="1040024"/>
            </a:xfrm>
            <a:solidFill>
              <a:srgbClr val="365FAA"/>
            </a:solidFill>
            <a:effectLst/>
          </p:grpSpPr>
          <p:sp>
            <p:nvSpPr>
              <p:cNvPr id="65" name="椭圆 64"/>
              <p:cNvSpPr/>
              <p:nvPr/>
            </p:nvSpPr>
            <p:spPr>
              <a:xfrm>
                <a:off x="3606461" y="1664340"/>
                <a:ext cx="1040024" cy="1040024"/>
              </a:xfrm>
              <a:prstGeom prst="ellipse">
                <a:avLst/>
              </a:prstGeom>
              <a:grpFill/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文本框 1"/>
              <p:cNvSpPr txBox="1"/>
              <p:nvPr/>
            </p:nvSpPr>
            <p:spPr>
              <a:xfrm>
                <a:off x="3938600" y="1813627"/>
                <a:ext cx="421815" cy="72783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80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1</a:t>
                </a:r>
                <a:endParaRPr lang="zh-CN" altLang="en-US" sz="80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7" name="矩形 69"/>
            <p:cNvSpPr>
              <a:spLocks noChangeArrowheads="1"/>
            </p:cNvSpPr>
            <p:nvPr/>
          </p:nvSpPr>
          <p:spPr bwMode="auto">
            <a:xfrm>
              <a:off x="5568" y="6000"/>
              <a:ext cx="8090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敏感之祸</a:t>
              </a:r>
              <a:endParaRPr lang="zh-CN" altLang="zh-CN" sz="4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4688" y="6903"/>
              <a:ext cx="2295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260" y="6903"/>
              <a:ext cx="2173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107555" y="2635250"/>
            <a:ext cx="2239010" cy="38354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l" defTabSz="913765"/>
            <a:r>
              <a:rPr lang="zh-CN" altLang="en-US" sz="1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封杀事小，入狱则大</a:t>
            </a:r>
            <a:endParaRPr lang="zh-CN" altLang="en-US" sz="1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359344" y="2469701"/>
            <a:ext cx="706079" cy="706079"/>
            <a:chOff x="6588983" y="2230703"/>
            <a:chExt cx="533400" cy="533400"/>
          </a:xfrm>
        </p:grpSpPr>
        <p:sp>
          <p:nvSpPr>
            <p:cNvPr id="10" name="椭圆 9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ctr"/>
              <a:endParaRPr lang="zh-CN" altLang="en-US" sz="186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602998" y="2276591"/>
              <a:ext cx="517192" cy="4045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24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3379" y="1379679"/>
            <a:ext cx="706079" cy="706079"/>
            <a:chOff x="6588983" y="2230703"/>
            <a:chExt cx="533400" cy="533400"/>
          </a:xfrm>
        </p:grpSpPr>
        <p:sp>
          <p:nvSpPr>
            <p:cNvPr id="22" name="椭圆 21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ctr"/>
              <a:endParaRPr lang="zh-CN" altLang="en-US" sz="186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602998" y="2276591"/>
              <a:ext cx="517192" cy="4045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240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11162" b="29949"/>
          <a:stretch>
            <a:fillRect/>
          </a:stretch>
        </p:blipFill>
        <p:spPr>
          <a:xfrm>
            <a:off x="543560" y="2276475"/>
            <a:ext cx="4775835" cy="1231265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  <p:sp>
        <p:nvSpPr>
          <p:cNvPr id="26" name="矩形 25"/>
          <p:cNvSpPr/>
          <p:nvPr/>
        </p:nvSpPr>
        <p:spPr>
          <a:xfrm>
            <a:off x="1379855" y="4360545"/>
            <a:ext cx="2924810" cy="38354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3765"/>
            <a:r>
              <a:rPr lang="zh-CN" altLang="en-US" sz="1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网信办对敏感内容零容忍！</a:t>
            </a:r>
            <a:endParaRPr lang="zh-CN" altLang="en-US" sz="1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08605" y="4199079"/>
            <a:ext cx="706079" cy="706079"/>
            <a:chOff x="6588983" y="2230703"/>
            <a:chExt cx="533400" cy="533400"/>
          </a:xfrm>
        </p:grpSpPr>
        <p:sp>
          <p:nvSpPr>
            <p:cNvPr id="28" name="椭圆 27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365F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 fontAlgn="ctr"/>
              <a:endParaRPr lang="zh-CN" altLang="en-US" sz="1865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602998" y="2278595"/>
              <a:ext cx="517192" cy="40055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3765" fontAlgn="ctr">
                <a:lnSpc>
                  <a:spcPct val="120000"/>
                </a:lnSpc>
              </a:pPr>
              <a:r>
                <a:rPr lang="en-US" altLang="zh-CN" sz="2400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rcRect b="49112"/>
          <a:stretch>
            <a:fillRect/>
          </a:stretch>
        </p:blipFill>
        <p:spPr>
          <a:xfrm>
            <a:off x="543560" y="5119370"/>
            <a:ext cx="5383530" cy="1255395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rcRect b="51094"/>
          <a:stretch>
            <a:fillRect/>
          </a:stretch>
        </p:blipFill>
        <p:spPr>
          <a:xfrm>
            <a:off x="6196965" y="5119370"/>
            <a:ext cx="5571490" cy="1206500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  <p:pic>
        <p:nvPicPr>
          <p:cNvPr id="32" name="图片 31" descr="2345截图20170621103842"/>
          <p:cNvPicPr>
            <a:picLocks noChangeAspect="1"/>
          </p:cNvPicPr>
          <p:nvPr/>
        </p:nvPicPr>
        <p:blipFill>
          <a:blip r:embed="rId6"/>
          <a:srcRect r="13932"/>
          <a:stretch>
            <a:fillRect/>
          </a:stretch>
        </p:blipFill>
        <p:spPr>
          <a:xfrm>
            <a:off x="6398260" y="3335655"/>
            <a:ext cx="5370195" cy="933450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  <p:sp>
        <p:nvSpPr>
          <p:cNvPr id="13" name="矩形 12"/>
          <p:cNvSpPr/>
          <p:nvPr/>
        </p:nvSpPr>
        <p:spPr>
          <a:xfrm>
            <a:off x="1275715" y="1516380"/>
            <a:ext cx="4947920" cy="383540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3765"/>
            <a:r>
              <a:rPr lang="zh-CN" altLang="en-US" sz="1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因涉及政治敏感封杀，新浪微博估值</a:t>
            </a:r>
            <a:r>
              <a:rPr lang="en-US" altLang="zh-CN" sz="1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100</a:t>
            </a:r>
            <a:r>
              <a:rPr lang="zh-CN" altLang="en-US" sz="1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亿美金</a:t>
            </a:r>
            <a:endParaRPr lang="zh-CN" altLang="en-US" sz="1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35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8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01</a:t>
            </a: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敏感之祸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13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17433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34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35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01</a:t>
            </a: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敏感之祸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66" name="TextBox 6"/>
          <p:cNvSpPr txBox="1">
            <a:spLocks noChangeArrowheads="1"/>
          </p:cNvSpPr>
          <p:nvPr/>
        </p:nvSpPr>
        <p:spPr bwMode="auto">
          <a:xfrm>
            <a:off x="4117340" y="2028825"/>
            <a:ext cx="72532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新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浪、搜狐、网</a:t>
            </a: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易、知乎都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</a:t>
            </a: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自己多达</a:t>
            </a:r>
            <a:r>
              <a:rPr lang="en-US" altLang="zh-CN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500</a:t>
            </a: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人的内容监控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专员</a:t>
            </a: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；过于依靠词表穷举，</a:t>
            </a:r>
            <a:r>
              <a:rPr lang="zh-CN" altLang="zh-CN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zh-CN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24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小时都有人做过滤监控；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8" name="TextBox 8"/>
          <p:cNvSpPr txBox="1">
            <a:spLocks noChangeArrowheads="1"/>
          </p:cNvSpPr>
          <p:nvPr/>
        </p:nvSpPr>
        <p:spPr bwMode="auto">
          <a:xfrm>
            <a:off x="4171315" y="1552575"/>
            <a:ext cx="7199313" cy="400110"/>
          </a:xfrm>
          <a:prstGeom prst="rect">
            <a:avLst/>
          </a:prstGeom>
          <a:solidFill>
            <a:srgbClr val="365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耗</a:t>
            </a:r>
            <a:r>
              <a:rPr lang="zh-CN" altLang="en-US" sz="2000" b="1" noProof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人力</a:t>
            </a:r>
            <a:r>
              <a:rPr lang="zh-CN" altLang="en-US" sz="2000" b="1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：词表穷举，耗费</a:t>
            </a:r>
            <a:r>
              <a:rPr lang="zh-CN" altLang="en-US" sz="20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巨大的人力成本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2753678" y="1552575"/>
            <a:ext cx="1154112" cy="1152525"/>
            <a:chOff x="2987" y="2185"/>
            <a:chExt cx="1818" cy="1814"/>
          </a:xfrm>
        </p:grpSpPr>
        <p:sp>
          <p:nvSpPr>
            <p:cNvPr id="17431" name="Freeform 14"/>
            <p:cNvSpPr>
              <a:spLocks noChangeAspect="1"/>
            </p:cNvSpPr>
            <p:nvPr/>
          </p:nvSpPr>
          <p:spPr bwMode="auto">
            <a:xfrm>
              <a:off x="2987" y="2185"/>
              <a:ext cx="1818" cy="1814"/>
            </a:xfrm>
            <a:custGeom>
              <a:avLst/>
              <a:gdLst>
                <a:gd name="T0" fmla="*/ 206161709 w 3227"/>
                <a:gd name="T1" fmla="*/ 103703976 h 3227"/>
                <a:gd name="T2" fmla="*/ 103112752 w 3227"/>
                <a:gd name="T3" fmla="*/ 204805772 h 3227"/>
                <a:gd name="T4" fmla="*/ 0 w 3227"/>
                <a:gd name="T5" fmla="*/ 102371093 h 3227"/>
                <a:gd name="T6" fmla="*/ 101771233 w 3227"/>
                <a:gd name="T7" fmla="*/ 0 h 3227"/>
                <a:gd name="T8" fmla="*/ 101771233 w 3227"/>
                <a:gd name="T9" fmla="*/ 0 h 3227"/>
                <a:gd name="T10" fmla="*/ 103112752 w 3227"/>
                <a:gd name="T11" fmla="*/ 0 h 3227"/>
                <a:gd name="T12" fmla="*/ 206161709 w 3227"/>
                <a:gd name="T13" fmla="*/ 0 h 3227"/>
                <a:gd name="T14" fmla="*/ 206161709 w 3227"/>
                <a:gd name="T15" fmla="*/ 102371093 h 3227"/>
                <a:gd name="T16" fmla="*/ 206161709 w 3227"/>
                <a:gd name="T17" fmla="*/ 103703976 h 32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27" h="3227">
                  <a:moveTo>
                    <a:pt x="3227" y="1634"/>
                  </a:moveTo>
                  <a:cubicBezTo>
                    <a:pt x="3216" y="2515"/>
                    <a:pt x="2498" y="3227"/>
                    <a:pt x="1614" y="3227"/>
                  </a:cubicBezTo>
                  <a:cubicBezTo>
                    <a:pt x="723" y="3227"/>
                    <a:pt x="0" y="2504"/>
                    <a:pt x="0" y="1613"/>
                  </a:cubicBezTo>
                  <a:cubicBezTo>
                    <a:pt x="0" y="729"/>
                    <a:pt x="712" y="11"/>
                    <a:pt x="1593" y="0"/>
                  </a:cubicBezTo>
                  <a:lnTo>
                    <a:pt x="1614" y="0"/>
                  </a:lnTo>
                  <a:lnTo>
                    <a:pt x="3227" y="0"/>
                  </a:lnTo>
                  <a:lnTo>
                    <a:pt x="3227" y="1613"/>
                  </a:lnTo>
                  <a:lnTo>
                    <a:pt x="3227" y="1634"/>
                  </a:ln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32" name="图片 13" descr="人力成本.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" y="2501"/>
              <a:ext cx="919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7" name="TextBox 7"/>
          <p:cNvSpPr txBox="1">
            <a:spLocks noChangeArrowheads="1"/>
          </p:cNvSpPr>
          <p:nvPr/>
        </p:nvSpPr>
        <p:spPr bwMode="auto">
          <a:xfrm>
            <a:off x="4117340" y="3695700"/>
            <a:ext cx="72485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扫描效率极低，不能满足互联网实时需求，微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博每天出现的七八万个帖子，过滤掉的大约有</a:t>
            </a:r>
            <a:r>
              <a:rPr lang="zh-CN" altLang="zh-CN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5000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多个。在搜狐社区每天出现的</a:t>
            </a:r>
            <a:r>
              <a:rPr lang="zh-CN" altLang="zh-CN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20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多万个帖子中，有</a:t>
            </a:r>
            <a:r>
              <a:rPr lang="zh-CN" altLang="zh-CN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1600" noProof="1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万多个会被过滤掉。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9" name="TextBox 9"/>
          <p:cNvSpPr txBox="1">
            <a:spLocks noChangeArrowheads="1"/>
          </p:cNvSpPr>
          <p:nvPr/>
        </p:nvSpPr>
        <p:spPr bwMode="auto">
          <a:xfrm>
            <a:off x="4193540" y="3244850"/>
            <a:ext cx="7175500" cy="400110"/>
          </a:xfrm>
          <a:prstGeom prst="rect">
            <a:avLst/>
          </a:prstGeom>
          <a:solidFill>
            <a:srgbClr val="365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低效率</a:t>
            </a:r>
            <a:r>
              <a:rPr lang="zh-CN" altLang="en-US" sz="2000" b="1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：不能满足互联网实时发布监管需求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 bwMode="auto">
          <a:xfrm>
            <a:off x="2753678" y="3244850"/>
            <a:ext cx="1154112" cy="1152525"/>
            <a:chOff x="2525" y="5130"/>
            <a:chExt cx="1818" cy="1814"/>
          </a:xfrm>
        </p:grpSpPr>
        <p:sp>
          <p:nvSpPr>
            <p:cNvPr id="17429" name="Freeform 14"/>
            <p:cNvSpPr>
              <a:spLocks noChangeAspect="1"/>
            </p:cNvSpPr>
            <p:nvPr/>
          </p:nvSpPr>
          <p:spPr bwMode="auto">
            <a:xfrm>
              <a:off x="2525" y="5130"/>
              <a:ext cx="1818" cy="1814"/>
            </a:xfrm>
            <a:custGeom>
              <a:avLst/>
              <a:gdLst>
                <a:gd name="T0" fmla="*/ 206161709 w 3227"/>
                <a:gd name="T1" fmla="*/ 103703762 h 3227"/>
                <a:gd name="T2" fmla="*/ 103112752 w 3227"/>
                <a:gd name="T3" fmla="*/ 204805489 h 3227"/>
                <a:gd name="T4" fmla="*/ 0 w 3227"/>
                <a:gd name="T5" fmla="*/ 102371022 h 3227"/>
                <a:gd name="T6" fmla="*/ 101771233 w 3227"/>
                <a:gd name="T7" fmla="*/ 0 h 3227"/>
                <a:gd name="T8" fmla="*/ 101771233 w 3227"/>
                <a:gd name="T9" fmla="*/ 0 h 3227"/>
                <a:gd name="T10" fmla="*/ 103112752 w 3227"/>
                <a:gd name="T11" fmla="*/ 0 h 3227"/>
                <a:gd name="T12" fmla="*/ 206161709 w 3227"/>
                <a:gd name="T13" fmla="*/ 0 h 3227"/>
                <a:gd name="T14" fmla="*/ 206161709 w 3227"/>
                <a:gd name="T15" fmla="*/ 102371022 h 3227"/>
                <a:gd name="T16" fmla="*/ 206161709 w 3227"/>
                <a:gd name="T17" fmla="*/ 103703762 h 32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27" h="3227">
                  <a:moveTo>
                    <a:pt x="3227" y="1634"/>
                  </a:moveTo>
                  <a:cubicBezTo>
                    <a:pt x="3216" y="2515"/>
                    <a:pt x="2498" y="3227"/>
                    <a:pt x="1614" y="3227"/>
                  </a:cubicBezTo>
                  <a:cubicBezTo>
                    <a:pt x="723" y="3227"/>
                    <a:pt x="0" y="2504"/>
                    <a:pt x="0" y="1613"/>
                  </a:cubicBezTo>
                  <a:cubicBezTo>
                    <a:pt x="0" y="729"/>
                    <a:pt x="712" y="11"/>
                    <a:pt x="1593" y="0"/>
                  </a:cubicBezTo>
                  <a:lnTo>
                    <a:pt x="1614" y="0"/>
                  </a:lnTo>
                  <a:lnTo>
                    <a:pt x="3227" y="0"/>
                  </a:lnTo>
                  <a:lnTo>
                    <a:pt x="3227" y="1613"/>
                  </a:lnTo>
                  <a:lnTo>
                    <a:pt x="3227" y="1634"/>
                  </a:ln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30" name="图片 15" descr="数据.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" y="5560"/>
              <a:ext cx="812" cy="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117340" y="5387975"/>
            <a:ext cx="72485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敏感词缺乏举一反三的能力，一号首长的变种</a:t>
            </a:r>
            <a:r>
              <a:rPr lang="en-US" altLang="zh-CN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1600" noProof="1" smtClean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万余种。</a:t>
            </a:r>
            <a:endParaRPr lang="zh-CN" altLang="en-US" sz="16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193540" y="4937125"/>
            <a:ext cx="7175500" cy="400110"/>
          </a:xfrm>
          <a:prstGeom prst="rect">
            <a:avLst/>
          </a:prstGeom>
          <a:solidFill>
            <a:srgbClr val="365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b="1" noProof="1" smtClean="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弱智能</a:t>
            </a:r>
            <a:r>
              <a:rPr lang="zh-CN" altLang="en-US" sz="2000" b="1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：不能举一反三，不能总结训练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2753678" y="4937125"/>
            <a:ext cx="1154112" cy="1152525"/>
            <a:chOff x="2525" y="8075"/>
            <a:chExt cx="1818" cy="1814"/>
          </a:xfrm>
        </p:grpSpPr>
        <p:sp>
          <p:nvSpPr>
            <p:cNvPr id="17427" name="Freeform 14"/>
            <p:cNvSpPr>
              <a:spLocks noChangeAspect="1"/>
            </p:cNvSpPr>
            <p:nvPr/>
          </p:nvSpPr>
          <p:spPr bwMode="auto">
            <a:xfrm>
              <a:off x="2525" y="8075"/>
              <a:ext cx="1818" cy="1814"/>
            </a:xfrm>
            <a:custGeom>
              <a:avLst/>
              <a:gdLst>
                <a:gd name="T0" fmla="*/ 206161709 w 3227"/>
                <a:gd name="T1" fmla="*/ 103703762 h 3227"/>
                <a:gd name="T2" fmla="*/ 103112752 w 3227"/>
                <a:gd name="T3" fmla="*/ 204805489 h 3227"/>
                <a:gd name="T4" fmla="*/ 0 w 3227"/>
                <a:gd name="T5" fmla="*/ 102371022 h 3227"/>
                <a:gd name="T6" fmla="*/ 101771233 w 3227"/>
                <a:gd name="T7" fmla="*/ 0 h 3227"/>
                <a:gd name="T8" fmla="*/ 101771233 w 3227"/>
                <a:gd name="T9" fmla="*/ 0 h 3227"/>
                <a:gd name="T10" fmla="*/ 103112752 w 3227"/>
                <a:gd name="T11" fmla="*/ 0 h 3227"/>
                <a:gd name="T12" fmla="*/ 206161709 w 3227"/>
                <a:gd name="T13" fmla="*/ 0 h 3227"/>
                <a:gd name="T14" fmla="*/ 206161709 w 3227"/>
                <a:gd name="T15" fmla="*/ 102371022 h 3227"/>
                <a:gd name="T16" fmla="*/ 206161709 w 3227"/>
                <a:gd name="T17" fmla="*/ 103703762 h 32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227" h="3227">
                  <a:moveTo>
                    <a:pt x="3227" y="1634"/>
                  </a:moveTo>
                  <a:cubicBezTo>
                    <a:pt x="3216" y="2515"/>
                    <a:pt x="2498" y="3227"/>
                    <a:pt x="1614" y="3227"/>
                  </a:cubicBezTo>
                  <a:cubicBezTo>
                    <a:pt x="723" y="3227"/>
                    <a:pt x="0" y="2504"/>
                    <a:pt x="0" y="1613"/>
                  </a:cubicBezTo>
                  <a:cubicBezTo>
                    <a:pt x="0" y="729"/>
                    <a:pt x="712" y="11"/>
                    <a:pt x="1593" y="0"/>
                  </a:cubicBezTo>
                  <a:lnTo>
                    <a:pt x="1614" y="0"/>
                  </a:lnTo>
                  <a:lnTo>
                    <a:pt x="3227" y="0"/>
                  </a:lnTo>
                  <a:lnTo>
                    <a:pt x="3227" y="1613"/>
                  </a:lnTo>
                  <a:lnTo>
                    <a:pt x="3227" y="1634"/>
                  </a:lnTo>
                  <a:close/>
                </a:path>
              </a:pathLst>
            </a:cu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7428" name="图片 16" descr="实时．２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6" y="8476"/>
              <a:ext cx="754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4193601" y="5859957"/>
            <a:ext cx="94869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戏禁评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264666" y="5859957"/>
            <a:ext cx="120396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刁辶斤平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839607" y="5859957"/>
            <a:ext cx="1228725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习近</a:t>
            </a:r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ping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459452" y="5859957"/>
            <a:ext cx="120396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庆丰包子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-27305" y="2355215"/>
            <a:ext cx="2334895" cy="2105025"/>
            <a:chOff x="-43" y="3918"/>
            <a:chExt cx="3677" cy="3315"/>
          </a:xfrm>
        </p:grpSpPr>
        <p:sp>
          <p:nvSpPr>
            <p:cNvPr id="34" name="TextBox 6"/>
            <p:cNvSpPr txBox="1">
              <a:spLocks noChangeArrowheads="1"/>
            </p:cNvSpPr>
            <p:nvPr/>
          </p:nvSpPr>
          <p:spPr bwMode="auto">
            <a:xfrm>
              <a:off x="-42" y="6267"/>
              <a:ext cx="3676" cy="966"/>
            </a:xfrm>
            <a:prstGeom prst="rect">
              <a:avLst/>
            </a:prstGeom>
            <a:solidFill>
              <a:srgbClr val="365FAA"/>
            </a:solidFill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noProof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痛点</a:t>
              </a:r>
              <a:endParaRPr lang="zh-CN" altLang="en-US" sz="3200" kern="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1" name="图片 10" descr="图片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43" y="3918"/>
              <a:ext cx="3677" cy="236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66" grpId="0"/>
      <p:bldP spid="68" grpId="0" bldLvl="0" animBg="1"/>
      <p:bldP spid="67" grpId="0"/>
      <p:bldP spid="69" grpId="0" bldLvl="0" animBg="1"/>
      <p:bldP spid="7" grpId="0"/>
      <p:bldP spid="8" grpId="0" bldLvl="0" animBg="1"/>
      <p:bldP spid="9" grpId="0"/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26988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23591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2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93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02</a:t>
            </a:r>
            <a:r>
              <a:rPr lang="en-US" altLang="zh-CN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.</a:t>
            </a:r>
            <a:r>
              <a:rPr lang="zh-CN" altLang="en-US" sz="2600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九眼简介</a:t>
            </a:r>
            <a:endParaRPr lang="zh-CN" altLang="en-US" sz="2600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591343" y="988194"/>
            <a:ext cx="3548063" cy="4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</a:rPr>
              <a:t>九眼智能过滤系统</a:t>
            </a:r>
            <a:endParaRPr lang="zh-CN" altLang="en-US" sz="2000" b="1" dirty="0">
              <a:solidFill>
                <a:srgbClr val="365F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8" name="组合 47"/>
          <p:cNvGrpSpPr/>
          <p:nvPr/>
        </p:nvGrpSpPr>
        <p:grpSpPr bwMode="auto">
          <a:xfrm>
            <a:off x="1655763" y="5183188"/>
            <a:ext cx="2339975" cy="166687"/>
            <a:chOff x="3482" y="8239"/>
            <a:chExt cx="3684" cy="263"/>
          </a:xfrm>
        </p:grpSpPr>
        <p:sp>
          <p:nvSpPr>
            <p:cNvPr id="10" name="矩形 9"/>
            <p:cNvSpPr/>
            <p:nvPr/>
          </p:nvSpPr>
          <p:spPr>
            <a:xfrm>
              <a:off x="3482" y="8429"/>
              <a:ext cx="3684" cy="73"/>
            </a:xfrm>
            <a:prstGeom prst="rect">
              <a:avLst/>
            </a:prstGeom>
            <a:solidFill>
              <a:srgbClr val="365FAA"/>
            </a:solidFill>
            <a:ln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5127" y="8239"/>
              <a:ext cx="397" cy="228"/>
            </a:xfrm>
            <a:prstGeom prst="triangle">
              <a:avLst/>
            </a:prstGeom>
            <a:solidFill>
              <a:srgbClr val="365FAA"/>
            </a:solidFill>
            <a:ln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47" name="组合 46"/>
          <p:cNvGrpSpPr/>
          <p:nvPr/>
        </p:nvGrpSpPr>
        <p:grpSpPr bwMode="auto">
          <a:xfrm>
            <a:off x="4889500" y="5160963"/>
            <a:ext cx="2339975" cy="166687"/>
            <a:chOff x="6770" y="8239"/>
            <a:chExt cx="3684" cy="263"/>
          </a:xfrm>
        </p:grpSpPr>
        <p:sp>
          <p:nvSpPr>
            <p:cNvPr id="40" name="矩形 39"/>
            <p:cNvSpPr/>
            <p:nvPr/>
          </p:nvSpPr>
          <p:spPr>
            <a:xfrm>
              <a:off x="6770" y="8429"/>
              <a:ext cx="3684" cy="73"/>
            </a:xfrm>
            <a:prstGeom prst="rect">
              <a:avLst/>
            </a:prstGeom>
            <a:solidFill>
              <a:srgbClr val="365FAA"/>
            </a:solidFill>
            <a:ln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1" name="等腰三角形 40"/>
            <p:cNvSpPr/>
            <p:nvPr/>
          </p:nvSpPr>
          <p:spPr>
            <a:xfrm>
              <a:off x="8415" y="8239"/>
              <a:ext cx="397" cy="228"/>
            </a:xfrm>
            <a:prstGeom prst="triangle">
              <a:avLst/>
            </a:prstGeom>
            <a:solidFill>
              <a:srgbClr val="365FAA"/>
            </a:solidFill>
            <a:ln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49" name="组合 48"/>
          <p:cNvGrpSpPr/>
          <p:nvPr/>
        </p:nvGrpSpPr>
        <p:grpSpPr bwMode="auto">
          <a:xfrm>
            <a:off x="8124825" y="5183188"/>
            <a:ext cx="2338388" cy="166687"/>
            <a:chOff x="10171" y="8239"/>
            <a:chExt cx="3684" cy="263"/>
          </a:xfrm>
        </p:grpSpPr>
        <p:sp>
          <p:nvSpPr>
            <p:cNvPr id="44" name="矩形 43"/>
            <p:cNvSpPr/>
            <p:nvPr/>
          </p:nvSpPr>
          <p:spPr>
            <a:xfrm>
              <a:off x="10171" y="8429"/>
              <a:ext cx="3684" cy="73"/>
            </a:xfrm>
            <a:prstGeom prst="rect">
              <a:avLst/>
            </a:prstGeom>
            <a:solidFill>
              <a:srgbClr val="365FAA"/>
            </a:solidFill>
            <a:ln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45" name="等腰三角形 44"/>
            <p:cNvSpPr/>
            <p:nvPr/>
          </p:nvSpPr>
          <p:spPr>
            <a:xfrm>
              <a:off x="11814" y="8239"/>
              <a:ext cx="398" cy="228"/>
            </a:xfrm>
            <a:prstGeom prst="triangle">
              <a:avLst/>
            </a:prstGeom>
            <a:solidFill>
              <a:srgbClr val="365FAA"/>
            </a:solidFill>
            <a:ln>
              <a:solidFill>
                <a:srgbClr val="365FA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1706577" y="2220913"/>
            <a:ext cx="2340610" cy="2427146"/>
            <a:chOff x="2688" y="3498"/>
            <a:chExt cx="3685" cy="3821"/>
          </a:xfrm>
        </p:grpSpPr>
        <p:sp>
          <p:nvSpPr>
            <p:cNvPr id="23580" name="文本框 9"/>
            <p:cNvSpPr txBox="1">
              <a:spLocks noChangeArrowheads="1"/>
            </p:cNvSpPr>
            <p:nvPr/>
          </p:nvSpPr>
          <p:spPr bwMode="auto">
            <a:xfrm>
              <a:off x="3362" y="5281"/>
              <a:ext cx="2172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1"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词表导入</a:t>
              </a:r>
              <a:endParaRPr lang="zh-CN" altLang="en-US" sz="1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81" name="文本框 9"/>
            <p:cNvSpPr txBox="1">
              <a:spLocks noChangeArrowheads="1"/>
            </p:cNvSpPr>
            <p:nvPr/>
          </p:nvSpPr>
          <p:spPr bwMode="auto">
            <a:xfrm>
              <a:off x="2688" y="6024"/>
              <a:ext cx="3685" cy="12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1"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系统内置最新最全敏感词表对内容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进行核查，并输出实时扫描结果和命中统计报告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23582" name="组合 15"/>
            <p:cNvGrpSpPr/>
            <p:nvPr/>
          </p:nvGrpSpPr>
          <p:grpSpPr bwMode="auto">
            <a:xfrm>
              <a:off x="3740" y="3498"/>
              <a:ext cx="1418" cy="1418"/>
              <a:chOff x="3740" y="3498"/>
              <a:chExt cx="1418" cy="141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740" y="3498"/>
                <a:ext cx="1417" cy="1415"/>
              </a:xfrm>
              <a:prstGeom prst="ellipse">
                <a:avLst/>
              </a:prstGeom>
              <a:solidFill>
                <a:srgbClr val="365FA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pic>
            <p:nvPicPr>
              <p:cNvPr id="23584" name="图片 8" descr="概述.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8" y="3866"/>
                <a:ext cx="680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0" name="组合 19"/>
          <p:cNvGrpSpPr/>
          <p:nvPr/>
        </p:nvGrpSpPr>
        <p:grpSpPr bwMode="auto">
          <a:xfrm>
            <a:off x="4889500" y="2220913"/>
            <a:ext cx="2340610" cy="2316418"/>
            <a:chOff x="7700" y="3498"/>
            <a:chExt cx="3685" cy="3647"/>
          </a:xfrm>
        </p:grpSpPr>
        <p:sp>
          <p:nvSpPr>
            <p:cNvPr id="23575" name="文本框 9"/>
            <p:cNvSpPr txBox="1">
              <a:spLocks noChangeArrowheads="1"/>
            </p:cNvSpPr>
            <p:nvPr/>
          </p:nvSpPr>
          <p:spPr bwMode="auto">
            <a:xfrm>
              <a:off x="8382" y="5324"/>
              <a:ext cx="2495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1"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实时</a:t>
              </a:r>
              <a:r>
                <a:rPr lang="zh-CN" altLang="en-US" sz="1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扫描</a:t>
              </a:r>
              <a:endParaRPr lang="zh-CN" altLang="en-US" sz="1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6" name="文本框 9"/>
            <p:cNvSpPr txBox="1">
              <a:spLocks noChangeArrowheads="1"/>
            </p:cNvSpPr>
            <p:nvPr/>
          </p:nvSpPr>
          <p:spPr bwMode="auto">
            <a:xfrm>
              <a:off x="7700" y="6222"/>
              <a:ext cx="3685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敏感分类、敏感</a:t>
              </a: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得分、命中的关键词、命中的原文</a:t>
              </a:r>
            </a:p>
          </p:txBody>
        </p:sp>
        <p:grpSp>
          <p:nvGrpSpPr>
            <p:cNvPr id="23577" name="组合 16"/>
            <p:cNvGrpSpPr/>
            <p:nvPr/>
          </p:nvGrpSpPr>
          <p:grpSpPr bwMode="auto">
            <a:xfrm>
              <a:off x="8835" y="3498"/>
              <a:ext cx="1418" cy="1418"/>
              <a:chOff x="8835" y="3498"/>
              <a:chExt cx="1418" cy="141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835" y="3498"/>
                <a:ext cx="1417" cy="1415"/>
              </a:xfrm>
              <a:prstGeom prst="ellipse">
                <a:avLst/>
              </a:prstGeom>
              <a:solidFill>
                <a:srgbClr val="365FA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pic>
            <p:nvPicPr>
              <p:cNvPr id="23579" name="图片 13" descr="扫描.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3" y="3906"/>
                <a:ext cx="680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1" name="组合 20"/>
          <p:cNvGrpSpPr/>
          <p:nvPr/>
        </p:nvGrpSpPr>
        <p:grpSpPr bwMode="auto">
          <a:xfrm>
            <a:off x="8122602" y="2220913"/>
            <a:ext cx="2340610" cy="2338388"/>
            <a:chOff x="12792" y="3498"/>
            <a:chExt cx="3685" cy="3682"/>
          </a:xfrm>
        </p:grpSpPr>
        <p:sp>
          <p:nvSpPr>
            <p:cNvPr id="23570" name="文本框 9"/>
            <p:cNvSpPr txBox="1">
              <a:spLocks noChangeArrowheads="1"/>
            </p:cNvSpPr>
            <p:nvPr/>
          </p:nvSpPr>
          <p:spPr bwMode="auto">
            <a:xfrm>
              <a:off x="13444" y="5334"/>
              <a:ext cx="2382" cy="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 marL="342900" indent="-3429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1"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</a:rPr>
                <a:t>统计分析</a:t>
              </a:r>
              <a:endParaRPr lang="zh-CN" altLang="en-US" sz="1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71" name="文本框 9"/>
            <p:cNvSpPr txBox="1">
              <a:spLocks noChangeArrowheads="1"/>
            </p:cNvSpPr>
            <p:nvPr/>
          </p:nvSpPr>
          <p:spPr bwMode="auto">
            <a:xfrm>
              <a:off x="12792" y="6257"/>
              <a:ext cx="3685" cy="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7" tIns="34283" rIns="68567" bIns="3428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命中的关键词、命中的次数</a:t>
              </a:r>
              <a:r>
                <a:rPr lang="zh-CN" altLang="en-US" sz="1400" dirty="0" smtClean="0">
                  <a:solidFill>
                    <a:srgbClr val="7F7F7F"/>
                  </a:solidFill>
                  <a:latin typeface="微软雅黑" panose="020B0503020204020204" charset="-122"/>
                  <a:ea typeface="微软雅黑" panose="020B0503020204020204" charset="-122"/>
                </a:rPr>
                <a:t>统计、得分，出报告</a:t>
              </a:r>
              <a:endParaRPr lang="zh-CN" altLang="en-US" sz="14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3572" name="组合 17"/>
            <p:cNvGrpSpPr/>
            <p:nvPr/>
          </p:nvGrpSpPr>
          <p:grpSpPr bwMode="auto">
            <a:xfrm>
              <a:off x="13928" y="3498"/>
              <a:ext cx="1418" cy="1418"/>
              <a:chOff x="13928" y="3498"/>
              <a:chExt cx="1418" cy="141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13928" y="3498"/>
                <a:ext cx="1415" cy="1415"/>
              </a:xfrm>
              <a:prstGeom prst="ellipse">
                <a:avLst/>
              </a:prstGeom>
              <a:solidFill>
                <a:srgbClr val="365FA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pic>
            <p:nvPicPr>
              <p:cNvPr id="23574" name="图片 14" descr="报告.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329" y="3866"/>
                <a:ext cx="613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7" name="组合 6"/>
          <p:cNvGrpSpPr/>
          <p:nvPr/>
        </p:nvGrpSpPr>
        <p:grpSpPr>
          <a:xfrm>
            <a:off x="2880000" y="2008800"/>
            <a:ext cx="6187440" cy="3269615"/>
            <a:chOff x="4688" y="2159"/>
            <a:chExt cx="9744" cy="5149"/>
          </a:xfrm>
        </p:grpSpPr>
        <p:grpSp>
          <p:nvGrpSpPr>
            <p:cNvPr id="8" name="组合 7"/>
            <p:cNvGrpSpPr/>
            <p:nvPr/>
          </p:nvGrpSpPr>
          <p:grpSpPr bwMode="auto">
            <a:xfrm>
              <a:off x="5720" y="2420"/>
              <a:ext cx="2278" cy="1810"/>
              <a:chOff x="3419345" y="385660"/>
              <a:chExt cx="1447546" cy="1149156"/>
            </a:xfrm>
          </p:grpSpPr>
          <p:sp>
            <p:nvSpPr>
              <p:cNvPr id="9" name="椭圆 8"/>
              <p:cNvSpPr/>
              <p:nvPr/>
            </p:nvSpPr>
            <p:spPr>
              <a:xfrm flipV="1">
                <a:off x="3419345" y="945953"/>
                <a:ext cx="587916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flipV="1">
                <a:off x="4274207" y="1163404"/>
                <a:ext cx="300315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flipV="1">
                <a:off x="4650792" y="385660"/>
                <a:ext cx="21609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4007261" y="550732"/>
                <a:ext cx="424254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 bwMode="auto">
            <a:xfrm flipH="1" flipV="1">
              <a:off x="11198" y="3118"/>
              <a:ext cx="2280" cy="1810"/>
              <a:chOff x="3419345" y="385660"/>
              <a:chExt cx="1447546" cy="1149156"/>
            </a:xfrm>
          </p:grpSpPr>
          <p:sp>
            <p:nvSpPr>
              <p:cNvPr id="60" name="椭圆 59"/>
              <p:cNvSpPr/>
              <p:nvPr/>
            </p:nvSpPr>
            <p:spPr>
              <a:xfrm flipV="1">
                <a:off x="3419345" y="945953"/>
                <a:ext cx="588860" cy="588863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 flipV="1">
                <a:off x="4274858" y="1163404"/>
                <a:ext cx="298398" cy="2999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4649442" y="385660"/>
                <a:ext cx="217449" cy="217451"/>
              </a:xfrm>
              <a:prstGeom prst="ellipse">
                <a:avLst/>
              </a:prstGeom>
              <a:solidFill>
                <a:srgbClr val="365FAA"/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flipV="1">
                <a:off x="4008205" y="550732"/>
                <a:ext cx="423788" cy="42379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8014" y="2159"/>
              <a:ext cx="3144" cy="3144"/>
              <a:chOff x="3606461" y="1664340"/>
              <a:chExt cx="1040024" cy="1040024"/>
            </a:xfrm>
            <a:solidFill>
              <a:srgbClr val="365FAA"/>
            </a:solidFill>
            <a:effectLst/>
          </p:grpSpPr>
          <p:sp>
            <p:nvSpPr>
              <p:cNvPr id="65" name="椭圆 64"/>
              <p:cNvSpPr/>
              <p:nvPr/>
            </p:nvSpPr>
            <p:spPr>
              <a:xfrm>
                <a:off x="3606461" y="1664340"/>
                <a:ext cx="1040024" cy="1040024"/>
              </a:xfrm>
              <a:prstGeom prst="ellipse">
                <a:avLst/>
              </a:prstGeom>
              <a:grpFill/>
              <a:ln w="444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12185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575" kern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6" name="文本框 1"/>
              <p:cNvSpPr txBox="1"/>
              <p:nvPr/>
            </p:nvSpPr>
            <p:spPr>
              <a:xfrm>
                <a:off x="3938600" y="1813627"/>
                <a:ext cx="421815" cy="72783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sz="8000" b="1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+mn-ea"/>
                  </a:rPr>
                  <a:t>2</a:t>
                </a:r>
                <a:endParaRPr lang="en-US" sz="8000" b="1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67" name="矩形 69"/>
            <p:cNvSpPr>
              <a:spLocks noChangeArrowheads="1"/>
            </p:cNvSpPr>
            <p:nvPr/>
          </p:nvSpPr>
          <p:spPr bwMode="auto">
            <a:xfrm>
              <a:off x="5568" y="6000"/>
              <a:ext cx="8090" cy="1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800" b="1" dirty="0" smtClean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九眼</a:t>
              </a:r>
              <a:r>
                <a:rPr lang="zh-CN" altLang="en-US" sz="4800" b="1" dirty="0">
                  <a:solidFill>
                    <a:srgbClr val="365FAA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简介</a:t>
              </a:r>
              <a:endParaRPr lang="zh-CN" altLang="zh-CN" sz="48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4688" y="6903"/>
              <a:ext cx="2295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260" y="6903"/>
              <a:ext cx="2173" cy="0"/>
            </a:xfrm>
            <a:prstGeom prst="line">
              <a:avLst/>
            </a:prstGeom>
            <a:ln w="9525">
              <a:solidFill>
                <a:srgbClr val="365FA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15875"/>
            <a:ext cx="12284076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35893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94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895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429994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02.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九眼简介</a:t>
            </a:r>
          </a:p>
        </p:txBody>
      </p:sp>
      <p:cxnSp>
        <p:nvCxnSpPr>
          <p:cNvPr id="65" name="直接箭头连接符 64"/>
          <p:cNvCxnSpPr/>
          <p:nvPr/>
        </p:nvCxnSpPr>
        <p:spPr>
          <a:xfrm flipH="1">
            <a:off x="7180263" y="5700713"/>
            <a:ext cx="549275" cy="635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headEnd type="none"/>
            <a:tailEnd type="triangle" w="lg" len="lg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 bwMode="auto">
          <a:xfrm>
            <a:off x="8248650" y="2359025"/>
            <a:ext cx="1101725" cy="549275"/>
            <a:chOff x="13149" y="3576"/>
            <a:chExt cx="1737" cy="865"/>
          </a:xfrm>
        </p:grpSpPr>
        <p:cxnSp>
          <p:nvCxnSpPr>
            <p:cNvPr id="67" name="直接箭头连接符 66"/>
            <p:cNvCxnSpPr/>
            <p:nvPr/>
          </p:nvCxnSpPr>
          <p:spPr>
            <a:xfrm>
              <a:off x="13997" y="3576"/>
              <a:ext cx="0" cy="865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none"/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/>
            <p:cNvSpPr/>
            <p:nvPr/>
          </p:nvSpPr>
          <p:spPr>
            <a:xfrm>
              <a:off x="13149" y="3711"/>
              <a:ext cx="1737" cy="403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规格化</a:t>
              </a:r>
            </a:p>
          </p:txBody>
        </p:sp>
      </p:grpSp>
      <p:grpSp>
        <p:nvGrpSpPr>
          <p:cNvPr id="69" name="组合 68"/>
          <p:cNvGrpSpPr/>
          <p:nvPr/>
        </p:nvGrpSpPr>
        <p:grpSpPr bwMode="auto">
          <a:xfrm>
            <a:off x="9880620" y="3190875"/>
            <a:ext cx="1085825" cy="2509838"/>
            <a:chOff x="15721" y="4885"/>
            <a:chExt cx="1709" cy="3952"/>
          </a:xfrm>
        </p:grpSpPr>
        <p:cxnSp>
          <p:nvCxnSpPr>
            <p:cNvPr id="70" name="肘形连接符 69"/>
            <p:cNvCxnSpPr/>
            <p:nvPr/>
          </p:nvCxnSpPr>
          <p:spPr>
            <a:xfrm flipH="1">
              <a:off x="15721" y="4885"/>
              <a:ext cx="337" cy="3952"/>
            </a:xfrm>
            <a:prstGeom prst="bentConnector3">
              <a:avLst>
                <a:gd name="adj1" fmla="val -302662"/>
              </a:avLst>
            </a:prstGeom>
            <a:ln>
              <a:solidFill>
                <a:schemeClr val="tx2">
                  <a:lumMod val="50000"/>
                </a:schemeClr>
              </a:solidFill>
              <a:headEnd type="none" w="med" len="med"/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884" name="组合 70"/>
            <p:cNvGrpSpPr/>
            <p:nvPr/>
          </p:nvGrpSpPr>
          <p:grpSpPr bwMode="auto">
            <a:xfrm>
              <a:off x="16769" y="5437"/>
              <a:ext cx="661" cy="2305"/>
              <a:chOff x="17219" y="5402"/>
              <a:chExt cx="661" cy="2305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17330" y="5402"/>
                <a:ext cx="550" cy="2305"/>
              </a:xfrm>
              <a:prstGeom prst="rect">
                <a:avLst/>
              </a:prstGeom>
              <a:solidFill>
                <a:srgbClr val="EBEC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35886" name="文本框 72"/>
              <p:cNvSpPr txBox="1">
                <a:spLocks noChangeArrowheads="1"/>
              </p:cNvSpPr>
              <p:nvPr/>
            </p:nvSpPr>
            <p:spPr bwMode="auto">
              <a:xfrm>
                <a:off x="17219" y="5522"/>
                <a:ext cx="647" cy="2064"/>
              </a:xfrm>
              <a:prstGeom prst="rect">
                <a:avLst/>
              </a:prstGeom>
              <a:solidFill>
                <a:srgbClr val="EB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 dirty="0">
                    <a:solidFill>
                      <a:schemeClr val="tx2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命中结果输出</a:t>
                </a:r>
              </a:p>
            </p:txBody>
          </p:sp>
        </p:grpSp>
      </p:grpSp>
      <p:grpSp>
        <p:nvGrpSpPr>
          <p:cNvPr id="77" name="组合 76"/>
          <p:cNvGrpSpPr/>
          <p:nvPr/>
        </p:nvGrpSpPr>
        <p:grpSpPr bwMode="auto">
          <a:xfrm>
            <a:off x="7670800" y="4586288"/>
            <a:ext cx="2254250" cy="763587"/>
            <a:chOff x="12241" y="7083"/>
            <a:chExt cx="3550" cy="1201"/>
          </a:xfrm>
        </p:grpSpPr>
        <p:cxnSp>
          <p:nvCxnSpPr>
            <p:cNvPr id="78" name="直接箭头连接符 77"/>
            <p:cNvCxnSpPr/>
            <p:nvPr/>
          </p:nvCxnSpPr>
          <p:spPr>
            <a:xfrm>
              <a:off x="13996" y="7083"/>
              <a:ext cx="10" cy="1201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none"/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矩形 78"/>
            <p:cNvSpPr/>
            <p:nvPr/>
          </p:nvSpPr>
          <p:spPr>
            <a:xfrm>
              <a:off x="12241" y="7300"/>
              <a:ext cx="3550" cy="404"/>
            </a:xfrm>
            <a:prstGeom prst="rect">
              <a:avLst/>
            </a:prstGeom>
            <a:solidFill>
              <a:srgbClr val="E7E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命中结果输出</a:t>
              </a:r>
            </a:p>
          </p:txBody>
        </p:sp>
      </p:grpSp>
      <p:grpSp>
        <p:nvGrpSpPr>
          <p:cNvPr id="80" name="组合 79"/>
          <p:cNvGrpSpPr/>
          <p:nvPr/>
        </p:nvGrpSpPr>
        <p:grpSpPr bwMode="auto">
          <a:xfrm>
            <a:off x="1473200" y="3530137"/>
            <a:ext cx="4668838" cy="2842197"/>
            <a:chOff x="2482" y="5436"/>
            <a:chExt cx="7351" cy="4479"/>
          </a:xfrm>
        </p:grpSpPr>
        <p:cxnSp>
          <p:nvCxnSpPr>
            <p:cNvPr id="81" name="肘形连接符 80"/>
            <p:cNvCxnSpPr/>
            <p:nvPr/>
          </p:nvCxnSpPr>
          <p:spPr>
            <a:xfrm rot="10800000">
              <a:off x="2482" y="5436"/>
              <a:ext cx="7351" cy="3412"/>
            </a:xfrm>
            <a:prstGeom prst="bentConnector2">
              <a:avLst/>
            </a:prstGeom>
            <a:ln>
              <a:solidFill>
                <a:schemeClr val="bg2">
                  <a:lumMod val="50000"/>
                </a:schemeClr>
              </a:solidFill>
              <a:headEnd type="none" w="med" len="med"/>
              <a:tailEnd type="triangle" w="lg" len="lg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cxnSp>
        <p:sp>
          <p:nvSpPr>
            <p:cNvPr id="82" name="矩形 81"/>
            <p:cNvSpPr/>
            <p:nvPr/>
          </p:nvSpPr>
          <p:spPr>
            <a:xfrm>
              <a:off x="4360" y="9512"/>
              <a:ext cx="283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lt1"/>
                  </a:solidFill>
                </a14:hiddenFill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根据命中频率依次核查调整优化敏感词</a:t>
              </a:r>
            </a:p>
          </p:txBody>
        </p:sp>
      </p:grpSp>
      <p:grpSp>
        <p:nvGrpSpPr>
          <p:cNvPr id="83" name="组合 82"/>
          <p:cNvGrpSpPr/>
          <p:nvPr/>
        </p:nvGrpSpPr>
        <p:grpSpPr bwMode="auto">
          <a:xfrm>
            <a:off x="2208213" y="3085559"/>
            <a:ext cx="1392237" cy="257172"/>
            <a:chOff x="3614" y="4767"/>
            <a:chExt cx="2193" cy="404"/>
          </a:xfrm>
        </p:grpSpPr>
        <p:cxnSp>
          <p:nvCxnSpPr>
            <p:cNvPr id="84" name="直接箭头连接符 83"/>
            <p:cNvCxnSpPr/>
            <p:nvPr/>
          </p:nvCxnSpPr>
          <p:spPr>
            <a:xfrm flipV="1">
              <a:off x="3614" y="4915"/>
              <a:ext cx="2193" cy="17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矩形 84"/>
            <p:cNvSpPr/>
            <p:nvPr/>
          </p:nvSpPr>
          <p:spPr>
            <a:xfrm>
              <a:off x="4065" y="4767"/>
              <a:ext cx="1258" cy="404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规格化</a:t>
              </a:r>
            </a:p>
          </p:txBody>
        </p:sp>
      </p:grpSp>
      <p:grpSp>
        <p:nvGrpSpPr>
          <p:cNvPr id="35872" name="组合 87"/>
          <p:cNvGrpSpPr/>
          <p:nvPr/>
        </p:nvGrpSpPr>
        <p:grpSpPr bwMode="auto">
          <a:xfrm>
            <a:off x="4362133" y="3698272"/>
            <a:ext cx="1498600" cy="534997"/>
            <a:chOff x="7030" y="5521"/>
            <a:chExt cx="2360" cy="842"/>
          </a:xfrm>
        </p:grpSpPr>
        <p:cxnSp>
          <p:nvCxnSpPr>
            <p:cNvPr id="89" name="直接箭头连接符 88"/>
            <p:cNvCxnSpPr/>
            <p:nvPr/>
          </p:nvCxnSpPr>
          <p:spPr>
            <a:xfrm flipH="1" flipV="1">
              <a:off x="7543" y="5521"/>
              <a:ext cx="20" cy="842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headEnd type="none"/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7030" y="5812"/>
              <a:ext cx="2360" cy="402"/>
            </a:xfrm>
            <a:prstGeom prst="rect">
              <a:avLst/>
            </a:prstGeom>
            <a:solidFill>
              <a:srgbClr val="EBEC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bg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智能字音转换</a:t>
              </a:r>
            </a:p>
          </p:txBody>
        </p:sp>
      </p:grpSp>
      <p:grpSp>
        <p:nvGrpSpPr>
          <p:cNvPr id="91" name="组合 90"/>
          <p:cNvGrpSpPr/>
          <p:nvPr/>
        </p:nvGrpSpPr>
        <p:grpSpPr bwMode="auto">
          <a:xfrm>
            <a:off x="5714383" y="3072464"/>
            <a:ext cx="1775436" cy="1232834"/>
            <a:chOff x="9159" y="4699"/>
            <a:chExt cx="2797" cy="1940"/>
          </a:xfrm>
        </p:grpSpPr>
        <p:cxnSp>
          <p:nvCxnSpPr>
            <p:cNvPr id="92" name="直接箭头连接符 91"/>
            <p:cNvCxnSpPr/>
            <p:nvPr/>
          </p:nvCxnSpPr>
          <p:spPr>
            <a:xfrm>
              <a:off x="9255" y="4847"/>
              <a:ext cx="2701" cy="20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headEnd type="none"/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肘形连接符 92"/>
            <p:cNvCxnSpPr/>
            <p:nvPr/>
          </p:nvCxnSpPr>
          <p:spPr>
            <a:xfrm>
              <a:off x="9159" y="4848"/>
              <a:ext cx="2773" cy="1791"/>
            </a:xfrm>
            <a:prstGeom prst="bentConnector3">
              <a:avLst>
                <a:gd name="adj1" fmla="val 9047"/>
              </a:avLst>
            </a:prstGeom>
            <a:ln>
              <a:solidFill>
                <a:schemeClr val="tx2">
                  <a:lumMod val="50000"/>
                </a:schemeClr>
              </a:solidFill>
              <a:headEnd type="none"/>
              <a:tailEnd type="triangle" w="lg" len="lg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矩形 93"/>
            <p:cNvSpPr/>
            <p:nvPr/>
          </p:nvSpPr>
          <p:spPr>
            <a:xfrm>
              <a:off x="9763" y="4699"/>
              <a:ext cx="1933" cy="405"/>
            </a:xfrm>
            <a:prstGeom prst="rect">
              <a:avLst/>
            </a:prstGeom>
            <a:solidFill>
              <a:srgbClr val="EEEF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敏感词扫描</a:t>
              </a:r>
            </a:p>
          </p:txBody>
        </p:sp>
      </p:grpSp>
      <p:pic>
        <p:nvPicPr>
          <p:cNvPr id="1026" name="Picture 2" descr="F:\icon\图层 04.png图层 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2306" y="2455459"/>
            <a:ext cx="792000" cy="63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3846051" y="3142390"/>
            <a:ext cx="172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完美双数组</a:t>
            </a:r>
            <a:r>
              <a:rPr lang="en-US" altLang="zh-CN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TRIE</a:t>
            </a:r>
            <a:r>
              <a:rPr lang="zh-CN" altLang="en-US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树（</a:t>
            </a:r>
            <a:r>
              <a:rPr lang="en-US" altLang="zh-CN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PDAT</a:t>
            </a:r>
            <a:r>
              <a:rPr lang="zh-CN" altLang="en-US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）生成机</a:t>
            </a:r>
          </a:p>
        </p:txBody>
      </p:sp>
      <p:pic>
        <p:nvPicPr>
          <p:cNvPr id="2050" name="Picture 2" descr="F:\icon\图层 03.png图层 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6041" y="2690145"/>
            <a:ext cx="360000" cy="35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08043" y="317238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敏感词表</a:t>
            </a:r>
          </a:p>
        </p:txBody>
      </p:sp>
      <p:pic>
        <p:nvPicPr>
          <p:cNvPr id="2052" name="Picture 4" descr="F:\icon\图层 013.png图层 0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3618" y="3845905"/>
            <a:ext cx="360000" cy="36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icon\图层 011.png图层 0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63828" y="4331884"/>
            <a:ext cx="792000" cy="64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3846051" y="4981168"/>
            <a:ext cx="172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内置汉字拼音库</a:t>
            </a:r>
            <a:r>
              <a:rPr lang="en-US" altLang="zh-CN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400" noProof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同形字库</a:t>
            </a:r>
          </a:p>
        </p:txBody>
      </p:sp>
      <p:pic>
        <p:nvPicPr>
          <p:cNvPr id="2054" name="Picture 6" descr="F:\icon\图层 012.png图层 01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68230" y="5285955"/>
            <a:ext cx="733429" cy="691515"/>
          </a:xfrm>
          <a:prstGeom prst="rect">
            <a:avLst/>
          </a:prstGeom>
          <a:solidFill>
            <a:srgbClr val="DEDFE1"/>
          </a:solidFill>
        </p:spPr>
      </p:pic>
      <p:pic>
        <p:nvPicPr>
          <p:cNvPr id="2055" name="Picture 7" descr="F:\icon\图层 05.png图层 0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94029" y="2616231"/>
            <a:ext cx="432000" cy="441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:\icon\图层 010.png图层 0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9464" y="5339994"/>
            <a:ext cx="612000" cy="71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5938851" y="6051550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noProof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敏感命中统计报告</a:t>
            </a:r>
          </a:p>
        </p:txBody>
      </p:sp>
      <p:pic>
        <p:nvPicPr>
          <p:cNvPr id="73" name="Picture 2" descr="F:\icon\图层 03.png图层 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00145" y="2407963"/>
            <a:ext cx="360000" cy="357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:\icon\图层 07.png图层 0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46966" y="2930949"/>
            <a:ext cx="432000" cy="49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10" descr="F:\icon\图层 07.png图层 0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146966" y="4053535"/>
            <a:ext cx="432000" cy="49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F:\icon\图层 09.png图层 0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455235" y="5397566"/>
            <a:ext cx="684000" cy="67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7881509" y="6058984"/>
            <a:ext cx="1960880" cy="3194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noProof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命中结果的语义排歧义</a:t>
            </a:r>
          </a:p>
        </p:txBody>
      </p:sp>
      <p:pic>
        <p:nvPicPr>
          <p:cNvPr id="2060" name="Picture 12" descr="F:\icon\图层 08.png图层 0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0966424" y="4123363"/>
            <a:ext cx="360000" cy="2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圆角矩形 57"/>
          <p:cNvSpPr/>
          <p:nvPr/>
        </p:nvSpPr>
        <p:spPr>
          <a:xfrm>
            <a:off x="8827453" y="1669415"/>
            <a:ext cx="2767012" cy="457200"/>
          </a:xfrm>
          <a:prstGeom prst="round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400" noProof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待核查内容（文件</a:t>
            </a:r>
            <a:r>
              <a:rPr lang="en-US" altLang="zh-CN" sz="1400" noProof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400" noProof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内存）</a:t>
            </a:r>
          </a:p>
        </p:txBody>
      </p:sp>
      <p:pic>
        <p:nvPicPr>
          <p:cNvPr id="7" name="图片 6" descr="图层 0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99448" y="2357537"/>
            <a:ext cx="684000" cy="781682"/>
          </a:xfrm>
          <a:prstGeom prst="rect">
            <a:avLst/>
          </a:prstGeom>
        </p:spPr>
      </p:pic>
      <p:sp>
        <p:nvSpPr>
          <p:cNvPr id="35892" name="文本框 23"/>
          <p:cNvSpPr txBox="1">
            <a:spLocks noChangeArrowheads="1"/>
          </p:cNvSpPr>
          <p:nvPr/>
        </p:nvSpPr>
        <p:spPr bwMode="auto">
          <a:xfrm>
            <a:off x="1865948" y="1163656"/>
            <a:ext cx="2976880" cy="41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敏感知识库脱机生成过程</a:t>
            </a:r>
          </a:p>
        </p:txBody>
      </p:sp>
      <p:sp>
        <p:nvSpPr>
          <p:cNvPr id="35890" name="文本框 56"/>
          <p:cNvSpPr txBox="1">
            <a:spLocks noChangeArrowheads="1"/>
          </p:cNvSpPr>
          <p:nvPr/>
        </p:nvSpPr>
        <p:spPr bwMode="auto">
          <a:xfrm>
            <a:off x="7453948" y="884256"/>
            <a:ext cx="2976880" cy="41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敏感内容在线核查过程</a:t>
            </a:r>
          </a:p>
        </p:txBody>
      </p:sp>
      <p:pic>
        <p:nvPicPr>
          <p:cNvPr id="2057" name="Picture 9" descr="F:\icon\图层 06.png图层 0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512232" y="1524006"/>
            <a:ext cx="540000" cy="69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7679055" y="2966085"/>
            <a:ext cx="2366010" cy="1611630"/>
            <a:chOff x="12093" y="4671"/>
            <a:chExt cx="3726" cy="2538"/>
          </a:xfrm>
        </p:grpSpPr>
        <p:sp>
          <p:nvSpPr>
            <p:cNvPr id="17" name="矩形 16"/>
            <p:cNvSpPr/>
            <p:nvPr/>
          </p:nvSpPr>
          <p:spPr>
            <a:xfrm>
              <a:off x="13621" y="4671"/>
              <a:ext cx="2198" cy="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400" noProof="1">
                  <a:solidFill>
                    <a:schemeClr val="tx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敏感词实时过滤器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13713" y="6385"/>
              <a:ext cx="1994" cy="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400" noProof="1">
                  <a:solidFill>
                    <a:schemeClr val="tx2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音变形变实时过滤器</a:t>
              </a:r>
            </a:p>
          </p:txBody>
        </p:sp>
        <p:grpSp>
          <p:nvGrpSpPr>
            <p:cNvPr id="74" name="组合 73"/>
            <p:cNvGrpSpPr/>
            <p:nvPr/>
          </p:nvGrpSpPr>
          <p:grpSpPr bwMode="auto">
            <a:xfrm>
              <a:off x="12093" y="5470"/>
              <a:ext cx="3550" cy="865"/>
              <a:chOff x="12252" y="5329"/>
              <a:chExt cx="3550" cy="866"/>
            </a:xfrm>
          </p:grpSpPr>
          <p:cxnSp>
            <p:nvCxnSpPr>
              <p:cNvPr id="75" name="直接箭头连接符 74"/>
              <p:cNvCxnSpPr/>
              <p:nvPr/>
            </p:nvCxnSpPr>
            <p:spPr>
              <a:xfrm flipH="1">
                <a:off x="13997" y="5329"/>
                <a:ext cx="0" cy="866"/>
              </a:xfrm>
              <a:prstGeom prst="straightConnector1">
                <a:avLst/>
              </a:prstGeom>
              <a:ln>
                <a:solidFill>
                  <a:schemeClr val="tx2">
                    <a:lumMod val="50000"/>
                  </a:schemeClr>
                </a:solidFill>
                <a:headEnd type="none"/>
                <a:tailEnd type="triangle" w="lg" len="lg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矩形 75"/>
              <p:cNvSpPr/>
              <p:nvPr/>
            </p:nvSpPr>
            <p:spPr>
              <a:xfrm>
                <a:off x="12252" y="5447"/>
                <a:ext cx="3550" cy="403"/>
              </a:xfrm>
              <a:prstGeom prst="rect">
                <a:avLst/>
              </a:prstGeom>
              <a:solidFill>
                <a:srgbClr val="EBEC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1400" noProof="1">
                    <a:solidFill>
                      <a:schemeClr val="tx2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未命中结果扩展扫描</a:t>
                </a: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500"/>
                            </p:stCondLst>
                            <p:childTnLst>
                              <p:par>
                                <p:cTn id="10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35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11" grpId="0"/>
      <p:bldP spid="14" grpId="0"/>
      <p:bldP spid="15" grpId="0"/>
      <p:bldP spid="16" grpId="0"/>
      <p:bldP spid="19" grpId="0"/>
      <p:bldP spid="58" grpId="0" bldLvl="0" animBg="1"/>
      <p:bldP spid="35892" grpId="0"/>
      <p:bldP spid="35892" grpId="1"/>
      <p:bldP spid="358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54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0"/>
            <a:ext cx="12284076" cy="691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 rot="2700000">
            <a:off x="9384506" y="6615907"/>
            <a:ext cx="574675" cy="576262"/>
          </a:xfrm>
          <a:prstGeom prst="rect">
            <a:avLst/>
          </a:prstGeom>
          <a:solidFill>
            <a:srgbClr val="365F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 rot="2700000">
            <a:off x="10198101" y="6618287"/>
            <a:ext cx="576262" cy="576263"/>
          </a:xfrm>
          <a:prstGeom prst="rect">
            <a:avLst/>
          </a:prstGeom>
          <a:solidFill>
            <a:srgbClr val="7F7F7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 rot="2700000">
            <a:off x="11014075" y="6621463"/>
            <a:ext cx="574675" cy="574675"/>
          </a:xfrm>
          <a:prstGeom prst="rect">
            <a:avLst/>
          </a:prstGeom>
          <a:solidFill>
            <a:srgbClr val="365FA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 rot="2700000">
            <a:off x="10606087" y="6213476"/>
            <a:ext cx="576263" cy="576262"/>
          </a:xfrm>
          <a:prstGeom prst="rect">
            <a:avLst/>
          </a:prstGeom>
          <a:solidFill>
            <a:srgbClr val="365FAA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 rot="2700000">
            <a:off x="11420475" y="6213475"/>
            <a:ext cx="576263" cy="576263"/>
          </a:xfrm>
          <a:prstGeom prst="rect">
            <a:avLst/>
          </a:prstGeom>
          <a:solidFill>
            <a:srgbClr val="7F7F7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-26988" y="307975"/>
            <a:ext cx="12419013" cy="576263"/>
            <a:chOff x="0" y="307975"/>
            <a:chExt cx="12166773" cy="576263"/>
          </a:xfrm>
        </p:grpSpPr>
        <p:sp>
          <p:nvSpPr>
            <p:cNvPr id="29708" name="圆角矩形 38"/>
            <p:cNvSpPr>
              <a:spLocks noChangeArrowheads="1"/>
            </p:cNvSpPr>
            <p:nvPr/>
          </p:nvSpPr>
          <p:spPr bwMode="auto">
            <a:xfrm>
              <a:off x="622421" y="307975"/>
              <a:ext cx="3559175" cy="57626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365FA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09" name="圆角矩形 39"/>
            <p:cNvSpPr>
              <a:spLocks noChangeArrowheads="1"/>
            </p:cNvSpPr>
            <p:nvPr/>
          </p:nvSpPr>
          <p:spPr bwMode="auto">
            <a:xfrm>
              <a:off x="4161040" y="542925"/>
              <a:ext cx="8005733" cy="53181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710" name="圆角矩形 39"/>
            <p:cNvSpPr>
              <a:spLocks noChangeArrowheads="1"/>
            </p:cNvSpPr>
            <p:nvPr/>
          </p:nvSpPr>
          <p:spPr bwMode="auto">
            <a:xfrm>
              <a:off x="0" y="542925"/>
              <a:ext cx="619990" cy="45720"/>
            </a:xfrm>
            <a:prstGeom prst="roundRect">
              <a:avLst>
                <a:gd name="adj" fmla="val 16667"/>
              </a:avLst>
            </a:prstGeom>
            <a:solidFill>
              <a:srgbClr val="365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" name="文本框 40"/>
          <p:cNvSpPr>
            <a:spLocks noChangeArrowheads="1"/>
          </p:cNvSpPr>
          <p:nvPr/>
        </p:nvSpPr>
        <p:spPr bwMode="auto">
          <a:xfrm>
            <a:off x="1379538" y="341313"/>
            <a:ext cx="198964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02.</a:t>
            </a:r>
            <a:r>
              <a:rPr lang="zh-CN" altLang="en-US" sz="2600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九眼简介</a:t>
            </a:r>
          </a:p>
        </p:txBody>
      </p:sp>
      <p:sp>
        <p:nvSpPr>
          <p:cNvPr id="36" name="TextBox 28"/>
          <p:cNvSpPr txBox="1">
            <a:spLocks noChangeArrowheads="1"/>
          </p:cNvSpPr>
          <p:nvPr/>
        </p:nvSpPr>
        <p:spPr bwMode="auto">
          <a:xfrm>
            <a:off x="531495" y="1141413"/>
            <a:ext cx="354647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365FA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展示效果</a:t>
            </a:r>
          </a:p>
        </p:txBody>
      </p:sp>
      <p:pic>
        <p:nvPicPr>
          <p:cNvPr id="7" name="图片 6" descr="展示效果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720" y="2070138"/>
            <a:ext cx="5735013" cy="3809711"/>
          </a:xfrm>
          <a:prstGeom prst="rect">
            <a:avLst/>
          </a:prstGeom>
          <a:noFill/>
          <a:ln w="38100">
            <a:solidFill>
              <a:srgbClr val="365F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521335" y="1690053"/>
            <a:ext cx="5580929" cy="554355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zh-CN" altLang="en-US" sz="2000" b="1" dirty="0" smtClean="0">
                <a:solidFill>
                  <a:schemeClr val="accent2">
                    <a:lumMod val="75000"/>
                  </a:schemeClr>
                </a:solidFill>
                <a:latin typeface="+mj-ea"/>
              </a:rPr>
              <a:t>配置：习近平  家宝 李克强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950" y="2319020"/>
            <a:ext cx="5326380" cy="1959610"/>
          </a:xfrm>
          <a:prstGeom prst="rect">
            <a:avLst/>
          </a:prstGeom>
          <a:ln w="38100">
            <a:solidFill>
              <a:srgbClr val="365FAA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12" grpId="0"/>
      <p:bldP spid="36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1562</Words>
  <Application>Microsoft Office PowerPoint</Application>
  <PresentationFormat>自定义</PresentationFormat>
  <Paragraphs>361</Paragraphs>
  <Slides>23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tensor</dc:creator>
  <cp:lastModifiedBy>lingjoin</cp:lastModifiedBy>
  <cp:revision>659</cp:revision>
  <dcterms:created xsi:type="dcterms:W3CDTF">2017-05-05T08:46:00Z</dcterms:created>
  <dcterms:modified xsi:type="dcterms:W3CDTF">2017-06-28T03:45:59Z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2052-10.1.0.6205</vt:lpwstr>
  </property>
</Properties>
</file>