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872" r:id="rId2"/>
  </p:sldMasterIdLst>
  <p:notesMasterIdLst>
    <p:notesMasterId r:id="rId70"/>
  </p:notesMasterIdLst>
  <p:handoutMasterIdLst>
    <p:handoutMasterId r:id="rId71"/>
  </p:handoutMasterIdLst>
  <p:sldIdLst>
    <p:sldId id="256" r:id="rId3"/>
    <p:sldId id="714" r:id="rId4"/>
    <p:sldId id="536" r:id="rId5"/>
    <p:sldId id="715" r:id="rId6"/>
    <p:sldId id="538" r:id="rId7"/>
    <p:sldId id="543" r:id="rId8"/>
    <p:sldId id="660" r:id="rId9"/>
    <p:sldId id="661" r:id="rId10"/>
    <p:sldId id="667" r:id="rId11"/>
    <p:sldId id="666" r:id="rId12"/>
    <p:sldId id="662" r:id="rId13"/>
    <p:sldId id="663" r:id="rId14"/>
    <p:sldId id="716" r:id="rId15"/>
    <p:sldId id="544" r:id="rId16"/>
    <p:sldId id="668" r:id="rId17"/>
    <p:sldId id="674" r:id="rId18"/>
    <p:sldId id="690" r:id="rId19"/>
    <p:sldId id="617" r:id="rId20"/>
    <p:sldId id="669" r:id="rId21"/>
    <p:sldId id="670" r:id="rId22"/>
    <p:sldId id="717" r:id="rId23"/>
    <p:sldId id="721" r:id="rId24"/>
    <p:sldId id="722" r:id="rId25"/>
    <p:sldId id="723" r:id="rId26"/>
    <p:sldId id="689" r:id="rId27"/>
    <p:sldId id="671" r:id="rId28"/>
    <p:sldId id="672" r:id="rId29"/>
    <p:sldId id="675" r:id="rId30"/>
    <p:sldId id="676" r:id="rId31"/>
    <p:sldId id="691" r:id="rId32"/>
    <p:sldId id="673" r:id="rId33"/>
    <p:sldId id="719" r:id="rId34"/>
    <p:sldId id="692" r:id="rId35"/>
    <p:sldId id="545" r:id="rId36"/>
    <p:sldId id="682" r:id="rId37"/>
    <p:sldId id="683" r:id="rId38"/>
    <p:sldId id="693" r:id="rId39"/>
    <p:sldId id="718" r:id="rId40"/>
    <p:sldId id="677" r:id="rId41"/>
    <p:sldId id="678" r:id="rId42"/>
    <p:sldId id="679" r:id="rId43"/>
    <p:sldId id="708" r:id="rId44"/>
    <p:sldId id="711" r:id="rId45"/>
    <p:sldId id="710" r:id="rId46"/>
    <p:sldId id="712" r:id="rId47"/>
    <p:sldId id="720" r:id="rId48"/>
    <p:sldId id="694" r:id="rId49"/>
    <p:sldId id="698" r:id="rId50"/>
    <p:sldId id="686" r:id="rId51"/>
    <p:sldId id="541" r:id="rId52"/>
    <p:sldId id="687" r:id="rId53"/>
    <p:sldId id="688" r:id="rId54"/>
    <p:sldId id="706" r:id="rId55"/>
    <p:sldId id="707" r:id="rId56"/>
    <p:sldId id="700" r:id="rId57"/>
    <p:sldId id="646" r:id="rId58"/>
    <p:sldId id="647" r:id="rId59"/>
    <p:sldId id="631" r:id="rId60"/>
    <p:sldId id="632" r:id="rId61"/>
    <p:sldId id="633" r:id="rId62"/>
    <p:sldId id="634" r:id="rId63"/>
    <p:sldId id="638" r:id="rId64"/>
    <p:sldId id="637" r:id="rId65"/>
    <p:sldId id="639" r:id="rId66"/>
    <p:sldId id="655" r:id="rId67"/>
    <p:sldId id="657" r:id="rId68"/>
    <p:sldId id="616"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 initials="A" lastIdx="7" clrIdx="0">
    <p:extLst>
      <p:ext uri="{19B8F6BF-5375-455C-9EA6-DF929625EA0E}">
        <p15:presenceInfo xmlns:p15="http://schemas.microsoft.com/office/powerpoint/2012/main" userId="ww" providerId="None"/>
      </p:ext>
    </p:extLst>
  </p:cmAuthor>
  <p:cmAuthor id="2" name="zhuss" initials="z" lastIdx="7" clrIdx="1"/>
  <p:cmAuthor id="3" name="tshibin" initials="t" lastIdx="2" clrIdx="2">
    <p:extLst>
      <p:ext uri="{19B8F6BF-5375-455C-9EA6-DF929625EA0E}">
        <p15:presenceInfo xmlns:p15="http://schemas.microsoft.com/office/powerpoint/2012/main" userId="S-1-5-21-3085702481-1168314679-1268071323-7176" providerId="AD"/>
      </p:ext>
    </p:extLst>
  </p:cmAuthor>
  <p:cmAuthor id="4" name="liuqianq" initials="l" lastIdx="3" clrIdx="3">
    <p:extLst>
      <p:ext uri="{19B8F6BF-5375-455C-9EA6-DF929625EA0E}">
        <p15:presenceInfo xmlns:p15="http://schemas.microsoft.com/office/powerpoint/2012/main" userId="S-1-5-21-3085702481-1168314679-1268071323-106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99FF"/>
    <a:srgbClr val="D5D3F1"/>
    <a:srgbClr val="DAD5EB"/>
    <a:srgbClr val="C4D0F8"/>
    <a:srgbClr val="0066FF"/>
    <a:srgbClr val="B2B2B2"/>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8330" autoAdjust="0"/>
  </p:normalViewPr>
  <p:slideViewPr>
    <p:cSldViewPr snapToObjects="1">
      <p:cViewPr varScale="1">
        <p:scale>
          <a:sx n="74" d="100"/>
          <a:sy n="74" d="100"/>
        </p:scale>
        <p:origin x="1290" y="66"/>
      </p:cViewPr>
      <p:guideLst>
        <p:guide orient="horz" pos="2160"/>
        <p:guide pos="2880"/>
      </p:guideLst>
    </p:cSldViewPr>
  </p:slideViewPr>
  <p:outlineViewPr>
    <p:cViewPr>
      <p:scale>
        <a:sx n="33" d="100"/>
        <a:sy n="33" d="100"/>
      </p:scale>
      <p:origin x="0" y="354"/>
    </p:cViewPr>
  </p:outlineViewPr>
  <p:notesTextViewPr>
    <p:cViewPr>
      <p:scale>
        <a:sx n="100" d="100"/>
        <a:sy n="100" d="100"/>
      </p:scale>
      <p:origin x="0" y="0"/>
    </p:cViewPr>
  </p:notesTextViewPr>
  <p:sorterViewPr>
    <p:cViewPr>
      <p:scale>
        <a:sx n="66" d="100"/>
        <a:sy n="66" d="100"/>
      </p:scale>
      <p:origin x="0" y="1596"/>
    </p:cViewPr>
  </p:sorterViewPr>
  <p:notesViewPr>
    <p:cSldViewPr snapToObject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人员信息采集</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LinFactNeighborX="-10198" custLinFactNeighborY="5319">
        <dgm:presLayoutVars>
          <dgm:bulletEnabled val="1"/>
        </dgm:presLayoutVars>
      </dgm:prSet>
      <dgm:spPr/>
      <dgm:t>
        <a:bodyPr/>
        <a:lstStyle/>
        <a:p>
          <a:endParaRPr lang="zh-CN" altLang="en-US"/>
        </a:p>
      </dgm:t>
    </dgm:pt>
  </dgm:ptLst>
  <dgm:cxnLst>
    <dgm:cxn modelId="{D01F7837-1622-4EAE-958D-3ED8E1FCD2F9}" type="presOf" srcId="{9000BFDF-DB58-4CE7-BC98-B2C8DDE80153}" destId="{ECBC99CF-9423-43E7-8D72-82C44EDB2DA0}" srcOrd="0" destOrd="0" presId="urn:microsoft.com/office/officeart/2005/8/layout/vProcess5"/>
    <dgm:cxn modelId="{5729C830-D342-4484-8060-880D80327145}" srcId="{65A9ABAD-D4A2-4BB5-AB68-AF63BBFEE8A5}" destId="{9000BFDF-DB58-4CE7-BC98-B2C8DDE80153}" srcOrd="0" destOrd="0" parTransId="{5E61C2CE-8282-4A0A-834E-85B2504C9A92}" sibTransId="{1B7DE850-8B5E-4C93-8018-F5F80898AEFF}"/>
    <dgm:cxn modelId="{A6A1EF48-7CE2-49C8-9506-29762623026E}" type="presOf" srcId="{65A9ABAD-D4A2-4BB5-AB68-AF63BBFEE8A5}" destId="{796E4EA6-233F-4869-93FF-4C4A66668CDA}" srcOrd="0" destOrd="0" presId="urn:microsoft.com/office/officeart/2005/8/layout/vProcess5"/>
    <dgm:cxn modelId="{E1B0A142-46F3-4804-A54C-72BAACE7F8E0}" type="presParOf" srcId="{796E4EA6-233F-4869-93FF-4C4A66668CDA}" destId="{C8107B1D-D903-4D23-8BD9-1DDC0173A84A}" srcOrd="0" destOrd="0" presId="urn:microsoft.com/office/officeart/2005/8/layout/vProcess5"/>
    <dgm:cxn modelId="{686FA14A-C210-43A4-BF7B-CD54B5EF5225}"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填写报表</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LinFactNeighborX="-10198" custLinFactNeighborY="5319">
        <dgm:presLayoutVars>
          <dgm:bulletEnabled val="1"/>
        </dgm:presLayoutVars>
      </dgm:prSet>
      <dgm:spPr/>
      <dgm:t>
        <a:bodyPr/>
        <a:lstStyle/>
        <a:p>
          <a:endParaRPr lang="zh-CN" altLang="en-US"/>
        </a:p>
      </dgm:t>
    </dgm:pt>
  </dgm:ptLst>
  <dgm:cxnLst>
    <dgm:cxn modelId="{5729C830-D342-4484-8060-880D80327145}" srcId="{65A9ABAD-D4A2-4BB5-AB68-AF63BBFEE8A5}" destId="{9000BFDF-DB58-4CE7-BC98-B2C8DDE80153}" srcOrd="0" destOrd="0" parTransId="{5E61C2CE-8282-4A0A-834E-85B2504C9A92}" sibTransId="{1B7DE850-8B5E-4C93-8018-F5F80898AEFF}"/>
    <dgm:cxn modelId="{D72A6BBA-1B1E-4F7D-8365-3CD71C0A006F}" type="presOf" srcId="{9000BFDF-DB58-4CE7-BC98-B2C8DDE80153}" destId="{ECBC99CF-9423-43E7-8D72-82C44EDB2DA0}" srcOrd="0" destOrd="0" presId="urn:microsoft.com/office/officeart/2005/8/layout/vProcess5"/>
    <dgm:cxn modelId="{977672D2-B1F6-4A7D-84C4-AF31DBD66662}" type="presOf" srcId="{65A9ABAD-D4A2-4BB5-AB68-AF63BBFEE8A5}" destId="{796E4EA6-233F-4869-93FF-4C4A66668CDA}" srcOrd="0" destOrd="0" presId="urn:microsoft.com/office/officeart/2005/8/layout/vProcess5"/>
    <dgm:cxn modelId="{0C56D4B5-266E-4E2D-988C-DDB6AAA80C38}" type="presParOf" srcId="{796E4EA6-233F-4869-93FF-4C4A66668CDA}" destId="{C8107B1D-D903-4D23-8BD9-1DDC0173A84A}" srcOrd="0" destOrd="0" presId="urn:microsoft.com/office/officeart/2005/8/layout/vProcess5"/>
    <dgm:cxn modelId="{0DDC0A87-7673-4C34-9100-E315D35F1C21}"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申报表报送</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ScaleY="134447" custLinFactNeighborX="-10198" custLinFactNeighborY="5319">
        <dgm:presLayoutVars>
          <dgm:bulletEnabled val="1"/>
        </dgm:presLayoutVars>
      </dgm:prSet>
      <dgm:spPr/>
      <dgm:t>
        <a:bodyPr/>
        <a:lstStyle/>
        <a:p>
          <a:endParaRPr lang="zh-CN" altLang="en-US"/>
        </a:p>
      </dgm:t>
    </dgm:pt>
  </dgm:ptLst>
  <dgm:cxnLst>
    <dgm:cxn modelId="{5729C830-D342-4484-8060-880D80327145}" srcId="{65A9ABAD-D4A2-4BB5-AB68-AF63BBFEE8A5}" destId="{9000BFDF-DB58-4CE7-BC98-B2C8DDE80153}" srcOrd="0" destOrd="0" parTransId="{5E61C2CE-8282-4A0A-834E-85B2504C9A92}" sibTransId="{1B7DE850-8B5E-4C93-8018-F5F80898AEFF}"/>
    <dgm:cxn modelId="{36B7DB47-CDDB-42F4-928E-7D327EEF098C}" type="presOf" srcId="{65A9ABAD-D4A2-4BB5-AB68-AF63BBFEE8A5}" destId="{796E4EA6-233F-4869-93FF-4C4A66668CDA}" srcOrd="0" destOrd="0" presId="urn:microsoft.com/office/officeart/2005/8/layout/vProcess5"/>
    <dgm:cxn modelId="{27727F53-7A33-422D-81AA-739D786A8FA1}" type="presOf" srcId="{9000BFDF-DB58-4CE7-BC98-B2C8DDE80153}" destId="{ECBC99CF-9423-43E7-8D72-82C44EDB2DA0}" srcOrd="0" destOrd="0" presId="urn:microsoft.com/office/officeart/2005/8/layout/vProcess5"/>
    <dgm:cxn modelId="{C2C8EC3C-9EC1-4724-A1A4-FCA8BA2A60E2}" type="presParOf" srcId="{796E4EA6-233F-4869-93FF-4C4A66668CDA}" destId="{C8107B1D-D903-4D23-8BD9-1DDC0173A84A}" srcOrd="0" destOrd="0" presId="urn:microsoft.com/office/officeart/2005/8/layout/vProcess5"/>
    <dgm:cxn modelId="{F0AC099E-A2EA-410A-A3F2-FD53CA3165D3}"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申报更正</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ScaleY="124924" custLinFactNeighborX="-10198" custLinFactNeighborY="5319">
        <dgm:presLayoutVars>
          <dgm:bulletEnabled val="1"/>
        </dgm:presLayoutVars>
      </dgm:prSet>
      <dgm:spPr/>
      <dgm:t>
        <a:bodyPr/>
        <a:lstStyle/>
        <a:p>
          <a:endParaRPr lang="zh-CN" altLang="en-US"/>
        </a:p>
      </dgm:t>
    </dgm:pt>
  </dgm:ptLst>
  <dgm:cxnLst>
    <dgm:cxn modelId="{A9FB64CB-EB47-4765-821E-D5386EA11AF5}" type="presOf" srcId="{65A9ABAD-D4A2-4BB5-AB68-AF63BBFEE8A5}" destId="{796E4EA6-233F-4869-93FF-4C4A66668CDA}" srcOrd="0" destOrd="0" presId="urn:microsoft.com/office/officeart/2005/8/layout/vProcess5"/>
    <dgm:cxn modelId="{5729C830-D342-4484-8060-880D80327145}" srcId="{65A9ABAD-D4A2-4BB5-AB68-AF63BBFEE8A5}" destId="{9000BFDF-DB58-4CE7-BC98-B2C8DDE80153}" srcOrd="0" destOrd="0" parTransId="{5E61C2CE-8282-4A0A-834E-85B2504C9A92}" sibTransId="{1B7DE850-8B5E-4C93-8018-F5F80898AEFF}"/>
    <dgm:cxn modelId="{DB42D7D4-E04E-4889-A4F3-CBA125DD563A}" type="presOf" srcId="{9000BFDF-DB58-4CE7-BC98-B2C8DDE80153}" destId="{ECBC99CF-9423-43E7-8D72-82C44EDB2DA0}" srcOrd="0" destOrd="0" presId="urn:microsoft.com/office/officeart/2005/8/layout/vProcess5"/>
    <dgm:cxn modelId="{0EE7C585-BC95-4640-8AA7-D1660A22D57F}" type="presParOf" srcId="{796E4EA6-233F-4869-93FF-4C4A66668CDA}" destId="{C8107B1D-D903-4D23-8BD9-1DDC0173A84A}" srcOrd="0" destOrd="0" presId="urn:microsoft.com/office/officeart/2005/8/layout/vProcess5"/>
    <dgm:cxn modelId="{0E6D1DC2-42A2-4189-ACBB-38B4A0D91C92}"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网上缴款</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LinFactNeighborX="-10198" custLinFactNeighborY="5319">
        <dgm:presLayoutVars>
          <dgm:bulletEnabled val="1"/>
        </dgm:presLayoutVars>
      </dgm:prSet>
      <dgm:spPr/>
      <dgm:t>
        <a:bodyPr/>
        <a:lstStyle/>
        <a:p>
          <a:endParaRPr lang="zh-CN" altLang="en-US"/>
        </a:p>
      </dgm:t>
    </dgm:pt>
  </dgm:ptLst>
  <dgm:cxnLst>
    <dgm:cxn modelId="{2AF52856-2CFB-4330-9C45-D6CE778FEEE1}" type="presOf" srcId="{9000BFDF-DB58-4CE7-BC98-B2C8DDE80153}" destId="{ECBC99CF-9423-43E7-8D72-82C44EDB2DA0}" srcOrd="0" destOrd="0" presId="urn:microsoft.com/office/officeart/2005/8/layout/vProcess5"/>
    <dgm:cxn modelId="{5729C830-D342-4484-8060-880D80327145}" srcId="{65A9ABAD-D4A2-4BB5-AB68-AF63BBFEE8A5}" destId="{9000BFDF-DB58-4CE7-BC98-B2C8DDE80153}" srcOrd="0" destOrd="0" parTransId="{5E61C2CE-8282-4A0A-834E-85B2504C9A92}" sibTransId="{1B7DE850-8B5E-4C93-8018-F5F80898AEFF}"/>
    <dgm:cxn modelId="{E5903396-09EC-4F6D-8488-88DF698B3419}" type="presOf" srcId="{65A9ABAD-D4A2-4BB5-AB68-AF63BBFEE8A5}" destId="{796E4EA6-233F-4869-93FF-4C4A66668CDA}" srcOrd="0" destOrd="0" presId="urn:microsoft.com/office/officeart/2005/8/layout/vProcess5"/>
    <dgm:cxn modelId="{A3474BFE-9431-48C2-9F28-A4E8FB169C7A}" type="presParOf" srcId="{796E4EA6-233F-4869-93FF-4C4A66668CDA}" destId="{C8107B1D-D903-4D23-8BD9-1DDC0173A84A}" srcOrd="0" destOrd="0" presId="urn:microsoft.com/office/officeart/2005/8/layout/vProcess5"/>
    <dgm:cxn modelId="{41BF6EE0-6073-4014-A15B-B8278553DF76}"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查询统计</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LinFactNeighborX="-10198" custLinFactNeighborY="5319">
        <dgm:presLayoutVars>
          <dgm:bulletEnabled val="1"/>
        </dgm:presLayoutVars>
      </dgm:prSet>
      <dgm:spPr/>
      <dgm:t>
        <a:bodyPr/>
        <a:lstStyle/>
        <a:p>
          <a:endParaRPr lang="zh-CN" altLang="en-US"/>
        </a:p>
      </dgm:t>
    </dgm:pt>
  </dgm:ptLst>
  <dgm:cxnLst>
    <dgm:cxn modelId="{3939A835-1B70-4DFE-A898-DAB568FDCAF9}" type="presOf" srcId="{9000BFDF-DB58-4CE7-BC98-B2C8DDE80153}" destId="{ECBC99CF-9423-43E7-8D72-82C44EDB2DA0}" srcOrd="0" destOrd="0" presId="urn:microsoft.com/office/officeart/2005/8/layout/vProcess5"/>
    <dgm:cxn modelId="{5729C830-D342-4484-8060-880D80327145}" srcId="{65A9ABAD-D4A2-4BB5-AB68-AF63BBFEE8A5}" destId="{9000BFDF-DB58-4CE7-BC98-B2C8DDE80153}" srcOrd="0" destOrd="0" parTransId="{5E61C2CE-8282-4A0A-834E-85B2504C9A92}" sibTransId="{1B7DE850-8B5E-4C93-8018-F5F80898AEFF}"/>
    <dgm:cxn modelId="{911CC4AE-DCA0-42CA-93FC-DFCDB549712B}" type="presOf" srcId="{65A9ABAD-D4A2-4BB5-AB68-AF63BBFEE8A5}" destId="{796E4EA6-233F-4869-93FF-4C4A66668CDA}" srcOrd="0" destOrd="0" presId="urn:microsoft.com/office/officeart/2005/8/layout/vProcess5"/>
    <dgm:cxn modelId="{513DBB6B-8D40-499B-A198-F9DDD3BBE8FD}" type="presParOf" srcId="{796E4EA6-233F-4869-93FF-4C4A66668CDA}" destId="{C8107B1D-D903-4D23-8BD9-1DDC0173A84A}" srcOrd="0" destOrd="0" presId="urn:microsoft.com/office/officeart/2005/8/layout/vProcess5"/>
    <dgm:cxn modelId="{3D513C60-BAA2-4EF1-8488-A6464A4BE4B4}"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949DA3-567A-4DF4-87B5-A992B6BE15F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7DD2B9BF-D63C-4552-9C08-883FE435D72D}">
      <dgm:prSet phldrT="[文本]">
        <dgm:style>
          <a:lnRef idx="0">
            <a:schemeClr val="accent5"/>
          </a:lnRef>
          <a:fillRef idx="3">
            <a:schemeClr val="accent5"/>
          </a:fillRef>
          <a:effectRef idx="3">
            <a:schemeClr val="accent5"/>
          </a:effectRef>
          <a:fontRef idx="minor">
            <a:schemeClr val="lt1"/>
          </a:fontRef>
        </dgm:style>
      </dgm:prSet>
      <dgm:spPr>
        <a:solidFill>
          <a:srgbClr val="92D050"/>
        </a:solidFill>
        <a:effectLst>
          <a:outerShdw blurRad="63500" sx="102000" sy="102000" algn="ctr" rotWithShape="0">
            <a:prstClr val="black">
              <a:alpha val="40000"/>
            </a:prstClr>
          </a:outerShdw>
        </a:effectLst>
      </dgm:spPr>
      <dgm:t>
        <a:bodyPr/>
        <a:lstStyle/>
        <a:p>
          <a:pPr algn="ctr"/>
          <a:r>
            <a:rPr lang="zh-CN" altLang="en-US" dirty="0" smtClean="0"/>
            <a:t>备案表</a:t>
          </a:r>
          <a:endParaRPr lang="zh-CN" altLang="en-US" dirty="0"/>
        </a:p>
      </dgm:t>
    </dgm:pt>
    <dgm:pt modelId="{3027E60F-8FCC-45CA-ABD3-EFD0616E7BCC}" type="parTrans" cxnId="{77A0C8FB-1BF8-4101-A7C2-B8396A36E6DA}">
      <dgm:prSet/>
      <dgm:spPr/>
      <dgm:t>
        <a:bodyPr/>
        <a:lstStyle/>
        <a:p>
          <a:pPr algn="ctr"/>
          <a:endParaRPr lang="zh-CN" altLang="en-US"/>
        </a:p>
      </dgm:t>
    </dgm:pt>
    <dgm:pt modelId="{82EC2B82-490E-42A4-AC49-55D5853889B6}" type="sibTrans" cxnId="{77A0C8FB-1BF8-4101-A7C2-B8396A36E6DA}">
      <dgm:prSet/>
      <dgm:spPr/>
      <dgm:t>
        <a:bodyPr/>
        <a:lstStyle/>
        <a:p>
          <a:pPr algn="ctr"/>
          <a:endParaRPr lang="zh-CN" altLang="en-US"/>
        </a:p>
      </dgm:t>
    </dgm:pt>
    <dgm:pt modelId="{99F9392B-B8ED-4B28-9897-B6389F9DFC98}" type="pres">
      <dgm:prSet presAssocID="{27949DA3-567A-4DF4-87B5-A992B6BE15FB}" presName="linear" presStyleCnt="0">
        <dgm:presLayoutVars>
          <dgm:animLvl val="lvl"/>
          <dgm:resizeHandles val="exact"/>
        </dgm:presLayoutVars>
      </dgm:prSet>
      <dgm:spPr/>
      <dgm:t>
        <a:bodyPr/>
        <a:lstStyle/>
        <a:p>
          <a:endParaRPr lang="zh-CN" altLang="en-US"/>
        </a:p>
      </dgm:t>
    </dgm:pt>
    <dgm:pt modelId="{C14C97DF-E13E-49E9-B664-BF84ABC4E42F}" type="pres">
      <dgm:prSet presAssocID="{7DD2B9BF-D63C-4552-9C08-883FE435D72D}" presName="parentText" presStyleLbl="node1" presStyleIdx="0" presStyleCnt="1" custScaleX="79324" custLinFactNeighborX="-149" custLinFactNeighborY="-1286">
        <dgm:presLayoutVars>
          <dgm:chMax val="0"/>
          <dgm:bulletEnabled val="1"/>
        </dgm:presLayoutVars>
      </dgm:prSet>
      <dgm:spPr/>
      <dgm:t>
        <a:bodyPr/>
        <a:lstStyle/>
        <a:p>
          <a:endParaRPr lang="zh-CN" altLang="en-US"/>
        </a:p>
      </dgm:t>
    </dgm:pt>
  </dgm:ptLst>
  <dgm:cxnLst>
    <dgm:cxn modelId="{8E47124A-3AB6-4F5E-AA37-A325BC4D4CCC}" type="presOf" srcId="{27949DA3-567A-4DF4-87B5-A992B6BE15FB}" destId="{99F9392B-B8ED-4B28-9897-B6389F9DFC98}" srcOrd="0" destOrd="0" presId="urn:microsoft.com/office/officeart/2005/8/layout/vList2"/>
    <dgm:cxn modelId="{DBB9DBCE-A698-47FC-831B-0963A8975C6D}" type="presOf" srcId="{7DD2B9BF-D63C-4552-9C08-883FE435D72D}" destId="{C14C97DF-E13E-49E9-B664-BF84ABC4E42F}" srcOrd="0" destOrd="0" presId="urn:microsoft.com/office/officeart/2005/8/layout/vList2"/>
    <dgm:cxn modelId="{77A0C8FB-1BF8-4101-A7C2-B8396A36E6DA}" srcId="{27949DA3-567A-4DF4-87B5-A992B6BE15FB}" destId="{7DD2B9BF-D63C-4552-9C08-883FE435D72D}" srcOrd="0" destOrd="0" parTransId="{3027E60F-8FCC-45CA-ABD3-EFD0616E7BCC}" sibTransId="{82EC2B82-490E-42A4-AC49-55D5853889B6}"/>
    <dgm:cxn modelId="{84336E14-134A-45B4-BA4F-2E39E728D8D3}" type="presParOf" srcId="{99F9392B-B8ED-4B28-9897-B6389F9DFC98}" destId="{C14C97DF-E13E-49E9-B664-BF84ABC4E42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5A9ABAD-D4A2-4BB5-AB68-AF63BBFEE8A5}"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zh-CN" altLang="en-US"/>
        </a:p>
      </dgm:t>
    </dgm:pt>
    <dgm:pt modelId="{9000BFDF-DB58-4CE7-BC98-B2C8DDE80153}">
      <dgm:prSet phldrT="[文本]"/>
      <dgm:spPr/>
      <dgm:t>
        <a:bodyPr/>
        <a:lstStyle/>
        <a:p>
          <a:r>
            <a:rPr lang="zh-CN" altLang="en-US" dirty="0" smtClean="0"/>
            <a:t>企业管理 </a:t>
          </a:r>
          <a:endParaRPr lang="zh-CN" altLang="en-US" dirty="0"/>
        </a:p>
      </dgm:t>
    </dgm:pt>
    <dgm:pt modelId="{5E61C2CE-8282-4A0A-834E-85B2504C9A92}" type="parTrans" cxnId="{5729C830-D342-4484-8060-880D80327145}">
      <dgm:prSet/>
      <dgm:spPr/>
      <dgm:t>
        <a:bodyPr/>
        <a:lstStyle/>
        <a:p>
          <a:endParaRPr lang="zh-CN" altLang="en-US"/>
        </a:p>
      </dgm:t>
    </dgm:pt>
    <dgm:pt modelId="{1B7DE850-8B5E-4C93-8018-F5F80898AEFF}" type="sibTrans" cxnId="{5729C830-D342-4484-8060-880D80327145}">
      <dgm:prSet/>
      <dgm:spPr/>
      <dgm:t>
        <a:bodyPr/>
        <a:lstStyle/>
        <a:p>
          <a:endParaRPr lang="zh-CN" altLang="en-US"/>
        </a:p>
      </dgm:t>
    </dgm:pt>
    <dgm:pt modelId="{796E4EA6-233F-4869-93FF-4C4A66668CDA}" type="pres">
      <dgm:prSet presAssocID="{65A9ABAD-D4A2-4BB5-AB68-AF63BBFEE8A5}" presName="outerComposite" presStyleCnt="0">
        <dgm:presLayoutVars>
          <dgm:chMax val="5"/>
          <dgm:dir/>
          <dgm:resizeHandles val="exact"/>
        </dgm:presLayoutVars>
      </dgm:prSet>
      <dgm:spPr/>
      <dgm:t>
        <a:bodyPr/>
        <a:lstStyle/>
        <a:p>
          <a:endParaRPr lang="zh-CN" altLang="en-US"/>
        </a:p>
      </dgm:t>
    </dgm:pt>
    <dgm:pt modelId="{C8107B1D-D903-4D23-8BD9-1DDC0173A84A}" type="pres">
      <dgm:prSet presAssocID="{65A9ABAD-D4A2-4BB5-AB68-AF63BBFEE8A5}" presName="dummyMaxCanvas" presStyleCnt="0">
        <dgm:presLayoutVars/>
      </dgm:prSet>
      <dgm:spPr/>
    </dgm:pt>
    <dgm:pt modelId="{ECBC99CF-9423-43E7-8D72-82C44EDB2DA0}" type="pres">
      <dgm:prSet presAssocID="{65A9ABAD-D4A2-4BB5-AB68-AF63BBFEE8A5}" presName="OneNode_1" presStyleLbl="node1" presStyleIdx="0" presStyleCnt="1" custScaleX="100000" custScaleY="134553" custLinFactNeighborX="-10198" custLinFactNeighborY="5319">
        <dgm:presLayoutVars>
          <dgm:bulletEnabled val="1"/>
        </dgm:presLayoutVars>
      </dgm:prSet>
      <dgm:spPr/>
      <dgm:t>
        <a:bodyPr/>
        <a:lstStyle/>
        <a:p>
          <a:endParaRPr lang="zh-CN" altLang="en-US"/>
        </a:p>
      </dgm:t>
    </dgm:pt>
  </dgm:ptLst>
  <dgm:cxnLst>
    <dgm:cxn modelId="{5729C830-D342-4484-8060-880D80327145}" srcId="{65A9ABAD-D4A2-4BB5-AB68-AF63BBFEE8A5}" destId="{9000BFDF-DB58-4CE7-BC98-B2C8DDE80153}" srcOrd="0" destOrd="0" parTransId="{5E61C2CE-8282-4A0A-834E-85B2504C9A92}" sibTransId="{1B7DE850-8B5E-4C93-8018-F5F80898AEFF}"/>
    <dgm:cxn modelId="{715EA8B8-CAA0-4547-8989-837D61A84AD5}" type="presOf" srcId="{65A9ABAD-D4A2-4BB5-AB68-AF63BBFEE8A5}" destId="{796E4EA6-233F-4869-93FF-4C4A66668CDA}" srcOrd="0" destOrd="0" presId="urn:microsoft.com/office/officeart/2005/8/layout/vProcess5"/>
    <dgm:cxn modelId="{D8A46D97-34C3-40AB-94C5-60A7DE2A24DC}" type="presOf" srcId="{9000BFDF-DB58-4CE7-BC98-B2C8DDE80153}" destId="{ECBC99CF-9423-43E7-8D72-82C44EDB2DA0}" srcOrd="0" destOrd="0" presId="urn:microsoft.com/office/officeart/2005/8/layout/vProcess5"/>
    <dgm:cxn modelId="{EF9EBF51-66EB-4E36-9BFF-4D16214FE94E}" type="presParOf" srcId="{796E4EA6-233F-4869-93FF-4C4A66668CDA}" destId="{C8107B1D-D903-4D23-8BD9-1DDC0173A84A}" srcOrd="0" destOrd="0" presId="urn:microsoft.com/office/officeart/2005/8/layout/vProcess5"/>
    <dgm:cxn modelId="{ECB3229F-84E8-4F2E-AC4C-C1D80101AC5D}" type="presParOf" srcId="{796E4EA6-233F-4869-93FF-4C4A66668CDA}" destId="{ECBC99CF-9423-43E7-8D72-82C44EDB2DA0}" srcOrd="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562ABAC-F21A-4637-8714-1AABE2E28CE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B6CD1290-1FDA-4CAC-BC78-3B4D4679BB91}">
      <dgm:prSet phldrT="[文本]"/>
      <dgm:spPr/>
      <dgm:t>
        <a:bodyPr/>
        <a:lstStyle/>
        <a:p>
          <a:r>
            <a:rPr lang="zh-CN" altLang="en-US" dirty="0" smtClean="0"/>
            <a:t>系统管理</a:t>
          </a:r>
          <a:endParaRPr lang="zh-CN" altLang="en-US" dirty="0"/>
        </a:p>
      </dgm:t>
    </dgm:pt>
    <dgm:pt modelId="{4332D220-F43B-4106-B851-F033A689FC53}" type="parTrans" cxnId="{78B57232-840C-464A-9FC0-6B90B41ECF5D}">
      <dgm:prSet/>
      <dgm:spPr/>
      <dgm:t>
        <a:bodyPr/>
        <a:lstStyle/>
        <a:p>
          <a:endParaRPr lang="zh-CN" altLang="en-US"/>
        </a:p>
      </dgm:t>
    </dgm:pt>
    <dgm:pt modelId="{C4BCA7D1-17DB-45A9-9BF6-075022204101}" type="sibTrans" cxnId="{78B57232-840C-464A-9FC0-6B90B41ECF5D}">
      <dgm:prSet/>
      <dgm:spPr/>
      <dgm:t>
        <a:bodyPr/>
        <a:lstStyle/>
        <a:p>
          <a:endParaRPr lang="zh-CN" altLang="en-US"/>
        </a:p>
      </dgm:t>
    </dgm:pt>
    <dgm:pt modelId="{B961931A-F160-4772-9DC7-38302B9D1085}">
      <dgm:prSet phldrT="[文本]"/>
      <dgm:spPr/>
      <dgm:t>
        <a:bodyPr/>
        <a:lstStyle/>
        <a:p>
          <a:r>
            <a:rPr lang="zh-CN" altLang="en-US" dirty="0" smtClean="0"/>
            <a:t>单位管理</a:t>
          </a:r>
          <a:endParaRPr lang="zh-CN" altLang="en-US" dirty="0"/>
        </a:p>
      </dgm:t>
    </dgm:pt>
    <dgm:pt modelId="{168FCF65-53BC-4BC3-A343-E0D2B37F5190}" type="parTrans" cxnId="{F75E0240-230D-4741-AB44-297618CA3B12}">
      <dgm:prSet/>
      <dgm:spPr/>
      <dgm:t>
        <a:bodyPr/>
        <a:lstStyle/>
        <a:p>
          <a:endParaRPr lang="zh-CN" altLang="en-US"/>
        </a:p>
      </dgm:t>
    </dgm:pt>
    <dgm:pt modelId="{3F8771F2-0D4A-4D0D-8C81-B262FFC81723}" type="sibTrans" cxnId="{F75E0240-230D-4741-AB44-297618CA3B12}">
      <dgm:prSet/>
      <dgm:spPr/>
      <dgm:t>
        <a:bodyPr/>
        <a:lstStyle/>
        <a:p>
          <a:endParaRPr lang="zh-CN" altLang="en-US"/>
        </a:p>
      </dgm:t>
    </dgm:pt>
    <dgm:pt modelId="{354B2DA9-DDEA-4452-BB85-CD58DEA8569E}">
      <dgm:prSet phldrT="[文本]"/>
      <dgm:spPr/>
      <dgm:t>
        <a:bodyPr/>
        <a:lstStyle/>
        <a:p>
          <a:r>
            <a:rPr lang="zh-CN" altLang="en-US" dirty="0" smtClean="0"/>
            <a:t>申报管理</a:t>
          </a:r>
          <a:endParaRPr lang="zh-CN" altLang="en-US" dirty="0"/>
        </a:p>
      </dgm:t>
    </dgm:pt>
    <dgm:pt modelId="{6FCECD46-DCBF-418D-A5CE-E9FF3B05ED01}" type="parTrans" cxnId="{44BEDFE9-13F3-432C-90EF-C5EEAE4FE986}">
      <dgm:prSet/>
      <dgm:spPr/>
      <dgm:t>
        <a:bodyPr/>
        <a:lstStyle/>
        <a:p>
          <a:endParaRPr lang="zh-CN" altLang="en-US"/>
        </a:p>
      </dgm:t>
    </dgm:pt>
    <dgm:pt modelId="{A65DA816-B6BA-49D0-845F-F9C3B3EEB91C}" type="sibTrans" cxnId="{44BEDFE9-13F3-432C-90EF-C5EEAE4FE986}">
      <dgm:prSet/>
      <dgm:spPr/>
      <dgm:t>
        <a:bodyPr/>
        <a:lstStyle/>
        <a:p>
          <a:endParaRPr lang="zh-CN" altLang="en-US"/>
        </a:p>
      </dgm:t>
    </dgm:pt>
    <dgm:pt modelId="{CCCC884A-75D3-48B3-82B1-7D875DBDDC91}" type="pres">
      <dgm:prSet presAssocID="{E562ABAC-F21A-4637-8714-1AABE2E28CEC}" presName="linear" presStyleCnt="0">
        <dgm:presLayoutVars>
          <dgm:dir/>
          <dgm:animLvl val="lvl"/>
          <dgm:resizeHandles val="exact"/>
        </dgm:presLayoutVars>
      </dgm:prSet>
      <dgm:spPr/>
      <dgm:t>
        <a:bodyPr/>
        <a:lstStyle/>
        <a:p>
          <a:endParaRPr lang="zh-CN" altLang="en-US"/>
        </a:p>
      </dgm:t>
    </dgm:pt>
    <dgm:pt modelId="{357589B6-1752-4B28-B994-30CD7BD92C9A}" type="pres">
      <dgm:prSet presAssocID="{B6CD1290-1FDA-4CAC-BC78-3B4D4679BB91}" presName="parentLin" presStyleCnt="0"/>
      <dgm:spPr/>
    </dgm:pt>
    <dgm:pt modelId="{FC76C797-2B79-455C-B49C-088DD4B57736}" type="pres">
      <dgm:prSet presAssocID="{B6CD1290-1FDA-4CAC-BC78-3B4D4679BB91}" presName="parentLeftMargin" presStyleLbl="node1" presStyleIdx="0" presStyleCnt="3"/>
      <dgm:spPr/>
      <dgm:t>
        <a:bodyPr/>
        <a:lstStyle/>
        <a:p>
          <a:endParaRPr lang="zh-CN" altLang="en-US"/>
        </a:p>
      </dgm:t>
    </dgm:pt>
    <dgm:pt modelId="{258C1478-6E31-44F8-9677-10EDC25981A0}" type="pres">
      <dgm:prSet presAssocID="{B6CD1290-1FDA-4CAC-BC78-3B4D4679BB91}" presName="parentText" presStyleLbl="node1" presStyleIdx="0" presStyleCnt="3">
        <dgm:presLayoutVars>
          <dgm:chMax val="0"/>
          <dgm:bulletEnabled val="1"/>
        </dgm:presLayoutVars>
      </dgm:prSet>
      <dgm:spPr/>
      <dgm:t>
        <a:bodyPr/>
        <a:lstStyle/>
        <a:p>
          <a:endParaRPr lang="zh-CN" altLang="en-US"/>
        </a:p>
      </dgm:t>
    </dgm:pt>
    <dgm:pt modelId="{F0A6C3CF-25B3-456E-9EFC-C461D2040FDA}" type="pres">
      <dgm:prSet presAssocID="{B6CD1290-1FDA-4CAC-BC78-3B4D4679BB91}" presName="negativeSpace" presStyleCnt="0"/>
      <dgm:spPr/>
    </dgm:pt>
    <dgm:pt modelId="{B67D24C5-22DB-4F57-9928-903A5E6298EC}" type="pres">
      <dgm:prSet presAssocID="{B6CD1290-1FDA-4CAC-BC78-3B4D4679BB91}" presName="childText" presStyleLbl="conFgAcc1" presStyleIdx="0" presStyleCnt="3">
        <dgm:presLayoutVars>
          <dgm:bulletEnabled val="1"/>
        </dgm:presLayoutVars>
      </dgm:prSet>
      <dgm:spPr/>
    </dgm:pt>
    <dgm:pt modelId="{C6199B7B-77E5-4AB3-AB7D-3BB2F499F676}" type="pres">
      <dgm:prSet presAssocID="{C4BCA7D1-17DB-45A9-9BF6-075022204101}" presName="spaceBetweenRectangles" presStyleCnt="0"/>
      <dgm:spPr/>
    </dgm:pt>
    <dgm:pt modelId="{CB587F59-61E6-44A9-83E4-B74BCE9E5511}" type="pres">
      <dgm:prSet presAssocID="{B961931A-F160-4772-9DC7-38302B9D1085}" presName="parentLin" presStyleCnt="0"/>
      <dgm:spPr/>
    </dgm:pt>
    <dgm:pt modelId="{4A18FBD0-7EE4-473F-A9A6-09D2454D63AB}" type="pres">
      <dgm:prSet presAssocID="{B961931A-F160-4772-9DC7-38302B9D1085}" presName="parentLeftMargin" presStyleLbl="node1" presStyleIdx="0" presStyleCnt="3"/>
      <dgm:spPr/>
      <dgm:t>
        <a:bodyPr/>
        <a:lstStyle/>
        <a:p>
          <a:endParaRPr lang="zh-CN" altLang="en-US"/>
        </a:p>
      </dgm:t>
    </dgm:pt>
    <dgm:pt modelId="{01F01F66-F261-4CE8-B968-E8320C3AA0BC}" type="pres">
      <dgm:prSet presAssocID="{B961931A-F160-4772-9DC7-38302B9D1085}" presName="parentText" presStyleLbl="node1" presStyleIdx="1" presStyleCnt="3">
        <dgm:presLayoutVars>
          <dgm:chMax val="0"/>
          <dgm:bulletEnabled val="1"/>
        </dgm:presLayoutVars>
      </dgm:prSet>
      <dgm:spPr/>
      <dgm:t>
        <a:bodyPr/>
        <a:lstStyle/>
        <a:p>
          <a:endParaRPr lang="zh-CN" altLang="en-US"/>
        </a:p>
      </dgm:t>
    </dgm:pt>
    <dgm:pt modelId="{9E9C9EF4-59FB-4970-870C-1117779E7B9E}" type="pres">
      <dgm:prSet presAssocID="{B961931A-F160-4772-9DC7-38302B9D1085}" presName="negativeSpace" presStyleCnt="0"/>
      <dgm:spPr/>
    </dgm:pt>
    <dgm:pt modelId="{FE601396-1EA3-4898-9106-67634B914139}" type="pres">
      <dgm:prSet presAssocID="{B961931A-F160-4772-9DC7-38302B9D1085}" presName="childText" presStyleLbl="conFgAcc1" presStyleIdx="1" presStyleCnt="3">
        <dgm:presLayoutVars>
          <dgm:bulletEnabled val="1"/>
        </dgm:presLayoutVars>
      </dgm:prSet>
      <dgm:spPr/>
    </dgm:pt>
    <dgm:pt modelId="{A57D0FB2-7D9F-4D06-95EA-4B3E97004BE5}" type="pres">
      <dgm:prSet presAssocID="{3F8771F2-0D4A-4D0D-8C81-B262FFC81723}" presName="spaceBetweenRectangles" presStyleCnt="0"/>
      <dgm:spPr/>
    </dgm:pt>
    <dgm:pt modelId="{30D8B26C-AC7C-4448-A19C-CDA8A4AC8697}" type="pres">
      <dgm:prSet presAssocID="{354B2DA9-DDEA-4452-BB85-CD58DEA8569E}" presName="parentLin" presStyleCnt="0"/>
      <dgm:spPr/>
    </dgm:pt>
    <dgm:pt modelId="{4228DAFE-442B-41BC-A08E-E49C445DCD26}" type="pres">
      <dgm:prSet presAssocID="{354B2DA9-DDEA-4452-BB85-CD58DEA8569E}" presName="parentLeftMargin" presStyleLbl="node1" presStyleIdx="1" presStyleCnt="3"/>
      <dgm:spPr/>
      <dgm:t>
        <a:bodyPr/>
        <a:lstStyle/>
        <a:p>
          <a:endParaRPr lang="zh-CN" altLang="en-US"/>
        </a:p>
      </dgm:t>
    </dgm:pt>
    <dgm:pt modelId="{280CF1C0-99A8-40FB-9D02-3ABF7493F7F5}" type="pres">
      <dgm:prSet presAssocID="{354B2DA9-DDEA-4452-BB85-CD58DEA8569E}" presName="parentText" presStyleLbl="node1" presStyleIdx="2" presStyleCnt="3">
        <dgm:presLayoutVars>
          <dgm:chMax val="0"/>
          <dgm:bulletEnabled val="1"/>
        </dgm:presLayoutVars>
      </dgm:prSet>
      <dgm:spPr/>
      <dgm:t>
        <a:bodyPr/>
        <a:lstStyle/>
        <a:p>
          <a:endParaRPr lang="zh-CN" altLang="en-US"/>
        </a:p>
      </dgm:t>
    </dgm:pt>
    <dgm:pt modelId="{AEE662B2-B122-4C67-8455-F042F00AB52E}" type="pres">
      <dgm:prSet presAssocID="{354B2DA9-DDEA-4452-BB85-CD58DEA8569E}" presName="negativeSpace" presStyleCnt="0"/>
      <dgm:spPr/>
    </dgm:pt>
    <dgm:pt modelId="{B35D37CE-805E-4D9C-9290-D97018865E0E}" type="pres">
      <dgm:prSet presAssocID="{354B2DA9-DDEA-4452-BB85-CD58DEA8569E}" presName="childText" presStyleLbl="conFgAcc1" presStyleIdx="2" presStyleCnt="3">
        <dgm:presLayoutVars>
          <dgm:bulletEnabled val="1"/>
        </dgm:presLayoutVars>
      </dgm:prSet>
      <dgm:spPr/>
    </dgm:pt>
  </dgm:ptLst>
  <dgm:cxnLst>
    <dgm:cxn modelId="{44BEDFE9-13F3-432C-90EF-C5EEAE4FE986}" srcId="{E562ABAC-F21A-4637-8714-1AABE2E28CEC}" destId="{354B2DA9-DDEA-4452-BB85-CD58DEA8569E}" srcOrd="2" destOrd="0" parTransId="{6FCECD46-DCBF-418D-A5CE-E9FF3B05ED01}" sibTransId="{A65DA816-B6BA-49D0-845F-F9C3B3EEB91C}"/>
    <dgm:cxn modelId="{1778DF45-9243-46F7-B92A-0E03A12A48A5}" type="presOf" srcId="{B6CD1290-1FDA-4CAC-BC78-3B4D4679BB91}" destId="{258C1478-6E31-44F8-9677-10EDC25981A0}" srcOrd="1" destOrd="0" presId="urn:microsoft.com/office/officeart/2005/8/layout/list1"/>
    <dgm:cxn modelId="{46CA11DF-714C-45DD-83F7-2EF7AA63A581}" type="presOf" srcId="{B6CD1290-1FDA-4CAC-BC78-3B4D4679BB91}" destId="{FC76C797-2B79-455C-B49C-088DD4B57736}" srcOrd="0" destOrd="0" presId="urn:microsoft.com/office/officeart/2005/8/layout/list1"/>
    <dgm:cxn modelId="{F75E0240-230D-4741-AB44-297618CA3B12}" srcId="{E562ABAC-F21A-4637-8714-1AABE2E28CEC}" destId="{B961931A-F160-4772-9DC7-38302B9D1085}" srcOrd="1" destOrd="0" parTransId="{168FCF65-53BC-4BC3-A343-E0D2B37F5190}" sibTransId="{3F8771F2-0D4A-4D0D-8C81-B262FFC81723}"/>
    <dgm:cxn modelId="{78B57232-840C-464A-9FC0-6B90B41ECF5D}" srcId="{E562ABAC-F21A-4637-8714-1AABE2E28CEC}" destId="{B6CD1290-1FDA-4CAC-BC78-3B4D4679BB91}" srcOrd="0" destOrd="0" parTransId="{4332D220-F43B-4106-B851-F033A689FC53}" sibTransId="{C4BCA7D1-17DB-45A9-9BF6-075022204101}"/>
    <dgm:cxn modelId="{19FA08B6-E699-4CF7-8D31-597E62DE2B91}" type="presOf" srcId="{354B2DA9-DDEA-4452-BB85-CD58DEA8569E}" destId="{280CF1C0-99A8-40FB-9D02-3ABF7493F7F5}" srcOrd="1" destOrd="0" presId="urn:microsoft.com/office/officeart/2005/8/layout/list1"/>
    <dgm:cxn modelId="{7295E5C7-E2C0-470F-A528-18710A045DC1}" type="presOf" srcId="{B961931A-F160-4772-9DC7-38302B9D1085}" destId="{4A18FBD0-7EE4-473F-A9A6-09D2454D63AB}" srcOrd="0" destOrd="0" presId="urn:microsoft.com/office/officeart/2005/8/layout/list1"/>
    <dgm:cxn modelId="{B53101CF-512E-4C0E-BCCD-C2C93708E02B}" type="presOf" srcId="{E562ABAC-F21A-4637-8714-1AABE2E28CEC}" destId="{CCCC884A-75D3-48B3-82B1-7D875DBDDC91}" srcOrd="0" destOrd="0" presId="urn:microsoft.com/office/officeart/2005/8/layout/list1"/>
    <dgm:cxn modelId="{25606CD3-AF76-4C13-A092-A9F9211BCFC0}" type="presOf" srcId="{354B2DA9-DDEA-4452-BB85-CD58DEA8569E}" destId="{4228DAFE-442B-41BC-A08E-E49C445DCD26}" srcOrd="0" destOrd="0" presId="urn:microsoft.com/office/officeart/2005/8/layout/list1"/>
    <dgm:cxn modelId="{50D211DC-EC01-4877-B82F-1B97D48F96DB}" type="presOf" srcId="{B961931A-F160-4772-9DC7-38302B9D1085}" destId="{01F01F66-F261-4CE8-B968-E8320C3AA0BC}" srcOrd="1" destOrd="0" presId="urn:microsoft.com/office/officeart/2005/8/layout/list1"/>
    <dgm:cxn modelId="{8AC51FB3-0723-45CA-96A7-D7A95313563C}" type="presParOf" srcId="{CCCC884A-75D3-48B3-82B1-7D875DBDDC91}" destId="{357589B6-1752-4B28-B994-30CD7BD92C9A}" srcOrd="0" destOrd="0" presId="urn:microsoft.com/office/officeart/2005/8/layout/list1"/>
    <dgm:cxn modelId="{FCA515B2-C92F-4A14-A97C-9D84AFB38E71}" type="presParOf" srcId="{357589B6-1752-4B28-B994-30CD7BD92C9A}" destId="{FC76C797-2B79-455C-B49C-088DD4B57736}" srcOrd="0" destOrd="0" presId="urn:microsoft.com/office/officeart/2005/8/layout/list1"/>
    <dgm:cxn modelId="{9E2FC93E-B816-47AE-9A8D-9F2DF90C7D5B}" type="presParOf" srcId="{357589B6-1752-4B28-B994-30CD7BD92C9A}" destId="{258C1478-6E31-44F8-9677-10EDC25981A0}" srcOrd="1" destOrd="0" presId="urn:microsoft.com/office/officeart/2005/8/layout/list1"/>
    <dgm:cxn modelId="{91146223-7C5C-4451-9E85-9E9355279554}" type="presParOf" srcId="{CCCC884A-75D3-48B3-82B1-7D875DBDDC91}" destId="{F0A6C3CF-25B3-456E-9EFC-C461D2040FDA}" srcOrd="1" destOrd="0" presId="urn:microsoft.com/office/officeart/2005/8/layout/list1"/>
    <dgm:cxn modelId="{9E379AB1-51F2-4B98-B4E4-9A69217AD049}" type="presParOf" srcId="{CCCC884A-75D3-48B3-82B1-7D875DBDDC91}" destId="{B67D24C5-22DB-4F57-9928-903A5E6298EC}" srcOrd="2" destOrd="0" presId="urn:microsoft.com/office/officeart/2005/8/layout/list1"/>
    <dgm:cxn modelId="{823ACAFD-42BD-4A80-B955-73866EF27F5F}" type="presParOf" srcId="{CCCC884A-75D3-48B3-82B1-7D875DBDDC91}" destId="{C6199B7B-77E5-4AB3-AB7D-3BB2F499F676}" srcOrd="3" destOrd="0" presId="urn:microsoft.com/office/officeart/2005/8/layout/list1"/>
    <dgm:cxn modelId="{9C4828F6-4E2F-4B26-B93D-F9912DF50203}" type="presParOf" srcId="{CCCC884A-75D3-48B3-82B1-7D875DBDDC91}" destId="{CB587F59-61E6-44A9-83E4-B74BCE9E5511}" srcOrd="4" destOrd="0" presId="urn:microsoft.com/office/officeart/2005/8/layout/list1"/>
    <dgm:cxn modelId="{5D43FB9B-AF72-4488-8F84-4E94F1E42A7B}" type="presParOf" srcId="{CB587F59-61E6-44A9-83E4-B74BCE9E5511}" destId="{4A18FBD0-7EE4-473F-A9A6-09D2454D63AB}" srcOrd="0" destOrd="0" presId="urn:microsoft.com/office/officeart/2005/8/layout/list1"/>
    <dgm:cxn modelId="{2101C932-3B41-46BE-8A5C-6AE7AF32985C}" type="presParOf" srcId="{CB587F59-61E6-44A9-83E4-B74BCE9E5511}" destId="{01F01F66-F261-4CE8-B968-E8320C3AA0BC}" srcOrd="1" destOrd="0" presId="urn:microsoft.com/office/officeart/2005/8/layout/list1"/>
    <dgm:cxn modelId="{E845C301-1458-498B-BC4D-7162BEDFD568}" type="presParOf" srcId="{CCCC884A-75D3-48B3-82B1-7D875DBDDC91}" destId="{9E9C9EF4-59FB-4970-870C-1117779E7B9E}" srcOrd="5" destOrd="0" presId="urn:microsoft.com/office/officeart/2005/8/layout/list1"/>
    <dgm:cxn modelId="{1D1EF5FA-1AFF-4100-A35B-A8E0612C1D22}" type="presParOf" srcId="{CCCC884A-75D3-48B3-82B1-7D875DBDDC91}" destId="{FE601396-1EA3-4898-9106-67634B914139}" srcOrd="6" destOrd="0" presId="urn:microsoft.com/office/officeart/2005/8/layout/list1"/>
    <dgm:cxn modelId="{B2C61A48-DEF5-4CA8-A8A1-FD1F550A362B}" type="presParOf" srcId="{CCCC884A-75D3-48B3-82B1-7D875DBDDC91}" destId="{A57D0FB2-7D9F-4D06-95EA-4B3E97004BE5}" srcOrd="7" destOrd="0" presId="urn:microsoft.com/office/officeart/2005/8/layout/list1"/>
    <dgm:cxn modelId="{CFA5B391-A6BE-4113-BEB4-C276E3994C07}" type="presParOf" srcId="{CCCC884A-75D3-48B3-82B1-7D875DBDDC91}" destId="{30D8B26C-AC7C-4448-A19C-CDA8A4AC8697}" srcOrd="8" destOrd="0" presId="urn:microsoft.com/office/officeart/2005/8/layout/list1"/>
    <dgm:cxn modelId="{A203B975-FB9A-4657-95F1-067B36F5FA18}" type="presParOf" srcId="{30D8B26C-AC7C-4448-A19C-CDA8A4AC8697}" destId="{4228DAFE-442B-41BC-A08E-E49C445DCD26}" srcOrd="0" destOrd="0" presId="urn:microsoft.com/office/officeart/2005/8/layout/list1"/>
    <dgm:cxn modelId="{9B186892-7099-48AB-B4B5-9272012FC2EF}" type="presParOf" srcId="{30D8B26C-AC7C-4448-A19C-CDA8A4AC8697}" destId="{280CF1C0-99A8-40FB-9D02-3ABF7493F7F5}" srcOrd="1" destOrd="0" presId="urn:microsoft.com/office/officeart/2005/8/layout/list1"/>
    <dgm:cxn modelId="{9399DC7A-EC84-4389-B505-B3B0E86EB3C3}" type="presParOf" srcId="{CCCC884A-75D3-48B3-82B1-7D875DBDDC91}" destId="{AEE662B2-B122-4C67-8455-F042F00AB52E}" srcOrd="9" destOrd="0" presId="urn:microsoft.com/office/officeart/2005/8/layout/list1"/>
    <dgm:cxn modelId="{C04FE93A-69CF-4DF8-84EF-4D13057F8930}" type="presParOf" srcId="{CCCC884A-75D3-48B3-82B1-7D875DBDDC91}" destId="{B35D37CE-805E-4D9C-9290-D97018865E0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836516"/>
          <a:ext cx="6696744" cy="151216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人员信息采集</a:t>
          </a:r>
          <a:endParaRPr lang="zh-CN" altLang="en-US" sz="5100" kern="1200" dirty="0"/>
        </a:p>
      </dsp:txBody>
      <dsp:txXfrm>
        <a:off x="44290" y="880806"/>
        <a:ext cx="6608164" cy="1423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836516"/>
          <a:ext cx="6696744" cy="151216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填写报表</a:t>
          </a:r>
          <a:endParaRPr lang="zh-CN" altLang="en-US" sz="5100" kern="1200" dirty="0"/>
        </a:p>
      </dsp:txBody>
      <dsp:txXfrm>
        <a:off x="44290" y="880806"/>
        <a:ext cx="6608164" cy="14235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576067"/>
          <a:ext cx="6696744" cy="2033064"/>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r>
            <a:rPr lang="zh-CN" altLang="en-US" sz="6400" kern="1200" dirty="0" smtClean="0"/>
            <a:t>申报表报送</a:t>
          </a:r>
          <a:endParaRPr lang="zh-CN" altLang="en-US" sz="6400" kern="1200" dirty="0"/>
        </a:p>
      </dsp:txBody>
      <dsp:txXfrm>
        <a:off x="59546" y="635613"/>
        <a:ext cx="6577652" cy="19139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648069"/>
          <a:ext cx="6696744" cy="1889060"/>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r>
            <a:rPr lang="zh-CN" altLang="en-US" sz="6400" kern="1200" dirty="0" smtClean="0"/>
            <a:t>申报更正</a:t>
          </a:r>
          <a:endParaRPr lang="zh-CN" altLang="en-US" sz="6400" kern="1200" dirty="0"/>
        </a:p>
      </dsp:txBody>
      <dsp:txXfrm>
        <a:off x="55329" y="703398"/>
        <a:ext cx="6586086" cy="17784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836516"/>
          <a:ext cx="6696744" cy="151216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网上缴款</a:t>
          </a:r>
          <a:endParaRPr lang="zh-CN" altLang="en-US" sz="5100" kern="1200" dirty="0"/>
        </a:p>
      </dsp:txBody>
      <dsp:txXfrm>
        <a:off x="44290" y="880806"/>
        <a:ext cx="6608164" cy="14235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756848"/>
          <a:ext cx="6768752" cy="1368152"/>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zh-CN" altLang="en-US" sz="4600" kern="1200" dirty="0" smtClean="0"/>
            <a:t>查询统计</a:t>
          </a:r>
          <a:endParaRPr lang="zh-CN" altLang="en-US" sz="4600" kern="1200" dirty="0"/>
        </a:p>
      </dsp:txBody>
      <dsp:txXfrm>
        <a:off x="40072" y="796920"/>
        <a:ext cx="6688608" cy="128800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C97DF-E13E-49E9-B664-BF84ABC4E42F}">
      <dsp:nvSpPr>
        <dsp:cNvPr id="0" name=""/>
        <dsp:cNvSpPr/>
      </dsp:nvSpPr>
      <dsp:spPr>
        <a:xfrm>
          <a:off x="861805" y="1462421"/>
          <a:ext cx="6709382" cy="1977300"/>
        </a:xfrm>
        <a:prstGeom prst="roundRect">
          <a:avLst/>
        </a:prstGeom>
        <a:solidFill>
          <a:srgbClr val="92D050"/>
        </a:solidFill>
        <a:ln>
          <a:noFill/>
        </a:ln>
        <a:effectLst>
          <a:outerShdw blurRad="63500" sx="102000" sy="102000" algn="ctr" rotWithShape="0">
            <a:prstClr val="black">
              <a:alpha val="40000"/>
            </a:prst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zh-CN" altLang="en-US" sz="6500" kern="1200" dirty="0" smtClean="0"/>
            <a:t>备案表</a:t>
          </a:r>
          <a:endParaRPr lang="zh-CN" altLang="en-US" sz="6500" kern="1200" dirty="0"/>
        </a:p>
      </dsp:txBody>
      <dsp:txXfrm>
        <a:off x="958329" y="1558945"/>
        <a:ext cx="6516334" cy="17842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C99CF-9423-43E7-8D72-82C44EDB2DA0}">
      <dsp:nvSpPr>
        <dsp:cNvPr id="0" name=""/>
        <dsp:cNvSpPr/>
      </dsp:nvSpPr>
      <dsp:spPr>
        <a:xfrm>
          <a:off x="0" y="575266"/>
          <a:ext cx="6696744" cy="2034667"/>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r>
            <a:rPr lang="zh-CN" altLang="en-US" sz="6400" kern="1200" dirty="0" smtClean="0"/>
            <a:t>企业管理 </a:t>
          </a:r>
          <a:endParaRPr lang="zh-CN" altLang="en-US" sz="6400" kern="1200" dirty="0"/>
        </a:p>
      </dsp:txBody>
      <dsp:txXfrm>
        <a:off x="59593" y="634859"/>
        <a:ext cx="6577558" cy="191548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7D24C5-22DB-4F57-9928-903A5E6298EC}">
      <dsp:nvSpPr>
        <dsp:cNvPr id="0" name=""/>
        <dsp:cNvSpPr/>
      </dsp:nvSpPr>
      <dsp:spPr>
        <a:xfrm>
          <a:off x="0" y="46401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8C1478-6E31-44F8-9677-10EDC25981A0}">
      <dsp:nvSpPr>
        <dsp:cNvPr id="0" name=""/>
        <dsp:cNvSpPr/>
      </dsp:nvSpPr>
      <dsp:spPr>
        <a:xfrm>
          <a:off x="304800" y="6459"/>
          <a:ext cx="4267200"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zh-CN" altLang="en-US" sz="3100" kern="1200" dirty="0" smtClean="0"/>
            <a:t>系统管理</a:t>
          </a:r>
          <a:endParaRPr lang="zh-CN" altLang="en-US" sz="3100" kern="1200" dirty="0"/>
        </a:p>
      </dsp:txBody>
      <dsp:txXfrm>
        <a:off x="349472" y="51131"/>
        <a:ext cx="4177856" cy="825776"/>
      </dsp:txXfrm>
    </dsp:sp>
    <dsp:sp modelId="{FE601396-1EA3-4898-9106-67634B914139}">
      <dsp:nvSpPr>
        <dsp:cNvPr id="0" name=""/>
        <dsp:cNvSpPr/>
      </dsp:nvSpPr>
      <dsp:spPr>
        <a:xfrm>
          <a:off x="0" y="187017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F01F66-F261-4CE8-B968-E8320C3AA0BC}">
      <dsp:nvSpPr>
        <dsp:cNvPr id="0" name=""/>
        <dsp:cNvSpPr/>
      </dsp:nvSpPr>
      <dsp:spPr>
        <a:xfrm>
          <a:off x="304800" y="1412619"/>
          <a:ext cx="4267200"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zh-CN" altLang="en-US" sz="3100" kern="1200" dirty="0" smtClean="0"/>
            <a:t>单位管理</a:t>
          </a:r>
          <a:endParaRPr lang="zh-CN" altLang="en-US" sz="3100" kern="1200" dirty="0"/>
        </a:p>
      </dsp:txBody>
      <dsp:txXfrm>
        <a:off x="349472" y="1457291"/>
        <a:ext cx="4177856" cy="825776"/>
      </dsp:txXfrm>
    </dsp:sp>
    <dsp:sp modelId="{B35D37CE-805E-4D9C-9290-D97018865E0E}">
      <dsp:nvSpPr>
        <dsp:cNvPr id="0" name=""/>
        <dsp:cNvSpPr/>
      </dsp:nvSpPr>
      <dsp:spPr>
        <a:xfrm>
          <a:off x="0" y="3276340"/>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0CF1C0-99A8-40FB-9D02-3ABF7493F7F5}">
      <dsp:nvSpPr>
        <dsp:cNvPr id="0" name=""/>
        <dsp:cNvSpPr/>
      </dsp:nvSpPr>
      <dsp:spPr>
        <a:xfrm>
          <a:off x="304800" y="2818780"/>
          <a:ext cx="4267200"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zh-CN" altLang="en-US" sz="3100" kern="1200" dirty="0" smtClean="0"/>
            <a:t>申报管理</a:t>
          </a:r>
          <a:endParaRPr lang="zh-CN" altLang="en-US" sz="3100" kern="1200" dirty="0"/>
        </a:p>
      </dsp:txBody>
      <dsp:txXfrm>
        <a:off x="349472" y="2863452"/>
        <a:ext cx="4177856" cy="82577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Gulim" pitchFamily="34" charset="-127"/>
              </a:defRPr>
            </a:lvl1pPr>
          </a:lstStyle>
          <a:p>
            <a:pPr>
              <a:defRPr/>
            </a:pPr>
            <a:endParaRPr lang="en-US" altLang="ko-KR" dirty="0"/>
          </a:p>
        </p:txBody>
      </p:sp>
      <p:sp>
        <p:nvSpPr>
          <p:cNvPr id="6861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ea typeface="Gulim" pitchFamily="34" charset="-127"/>
              </a:defRPr>
            </a:lvl1pPr>
          </a:lstStyle>
          <a:p>
            <a:pPr>
              <a:defRPr/>
            </a:pPr>
            <a:endParaRPr lang="en-US" altLang="ko-KR" dirty="0"/>
          </a:p>
        </p:txBody>
      </p:sp>
      <p:sp>
        <p:nvSpPr>
          <p:cNvPr id="6" name="页眉占位符 5"/>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ea typeface="+mn-ea"/>
              </a:defRPr>
            </a:lvl1pPr>
          </a:lstStyle>
          <a:p>
            <a:pPr>
              <a:defRPr/>
            </a:pPr>
            <a:endParaRPr lang="zh-CN" altLang="en-US"/>
          </a:p>
        </p:txBody>
      </p:sp>
    </p:spTree>
    <p:extLst>
      <p:ext uri="{BB962C8B-B14F-4D97-AF65-F5344CB8AC3E}">
        <p14:creationId xmlns:p14="http://schemas.microsoft.com/office/powerpoint/2010/main" val="28600550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7"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Gulim" pitchFamily="34" charset="-127"/>
              </a:defRPr>
            </a:lvl1pPr>
          </a:lstStyle>
          <a:p>
            <a:pPr>
              <a:defRPr/>
            </a:pPr>
            <a:endParaRPr lang="en-US" altLang="ko-KR" dirty="0"/>
          </a:p>
        </p:txBody>
      </p:sp>
      <p:sp>
        <p:nvSpPr>
          <p:cNvPr id="21507"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2709"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72710"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ea typeface="Gulim" pitchFamily="34" charset="-127"/>
              </a:defRPr>
            </a:lvl1pPr>
          </a:lstStyle>
          <a:p>
            <a:pPr>
              <a:defRPr/>
            </a:pPr>
            <a:endParaRPr lang="en-US" altLang="ko-KR" dirty="0"/>
          </a:p>
        </p:txBody>
      </p:sp>
      <p:sp>
        <p:nvSpPr>
          <p:cNvPr id="8" name="页眉占位符 7"/>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ea typeface="+mn-ea"/>
              </a:defRPr>
            </a:lvl1pPr>
          </a:lstStyle>
          <a:p>
            <a:pPr>
              <a:defRPr/>
            </a:pPr>
            <a:endParaRPr lang="zh-CN" altLang="en-US"/>
          </a:p>
        </p:txBody>
      </p:sp>
    </p:spTree>
    <p:extLst>
      <p:ext uri="{BB962C8B-B14F-4D97-AF65-F5344CB8AC3E}">
        <p14:creationId xmlns:p14="http://schemas.microsoft.com/office/powerpoint/2010/main" val="157032996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p:spPr>
      </p:sp>
      <p:sp>
        <p:nvSpPr>
          <p:cNvPr id="22531" name="备注占位符 2"/>
          <p:cNvSpPr>
            <a:spLocks noGrp="1"/>
          </p:cNvSpPr>
          <p:nvPr>
            <p:ph type="body" idx="1"/>
          </p:nvPr>
        </p:nvSpPr>
        <p:spPr>
          <a:xfrm>
            <a:off x="685800" y="4343400"/>
            <a:ext cx="5486400" cy="4114800"/>
          </a:xfrm>
          <a:noFill/>
          <a:ln/>
        </p:spPr>
        <p:txBody>
          <a:bodyPr/>
          <a:lstStyle/>
          <a:p>
            <a:pPr marL="228600" indent="-228600" eaLnBrk="1" hangingPunct="1"/>
            <a:endParaRPr lang="zh-CN" altLang="en-US" dirty="0" smtClean="0">
              <a:latin typeface="Arial" pitchFamily="34" charset="0"/>
            </a:endParaRPr>
          </a:p>
        </p:txBody>
      </p:sp>
      <p:sp>
        <p:nvSpPr>
          <p:cNvPr id="2253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8921337-ABBD-4DBD-AE94-8A873AB78E50}" type="slidenum">
              <a:rPr lang="en-US" altLang="zh-CN" sz="1200">
                <a:latin typeface="Arial" pitchFamily="34" charset="0"/>
              </a:rPr>
              <a:pPr algn="r"/>
              <a:t>1</a:t>
            </a:fld>
            <a:endParaRPr lang="en-US" altLang="zh-CN" sz="1200" dirty="0">
              <a:latin typeface="Arial" pitchFamily="34" charset="0"/>
            </a:endParaRPr>
          </a:p>
        </p:txBody>
      </p:sp>
    </p:spTree>
    <p:extLst>
      <p:ext uri="{BB962C8B-B14F-4D97-AF65-F5344CB8AC3E}">
        <p14:creationId xmlns:p14="http://schemas.microsoft.com/office/powerpoint/2010/main" val="2991241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9003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520313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bwMode="auto">
          <a:noFill/>
          <a:ln>
            <a:solidFill>
              <a:srgbClr val="000000"/>
            </a:solidFill>
            <a:miter lim="800000"/>
            <a:headEnd/>
            <a:tailEnd/>
          </a:ln>
        </p:spPr>
      </p:sp>
      <p:sp>
        <p:nvSpPr>
          <p:cNvPr id="880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extLst>
      <p:ext uri="{BB962C8B-B14F-4D97-AF65-F5344CB8AC3E}">
        <p14:creationId xmlns:p14="http://schemas.microsoft.com/office/powerpoint/2010/main" val="27452553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AutoShape 2"/>
          <p:cNvSpPr>
            <a:spLocks noChangeArrowheads="1"/>
          </p:cNvSpPr>
          <p:nvPr userDrawn="1"/>
        </p:nvSpPr>
        <p:spPr bwMode="gray">
          <a:xfrm>
            <a:off x="838200" y="2590800"/>
            <a:ext cx="7543800" cy="914400"/>
          </a:xfrm>
          <a:prstGeom prst="roundRect">
            <a:avLst>
              <a:gd name="adj" fmla="val 16667"/>
            </a:avLst>
          </a:prstGeom>
          <a:gradFill rotWithShape="0">
            <a:gsLst>
              <a:gs pos="0">
                <a:schemeClr val="accent2"/>
              </a:gs>
              <a:gs pos="50000">
                <a:schemeClr val="tx2"/>
              </a:gs>
              <a:gs pos="100000">
                <a:schemeClr val="accent2"/>
              </a:gs>
            </a:gsLst>
            <a:lin ang="0" scaled="1"/>
          </a:gradFill>
          <a:ln w="76200">
            <a:solidFill>
              <a:schemeClr val="bg1"/>
            </a:solidFill>
            <a:round/>
            <a:headEnd/>
            <a:tailEnd/>
          </a:ln>
          <a:effectLst/>
        </p:spPr>
        <p:txBody>
          <a:bodyPr wrap="none" anchor="ctr"/>
          <a:lstStyle/>
          <a:p>
            <a:pPr algn="ctr" latinLnBrk="1">
              <a:defRPr/>
            </a:pPr>
            <a:endParaRPr lang="ko-KR" altLang="en-US" sz="4000" b="1">
              <a:solidFill>
                <a:schemeClr val="bg1"/>
              </a:solidFill>
              <a:latin typeface="Verdana" pitchFamily="34" charset="0"/>
              <a:ea typeface="Gulim" pitchFamily="34" charset="-127"/>
            </a:endParaRPr>
          </a:p>
        </p:txBody>
      </p:sp>
      <p:grpSp>
        <p:nvGrpSpPr>
          <p:cNvPr id="3" name="Group 7"/>
          <p:cNvGrpSpPr>
            <a:grpSpLocks/>
          </p:cNvGrpSpPr>
          <p:nvPr userDrawn="1"/>
        </p:nvGrpSpPr>
        <p:grpSpPr bwMode="auto">
          <a:xfrm>
            <a:off x="10161588" y="1801813"/>
            <a:ext cx="811212" cy="788987"/>
            <a:chOff x="4166" y="300"/>
            <a:chExt cx="1027" cy="998"/>
          </a:xfrm>
        </p:grpSpPr>
        <p:sp>
          <p:nvSpPr>
            <p:cNvPr id="4" name="Oval 8"/>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5" name="Oval 9"/>
            <p:cNvSpPr>
              <a:spLocks noChangeArrowheads="1"/>
            </p:cNvSpPr>
            <p:nvPr userDrawn="1"/>
          </p:nvSpPr>
          <p:spPr bwMode="auto">
            <a:xfrm>
              <a:off x="4741" y="437"/>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6" name="Oval 10"/>
            <p:cNvSpPr>
              <a:spLocks noChangeArrowheads="1"/>
            </p:cNvSpPr>
            <p:nvPr userDrawn="1"/>
          </p:nvSpPr>
          <p:spPr bwMode="auto">
            <a:xfrm>
              <a:off x="4875" y="571"/>
              <a:ext cx="181" cy="183"/>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7" name="Oval 11"/>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8" name="Oval 12"/>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9" name="Oval 13"/>
            <p:cNvSpPr>
              <a:spLocks noChangeArrowheads="1"/>
            </p:cNvSpPr>
            <p:nvPr userDrawn="1"/>
          </p:nvSpPr>
          <p:spPr bwMode="auto">
            <a:xfrm flipV="1">
              <a:off x="4741" y="981"/>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0" name="Oval 14"/>
            <p:cNvSpPr>
              <a:spLocks noChangeArrowheads="1"/>
            </p:cNvSpPr>
            <p:nvPr userDrawn="1"/>
          </p:nvSpPr>
          <p:spPr bwMode="auto">
            <a:xfrm flipV="1">
              <a:off x="4875" y="844"/>
              <a:ext cx="181" cy="183"/>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1" name="Oval 15"/>
            <p:cNvSpPr>
              <a:spLocks noChangeArrowheads="1"/>
            </p:cNvSpPr>
            <p:nvPr userDrawn="1"/>
          </p:nvSpPr>
          <p:spPr bwMode="auto">
            <a:xfrm flipV="1">
              <a:off x="4741" y="710"/>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2" name="Oval 16"/>
            <p:cNvSpPr>
              <a:spLocks noChangeArrowheads="1"/>
            </p:cNvSpPr>
            <p:nvPr userDrawn="1"/>
          </p:nvSpPr>
          <p:spPr bwMode="auto">
            <a:xfrm flipV="1">
              <a:off x="4552" y="710"/>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3" name="Oval 17"/>
            <p:cNvSpPr>
              <a:spLocks noChangeArrowheads="1"/>
            </p:cNvSpPr>
            <p:nvPr userDrawn="1"/>
          </p:nvSpPr>
          <p:spPr bwMode="auto">
            <a:xfrm flipV="1">
              <a:off x="4361" y="710"/>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4" name="Oval 18"/>
            <p:cNvSpPr>
              <a:spLocks noChangeArrowheads="1"/>
            </p:cNvSpPr>
            <p:nvPr userDrawn="1"/>
          </p:nvSpPr>
          <p:spPr bwMode="auto">
            <a:xfrm flipV="1">
              <a:off x="4166" y="710"/>
              <a:ext cx="181" cy="181"/>
            </a:xfrm>
            <a:prstGeom prst="ellipse">
              <a:avLst/>
            </a:prstGeom>
            <a:solidFill>
              <a:schemeClr val="bg1">
                <a:alpha val="30196"/>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grpSp>
      <p:grpSp>
        <p:nvGrpSpPr>
          <p:cNvPr id="15" name="Group 19"/>
          <p:cNvGrpSpPr>
            <a:grpSpLocks/>
          </p:cNvGrpSpPr>
          <p:nvPr userDrawn="1"/>
        </p:nvGrpSpPr>
        <p:grpSpPr bwMode="auto">
          <a:xfrm>
            <a:off x="9321800" y="914400"/>
            <a:ext cx="431800" cy="419100"/>
            <a:chOff x="4166" y="300"/>
            <a:chExt cx="1027" cy="998"/>
          </a:xfrm>
        </p:grpSpPr>
        <p:sp>
          <p:nvSpPr>
            <p:cNvPr id="16" name="Oval 20"/>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7" name="Oval 21"/>
            <p:cNvSpPr>
              <a:spLocks noChangeArrowheads="1"/>
            </p:cNvSpPr>
            <p:nvPr userDrawn="1"/>
          </p:nvSpPr>
          <p:spPr bwMode="auto">
            <a:xfrm>
              <a:off x="4740" y="436"/>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8" name="Oval 22"/>
            <p:cNvSpPr>
              <a:spLocks noChangeArrowheads="1"/>
            </p:cNvSpPr>
            <p:nvPr userDrawn="1"/>
          </p:nvSpPr>
          <p:spPr bwMode="auto">
            <a:xfrm>
              <a:off x="4876" y="572"/>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19" name="Oval 23"/>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0" name="Oval 24"/>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1" name="Oval 25"/>
            <p:cNvSpPr>
              <a:spLocks noChangeArrowheads="1"/>
            </p:cNvSpPr>
            <p:nvPr userDrawn="1"/>
          </p:nvSpPr>
          <p:spPr bwMode="auto">
            <a:xfrm flipV="1">
              <a:off x="4740" y="980"/>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2" name="Oval 26"/>
            <p:cNvSpPr>
              <a:spLocks noChangeArrowheads="1"/>
            </p:cNvSpPr>
            <p:nvPr userDrawn="1"/>
          </p:nvSpPr>
          <p:spPr bwMode="auto">
            <a:xfrm flipV="1">
              <a:off x="4876" y="844"/>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3" name="Oval 27"/>
            <p:cNvSpPr>
              <a:spLocks noChangeArrowheads="1"/>
            </p:cNvSpPr>
            <p:nvPr userDrawn="1"/>
          </p:nvSpPr>
          <p:spPr bwMode="auto">
            <a:xfrm flipV="1">
              <a:off x="4740" y="708"/>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4" name="Oval 28"/>
            <p:cNvSpPr>
              <a:spLocks noChangeArrowheads="1"/>
            </p:cNvSpPr>
            <p:nvPr userDrawn="1"/>
          </p:nvSpPr>
          <p:spPr bwMode="auto">
            <a:xfrm flipV="1">
              <a:off x="4551" y="708"/>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5" name="Oval 29"/>
            <p:cNvSpPr>
              <a:spLocks noChangeArrowheads="1"/>
            </p:cNvSpPr>
            <p:nvPr userDrawn="1"/>
          </p:nvSpPr>
          <p:spPr bwMode="auto">
            <a:xfrm flipV="1">
              <a:off x="4362" y="708"/>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6" name="Oval 30"/>
            <p:cNvSpPr>
              <a:spLocks noChangeArrowheads="1"/>
            </p:cNvSpPr>
            <p:nvPr userDrawn="1"/>
          </p:nvSpPr>
          <p:spPr bwMode="auto">
            <a:xfrm flipV="1">
              <a:off x="4166" y="708"/>
              <a:ext cx="181" cy="181"/>
            </a:xfrm>
            <a:prstGeom prst="ellipse">
              <a:avLst/>
            </a:prstGeom>
            <a:solidFill>
              <a:schemeClr val="bg1">
                <a:alpha val="30196"/>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grpSp>
      <p:grpSp>
        <p:nvGrpSpPr>
          <p:cNvPr id="27" name="Group 31"/>
          <p:cNvGrpSpPr>
            <a:grpSpLocks/>
          </p:cNvGrpSpPr>
          <p:nvPr userDrawn="1"/>
        </p:nvGrpSpPr>
        <p:grpSpPr bwMode="auto">
          <a:xfrm>
            <a:off x="10712450" y="69850"/>
            <a:ext cx="1403350" cy="1301750"/>
            <a:chOff x="4166" y="300"/>
            <a:chExt cx="1027" cy="998"/>
          </a:xfrm>
        </p:grpSpPr>
        <p:sp>
          <p:nvSpPr>
            <p:cNvPr id="28" name="Oval 32"/>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29" name="Oval 33"/>
            <p:cNvSpPr>
              <a:spLocks noChangeArrowheads="1"/>
            </p:cNvSpPr>
            <p:nvPr userDrawn="1"/>
          </p:nvSpPr>
          <p:spPr bwMode="auto">
            <a:xfrm>
              <a:off x="4740" y="436"/>
              <a:ext cx="181" cy="180"/>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0" name="Oval 34"/>
            <p:cNvSpPr>
              <a:spLocks noChangeArrowheads="1"/>
            </p:cNvSpPr>
            <p:nvPr userDrawn="1"/>
          </p:nvSpPr>
          <p:spPr bwMode="auto">
            <a:xfrm>
              <a:off x="4876" y="571"/>
              <a:ext cx="181" cy="180"/>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1" name="Oval 35"/>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2" name="Oval 36"/>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3" name="Oval 37"/>
            <p:cNvSpPr>
              <a:spLocks noChangeArrowheads="1"/>
            </p:cNvSpPr>
            <p:nvPr userDrawn="1"/>
          </p:nvSpPr>
          <p:spPr bwMode="auto">
            <a:xfrm flipV="1">
              <a:off x="4740" y="982"/>
              <a:ext cx="181" cy="180"/>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4" name="Oval 38"/>
            <p:cNvSpPr>
              <a:spLocks noChangeArrowheads="1"/>
            </p:cNvSpPr>
            <p:nvPr userDrawn="1"/>
          </p:nvSpPr>
          <p:spPr bwMode="auto">
            <a:xfrm flipV="1">
              <a:off x="4876" y="845"/>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5" name="Oval 39"/>
            <p:cNvSpPr>
              <a:spLocks noChangeArrowheads="1"/>
            </p:cNvSpPr>
            <p:nvPr userDrawn="1"/>
          </p:nvSpPr>
          <p:spPr bwMode="auto">
            <a:xfrm flipV="1">
              <a:off x="4740" y="709"/>
              <a:ext cx="181" cy="181"/>
            </a:xfrm>
            <a:prstGeom prst="ellipse">
              <a:avLst/>
            </a:prstGeom>
            <a:solidFill>
              <a:schemeClr val="bg1">
                <a:alpha val="5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6" name="Oval 40"/>
            <p:cNvSpPr>
              <a:spLocks noChangeArrowheads="1"/>
            </p:cNvSpPr>
            <p:nvPr userDrawn="1"/>
          </p:nvSpPr>
          <p:spPr bwMode="auto">
            <a:xfrm flipV="1">
              <a:off x="4551" y="709"/>
              <a:ext cx="181" cy="181"/>
            </a:xfrm>
            <a:prstGeom prst="ellipse">
              <a:avLst/>
            </a:prstGeom>
            <a:solidFill>
              <a:schemeClr val="bg1">
                <a:alpha val="50195"/>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7" name="Oval 41"/>
            <p:cNvSpPr>
              <a:spLocks noChangeArrowheads="1"/>
            </p:cNvSpPr>
            <p:nvPr userDrawn="1"/>
          </p:nvSpPr>
          <p:spPr bwMode="auto">
            <a:xfrm flipV="1">
              <a:off x="4361" y="709"/>
              <a:ext cx="181" cy="181"/>
            </a:xfrm>
            <a:prstGeom prst="ellipse">
              <a:avLst/>
            </a:prstGeom>
            <a:solidFill>
              <a:schemeClr val="bg1">
                <a:alpha val="39999"/>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sp>
          <p:nvSpPr>
            <p:cNvPr id="38" name="Oval 42"/>
            <p:cNvSpPr>
              <a:spLocks noChangeArrowheads="1"/>
            </p:cNvSpPr>
            <p:nvPr userDrawn="1"/>
          </p:nvSpPr>
          <p:spPr bwMode="auto">
            <a:xfrm flipV="1">
              <a:off x="4166" y="709"/>
              <a:ext cx="181" cy="181"/>
            </a:xfrm>
            <a:prstGeom prst="ellipse">
              <a:avLst/>
            </a:prstGeom>
            <a:solidFill>
              <a:schemeClr val="bg1">
                <a:alpha val="30196"/>
              </a:schemeClr>
            </a:solidFill>
            <a:ln w="9525">
              <a:noFill/>
              <a:round/>
              <a:headEnd/>
              <a:tailEnd/>
            </a:ln>
          </p:spPr>
          <p:txBody>
            <a:bodyPr wrap="none" anchor="ctr"/>
            <a:lstStyle/>
            <a:p>
              <a:pPr>
                <a:spcBef>
                  <a:spcPct val="20000"/>
                </a:spcBef>
                <a:buClr>
                  <a:schemeClr val="accent1"/>
                </a:buClr>
                <a:buSzPct val="150000"/>
                <a:buFontTx/>
                <a:buChar char="•"/>
                <a:defRPr/>
              </a:pPr>
              <a:endParaRPr lang="zh-CN" altLang="en-US" sz="2800" b="1">
                <a:solidFill>
                  <a:schemeClr val="tx2"/>
                </a:solidFill>
                <a:latin typeface="华文中宋" pitchFamily="2" charset="-122"/>
                <a:ea typeface="华文中宋" pitchFamily="2" charset="-122"/>
              </a:endParaRPr>
            </a:p>
          </p:txBody>
        </p:sp>
      </p:grpSp>
      <p:sp>
        <p:nvSpPr>
          <p:cNvPr id="39" name="Text Box 49"/>
          <p:cNvSpPr txBox="1">
            <a:spLocks noChangeArrowheads="1"/>
          </p:cNvSpPr>
          <p:nvPr userDrawn="1"/>
        </p:nvSpPr>
        <p:spPr bwMode="auto">
          <a:xfrm>
            <a:off x="685800" y="6172200"/>
            <a:ext cx="2895600" cy="523875"/>
          </a:xfrm>
          <a:prstGeom prst="rect">
            <a:avLst/>
          </a:prstGeom>
          <a:noFill/>
          <a:ln>
            <a:noFill/>
          </a:ln>
          <a:extLst/>
        </p:spPr>
        <p:txBody>
          <a:bodyPr>
            <a:spAutoFit/>
          </a:bodyPr>
          <a:lstStyle>
            <a:lvl1pPr algn="ctr" eaLnBrk="0" hangingPunct="0">
              <a:defRPr>
                <a:solidFill>
                  <a:schemeClr val="tx1"/>
                </a:solidFill>
                <a:latin typeface="Times New Roman" pitchFamily="18" charset="0"/>
              </a:defRPr>
            </a:lvl1pPr>
            <a:lvl2pPr marL="742950" indent="-285750" algn="ctr" eaLnBrk="0" hangingPunct="0">
              <a:defRPr>
                <a:solidFill>
                  <a:schemeClr val="tx1"/>
                </a:solidFill>
                <a:latin typeface="Times New Roman" pitchFamily="18" charset="0"/>
              </a:defRPr>
            </a:lvl2pPr>
            <a:lvl3pPr marL="1143000" indent="-228600" algn="ctr" eaLnBrk="0" hangingPunct="0">
              <a:defRPr>
                <a:solidFill>
                  <a:schemeClr val="tx1"/>
                </a:solidFill>
                <a:latin typeface="Times New Roman" pitchFamily="18" charset="0"/>
              </a:defRPr>
            </a:lvl3pPr>
            <a:lvl4pPr marL="1600200" indent="-228600" algn="ctr" eaLnBrk="0" hangingPunct="0">
              <a:defRPr>
                <a:solidFill>
                  <a:schemeClr val="tx1"/>
                </a:solidFill>
                <a:latin typeface="Times New Roman" pitchFamily="18" charset="0"/>
              </a:defRPr>
            </a:lvl4pPr>
            <a:lvl5pPr marL="2057400" indent="-228600" algn="ctr" eaLnBrk="0" hangingPunct="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l" eaLnBrk="1" hangingPunct="1">
              <a:spcBef>
                <a:spcPct val="50000"/>
              </a:spcBef>
              <a:defRPr/>
            </a:pPr>
            <a:endParaRPr lang="zh-CN" altLang="zh-CN" sz="2800" b="1" smtClean="0">
              <a:latin typeface="Arial" pitchFamily="34" charset="0"/>
              <a:ea typeface="黑体" pitchFamily="49" charset="-122"/>
            </a:endParaRPr>
          </a:p>
        </p:txBody>
      </p:sp>
      <p:pic>
        <p:nvPicPr>
          <p:cNvPr id="40" name="Picture 47" descr="LOGO"/>
          <p:cNvPicPr>
            <a:picLocks noChangeAspect="1" noChangeArrowheads="1"/>
          </p:cNvPicPr>
          <p:nvPr userDrawn="1"/>
        </p:nvPicPr>
        <p:blipFill>
          <a:blip r:embed="rId2" cstate="print"/>
          <a:srcRect/>
          <a:stretch>
            <a:fillRect/>
          </a:stretch>
        </p:blipFill>
        <p:spPr bwMode="auto">
          <a:xfrm>
            <a:off x="6313488" y="6343650"/>
            <a:ext cx="2232025" cy="419100"/>
          </a:xfrm>
          <a:prstGeom prst="rect">
            <a:avLst/>
          </a:prstGeom>
          <a:noFill/>
          <a:ln w="9525">
            <a:noFill/>
            <a:miter lim="800000"/>
            <a:headEnd/>
            <a:tailEnd/>
          </a:ln>
        </p:spPr>
      </p:pic>
      <p:sp>
        <p:nvSpPr>
          <p:cNvPr id="41" name="Rectangle 3"/>
          <p:cNvSpPr>
            <a:spLocks noGrp="1" noChangeArrowheads="1"/>
          </p:cNvSpPr>
          <p:nvPr>
            <p:ph type="dt" sz="quarter" idx="10"/>
          </p:nvPr>
        </p:nvSpPr>
        <p:spPr bwMode="auto">
          <a:xfrm>
            <a:off x="457200" y="6553200"/>
            <a:ext cx="2133600" cy="152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l" eaLnBrk="1" hangingPunct="1">
              <a:spcBef>
                <a:spcPct val="0"/>
              </a:spcBef>
              <a:buClrTx/>
              <a:buSzTx/>
              <a:buFontTx/>
              <a:buNone/>
              <a:defRPr sz="1400" b="0">
                <a:solidFill>
                  <a:schemeClr val="tx1"/>
                </a:solidFill>
                <a:effectLst>
                  <a:outerShdw blurRad="38100" dist="38100" dir="2700000" algn="tl">
                    <a:srgbClr val="C0C0C0"/>
                  </a:outerShdw>
                </a:effectLst>
                <a:latin typeface="Times New Roman" pitchFamily="18" charset="0"/>
                <a:ea typeface="Gulim" pitchFamily="34" charset="-127"/>
              </a:defRPr>
            </a:lvl1pPr>
          </a:lstStyle>
          <a:p>
            <a:pPr>
              <a:defRPr/>
            </a:pPr>
            <a:endParaRPr lang="en-US" altLang="ko-KR" dirty="0"/>
          </a:p>
        </p:txBody>
      </p:sp>
      <p:sp>
        <p:nvSpPr>
          <p:cNvPr id="42" name="Rectangle 4"/>
          <p:cNvSpPr>
            <a:spLocks noGrp="1" noChangeArrowheads="1"/>
          </p:cNvSpPr>
          <p:nvPr>
            <p:ph type="ftr" sz="quarter" idx="11"/>
          </p:nvPr>
        </p:nvSpPr>
        <p:spPr bwMode="auto">
          <a:xfrm>
            <a:off x="3200400" y="6553200"/>
            <a:ext cx="2895600" cy="152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spcBef>
                <a:spcPct val="0"/>
              </a:spcBef>
              <a:buClrTx/>
              <a:buSzTx/>
              <a:buFontTx/>
              <a:buNone/>
              <a:defRPr sz="1400" b="0">
                <a:solidFill>
                  <a:schemeClr val="tx1"/>
                </a:solidFill>
                <a:effectLst>
                  <a:outerShdw blurRad="38100" dist="38100" dir="2700000" algn="tl">
                    <a:srgbClr val="C0C0C0"/>
                  </a:outerShdw>
                </a:effectLst>
                <a:latin typeface="Times New Roman" pitchFamily="18" charset="0"/>
                <a:ea typeface="Gulim" pitchFamily="34" charset="-127"/>
              </a:defRPr>
            </a:lvl1pPr>
          </a:lstStyle>
          <a:p>
            <a:pPr>
              <a:defRPr/>
            </a:pPr>
            <a:endParaRPr lang="en-US" altLang="ko-K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Count="indefinite"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0" fill="hold"/>
                                        <p:tgtEl>
                                          <p:spTgt spid="27"/>
                                        </p:tgtEl>
                                        <p:attrNameLst>
                                          <p:attrName>ppt_x</p:attrName>
                                        </p:attrNameLst>
                                      </p:cBhvr>
                                      <p:tavLst>
                                        <p:tav tm="0">
                                          <p:val>
                                            <p:strVal val="0-#ppt_w/2"/>
                                          </p:val>
                                        </p:tav>
                                        <p:tav tm="100000">
                                          <p:val>
                                            <p:strVal val="#ppt_x"/>
                                          </p:val>
                                        </p:tav>
                                      </p:tavLst>
                                    </p:anim>
                                    <p:anim calcmode="lin" valueType="num">
                                      <p:cBhvr additive="base">
                                        <p:cTn id="8" dur="3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repeatCount="indefinite"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0-#ppt_w/2"/>
                                          </p:val>
                                        </p:tav>
                                        <p:tav tm="100000">
                                          <p:val>
                                            <p:strVal val="#ppt_x"/>
                                          </p:val>
                                        </p:tav>
                                      </p:tavLst>
                                    </p:anim>
                                    <p:anim calcmode="lin" valueType="num">
                                      <p:cBhvr additive="base">
                                        <p:cTn id="12" dur="2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3000" fill="hold"/>
                                        <p:tgtEl>
                                          <p:spTgt spid="15"/>
                                        </p:tgtEl>
                                        <p:attrNameLst>
                                          <p:attrName>ppt_x</p:attrName>
                                        </p:attrNameLst>
                                      </p:cBhvr>
                                      <p:tavLst>
                                        <p:tav tm="0">
                                          <p:val>
                                            <p:strVal val="0-#ppt_w/2"/>
                                          </p:val>
                                        </p:tav>
                                        <p:tav tm="100000">
                                          <p:val>
                                            <p:strVal val="#ppt_x"/>
                                          </p:val>
                                        </p:tav>
                                      </p:tavLst>
                                    </p:anim>
                                    <p:anim calcmode="lin" valueType="num">
                                      <p:cBhvr additive="base">
                                        <p:cTn id="16" dur="3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304800"/>
            <a:ext cx="2114550"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191250" cy="5791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AutoShape 2"/>
          <p:cNvSpPr>
            <a:spLocks noChangeArrowheads="1"/>
          </p:cNvSpPr>
          <p:nvPr userDrawn="1"/>
        </p:nvSpPr>
        <p:spPr bwMode="gray">
          <a:xfrm>
            <a:off x="838200" y="2590800"/>
            <a:ext cx="7543800" cy="914400"/>
          </a:xfrm>
          <a:prstGeom prst="roundRect">
            <a:avLst>
              <a:gd name="adj" fmla="val 16667"/>
            </a:avLst>
          </a:prstGeom>
          <a:gradFill rotWithShape="0">
            <a:gsLst>
              <a:gs pos="0">
                <a:schemeClr val="accent2"/>
              </a:gs>
              <a:gs pos="50000">
                <a:schemeClr val="tx2"/>
              </a:gs>
              <a:gs pos="100000">
                <a:schemeClr val="accent2"/>
              </a:gs>
            </a:gsLst>
            <a:lin ang="0" scaled="1"/>
          </a:gradFill>
          <a:ln w="76200">
            <a:solidFill>
              <a:schemeClr val="bg1"/>
            </a:solidFill>
            <a:round/>
            <a:headEnd/>
            <a:tailEnd/>
          </a:ln>
          <a:effectLst/>
        </p:spPr>
        <p:txBody>
          <a:bodyPr wrap="none" anchor="ctr"/>
          <a:lstStyle/>
          <a:p>
            <a:pPr algn="ctr" latinLnBrk="1">
              <a:defRPr/>
            </a:pPr>
            <a:endParaRPr lang="ko-KR" altLang="en-US" sz="4000" b="1">
              <a:solidFill>
                <a:prstClr val="white"/>
              </a:solidFill>
              <a:latin typeface="Verdana" pitchFamily="34" charset="0"/>
              <a:ea typeface="Gulim" pitchFamily="34" charset="-127"/>
            </a:endParaRPr>
          </a:p>
        </p:txBody>
      </p:sp>
      <p:grpSp>
        <p:nvGrpSpPr>
          <p:cNvPr id="3" name="Group 7"/>
          <p:cNvGrpSpPr>
            <a:grpSpLocks/>
          </p:cNvGrpSpPr>
          <p:nvPr userDrawn="1"/>
        </p:nvGrpSpPr>
        <p:grpSpPr bwMode="auto">
          <a:xfrm>
            <a:off x="10161588" y="1801813"/>
            <a:ext cx="811212" cy="788987"/>
            <a:chOff x="4166" y="300"/>
            <a:chExt cx="1027" cy="998"/>
          </a:xfrm>
        </p:grpSpPr>
        <p:sp>
          <p:nvSpPr>
            <p:cNvPr id="4" name="Oval 8"/>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5" name="Oval 9"/>
            <p:cNvSpPr>
              <a:spLocks noChangeArrowheads="1"/>
            </p:cNvSpPr>
            <p:nvPr userDrawn="1"/>
          </p:nvSpPr>
          <p:spPr bwMode="auto">
            <a:xfrm>
              <a:off x="4741" y="437"/>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6" name="Oval 10"/>
            <p:cNvSpPr>
              <a:spLocks noChangeArrowheads="1"/>
            </p:cNvSpPr>
            <p:nvPr userDrawn="1"/>
          </p:nvSpPr>
          <p:spPr bwMode="auto">
            <a:xfrm>
              <a:off x="4875" y="571"/>
              <a:ext cx="181" cy="183"/>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7" name="Oval 11"/>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8" name="Oval 12"/>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9" name="Oval 13"/>
            <p:cNvSpPr>
              <a:spLocks noChangeArrowheads="1"/>
            </p:cNvSpPr>
            <p:nvPr userDrawn="1"/>
          </p:nvSpPr>
          <p:spPr bwMode="auto">
            <a:xfrm flipV="1">
              <a:off x="4741" y="981"/>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0" name="Oval 14"/>
            <p:cNvSpPr>
              <a:spLocks noChangeArrowheads="1"/>
            </p:cNvSpPr>
            <p:nvPr userDrawn="1"/>
          </p:nvSpPr>
          <p:spPr bwMode="auto">
            <a:xfrm flipV="1">
              <a:off x="4875" y="844"/>
              <a:ext cx="181" cy="183"/>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1" name="Oval 15"/>
            <p:cNvSpPr>
              <a:spLocks noChangeArrowheads="1"/>
            </p:cNvSpPr>
            <p:nvPr userDrawn="1"/>
          </p:nvSpPr>
          <p:spPr bwMode="auto">
            <a:xfrm flipV="1">
              <a:off x="4741" y="710"/>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2" name="Oval 16"/>
            <p:cNvSpPr>
              <a:spLocks noChangeArrowheads="1"/>
            </p:cNvSpPr>
            <p:nvPr userDrawn="1"/>
          </p:nvSpPr>
          <p:spPr bwMode="auto">
            <a:xfrm flipV="1">
              <a:off x="4552" y="710"/>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3" name="Oval 17"/>
            <p:cNvSpPr>
              <a:spLocks noChangeArrowheads="1"/>
            </p:cNvSpPr>
            <p:nvPr userDrawn="1"/>
          </p:nvSpPr>
          <p:spPr bwMode="auto">
            <a:xfrm flipV="1">
              <a:off x="4361" y="710"/>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4" name="Oval 18"/>
            <p:cNvSpPr>
              <a:spLocks noChangeArrowheads="1"/>
            </p:cNvSpPr>
            <p:nvPr userDrawn="1"/>
          </p:nvSpPr>
          <p:spPr bwMode="auto">
            <a:xfrm flipV="1">
              <a:off x="4166" y="710"/>
              <a:ext cx="181" cy="181"/>
            </a:xfrm>
            <a:prstGeom prst="ellipse">
              <a:avLst/>
            </a:prstGeom>
            <a:solidFill>
              <a:schemeClr val="bg1">
                <a:alpha val="30196"/>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grpSp>
      <p:grpSp>
        <p:nvGrpSpPr>
          <p:cNvPr id="15" name="Group 19"/>
          <p:cNvGrpSpPr>
            <a:grpSpLocks/>
          </p:cNvGrpSpPr>
          <p:nvPr userDrawn="1"/>
        </p:nvGrpSpPr>
        <p:grpSpPr bwMode="auto">
          <a:xfrm>
            <a:off x="9321800" y="914400"/>
            <a:ext cx="431800" cy="419100"/>
            <a:chOff x="4166" y="300"/>
            <a:chExt cx="1027" cy="998"/>
          </a:xfrm>
        </p:grpSpPr>
        <p:sp>
          <p:nvSpPr>
            <p:cNvPr id="16" name="Oval 20"/>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7" name="Oval 21"/>
            <p:cNvSpPr>
              <a:spLocks noChangeArrowheads="1"/>
            </p:cNvSpPr>
            <p:nvPr userDrawn="1"/>
          </p:nvSpPr>
          <p:spPr bwMode="auto">
            <a:xfrm>
              <a:off x="4740" y="436"/>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8" name="Oval 22"/>
            <p:cNvSpPr>
              <a:spLocks noChangeArrowheads="1"/>
            </p:cNvSpPr>
            <p:nvPr userDrawn="1"/>
          </p:nvSpPr>
          <p:spPr bwMode="auto">
            <a:xfrm>
              <a:off x="4876" y="572"/>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19" name="Oval 23"/>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0" name="Oval 24"/>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1" name="Oval 25"/>
            <p:cNvSpPr>
              <a:spLocks noChangeArrowheads="1"/>
            </p:cNvSpPr>
            <p:nvPr userDrawn="1"/>
          </p:nvSpPr>
          <p:spPr bwMode="auto">
            <a:xfrm flipV="1">
              <a:off x="4740" y="980"/>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2" name="Oval 26"/>
            <p:cNvSpPr>
              <a:spLocks noChangeArrowheads="1"/>
            </p:cNvSpPr>
            <p:nvPr userDrawn="1"/>
          </p:nvSpPr>
          <p:spPr bwMode="auto">
            <a:xfrm flipV="1">
              <a:off x="4876" y="844"/>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3" name="Oval 27"/>
            <p:cNvSpPr>
              <a:spLocks noChangeArrowheads="1"/>
            </p:cNvSpPr>
            <p:nvPr userDrawn="1"/>
          </p:nvSpPr>
          <p:spPr bwMode="auto">
            <a:xfrm flipV="1">
              <a:off x="4740" y="708"/>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4" name="Oval 28"/>
            <p:cNvSpPr>
              <a:spLocks noChangeArrowheads="1"/>
            </p:cNvSpPr>
            <p:nvPr userDrawn="1"/>
          </p:nvSpPr>
          <p:spPr bwMode="auto">
            <a:xfrm flipV="1">
              <a:off x="4551" y="708"/>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5" name="Oval 29"/>
            <p:cNvSpPr>
              <a:spLocks noChangeArrowheads="1"/>
            </p:cNvSpPr>
            <p:nvPr userDrawn="1"/>
          </p:nvSpPr>
          <p:spPr bwMode="auto">
            <a:xfrm flipV="1">
              <a:off x="4362" y="708"/>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6" name="Oval 30"/>
            <p:cNvSpPr>
              <a:spLocks noChangeArrowheads="1"/>
            </p:cNvSpPr>
            <p:nvPr userDrawn="1"/>
          </p:nvSpPr>
          <p:spPr bwMode="auto">
            <a:xfrm flipV="1">
              <a:off x="4166" y="708"/>
              <a:ext cx="181" cy="181"/>
            </a:xfrm>
            <a:prstGeom prst="ellipse">
              <a:avLst/>
            </a:prstGeom>
            <a:solidFill>
              <a:schemeClr val="bg1">
                <a:alpha val="30196"/>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grpSp>
      <p:grpSp>
        <p:nvGrpSpPr>
          <p:cNvPr id="27" name="Group 31"/>
          <p:cNvGrpSpPr>
            <a:grpSpLocks/>
          </p:cNvGrpSpPr>
          <p:nvPr userDrawn="1"/>
        </p:nvGrpSpPr>
        <p:grpSpPr bwMode="auto">
          <a:xfrm>
            <a:off x="10712450" y="69850"/>
            <a:ext cx="1403350" cy="1301750"/>
            <a:chOff x="4166" y="300"/>
            <a:chExt cx="1027" cy="998"/>
          </a:xfrm>
        </p:grpSpPr>
        <p:sp>
          <p:nvSpPr>
            <p:cNvPr id="28" name="Oval 32"/>
            <p:cNvSpPr>
              <a:spLocks noChangeArrowheads="1"/>
            </p:cNvSpPr>
            <p:nvPr userDrawn="1"/>
          </p:nvSpPr>
          <p:spPr bwMode="auto">
            <a:xfrm>
              <a:off x="4604" y="300"/>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29" name="Oval 33"/>
            <p:cNvSpPr>
              <a:spLocks noChangeArrowheads="1"/>
            </p:cNvSpPr>
            <p:nvPr userDrawn="1"/>
          </p:nvSpPr>
          <p:spPr bwMode="auto">
            <a:xfrm>
              <a:off x="4740" y="436"/>
              <a:ext cx="181" cy="180"/>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0" name="Oval 34"/>
            <p:cNvSpPr>
              <a:spLocks noChangeArrowheads="1"/>
            </p:cNvSpPr>
            <p:nvPr userDrawn="1"/>
          </p:nvSpPr>
          <p:spPr bwMode="auto">
            <a:xfrm>
              <a:off x="4876" y="571"/>
              <a:ext cx="181" cy="180"/>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1" name="Oval 35"/>
            <p:cNvSpPr>
              <a:spLocks noChangeArrowheads="1"/>
            </p:cNvSpPr>
            <p:nvPr userDrawn="1"/>
          </p:nvSpPr>
          <p:spPr bwMode="auto">
            <a:xfrm>
              <a:off x="5012" y="708"/>
              <a:ext cx="181" cy="181"/>
            </a:xfrm>
            <a:prstGeom prst="ellipse">
              <a:avLst/>
            </a:prstGeom>
            <a:solidFill>
              <a:schemeClr val="bg1">
                <a:alpha val="7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2" name="Oval 36"/>
            <p:cNvSpPr>
              <a:spLocks noChangeArrowheads="1"/>
            </p:cNvSpPr>
            <p:nvPr userDrawn="1"/>
          </p:nvSpPr>
          <p:spPr bwMode="auto">
            <a:xfrm flipV="1">
              <a:off x="4604" y="1117"/>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3" name="Oval 37"/>
            <p:cNvSpPr>
              <a:spLocks noChangeArrowheads="1"/>
            </p:cNvSpPr>
            <p:nvPr userDrawn="1"/>
          </p:nvSpPr>
          <p:spPr bwMode="auto">
            <a:xfrm flipV="1">
              <a:off x="4740" y="982"/>
              <a:ext cx="181" cy="180"/>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4" name="Oval 38"/>
            <p:cNvSpPr>
              <a:spLocks noChangeArrowheads="1"/>
            </p:cNvSpPr>
            <p:nvPr userDrawn="1"/>
          </p:nvSpPr>
          <p:spPr bwMode="auto">
            <a:xfrm flipV="1">
              <a:off x="4876" y="845"/>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5" name="Oval 39"/>
            <p:cNvSpPr>
              <a:spLocks noChangeArrowheads="1"/>
            </p:cNvSpPr>
            <p:nvPr userDrawn="1"/>
          </p:nvSpPr>
          <p:spPr bwMode="auto">
            <a:xfrm flipV="1">
              <a:off x="4740" y="709"/>
              <a:ext cx="181" cy="181"/>
            </a:xfrm>
            <a:prstGeom prst="ellipse">
              <a:avLst/>
            </a:prstGeom>
            <a:solidFill>
              <a:schemeClr val="bg1">
                <a:alpha val="5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6" name="Oval 40"/>
            <p:cNvSpPr>
              <a:spLocks noChangeArrowheads="1"/>
            </p:cNvSpPr>
            <p:nvPr userDrawn="1"/>
          </p:nvSpPr>
          <p:spPr bwMode="auto">
            <a:xfrm flipV="1">
              <a:off x="4551" y="709"/>
              <a:ext cx="181" cy="181"/>
            </a:xfrm>
            <a:prstGeom prst="ellipse">
              <a:avLst/>
            </a:prstGeom>
            <a:solidFill>
              <a:schemeClr val="bg1">
                <a:alpha val="50195"/>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7" name="Oval 41"/>
            <p:cNvSpPr>
              <a:spLocks noChangeArrowheads="1"/>
            </p:cNvSpPr>
            <p:nvPr userDrawn="1"/>
          </p:nvSpPr>
          <p:spPr bwMode="auto">
            <a:xfrm flipV="1">
              <a:off x="4361" y="709"/>
              <a:ext cx="181" cy="181"/>
            </a:xfrm>
            <a:prstGeom prst="ellipse">
              <a:avLst/>
            </a:prstGeom>
            <a:solidFill>
              <a:schemeClr val="bg1">
                <a:alpha val="39999"/>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sp>
          <p:nvSpPr>
            <p:cNvPr id="38" name="Oval 42"/>
            <p:cNvSpPr>
              <a:spLocks noChangeArrowheads="1"/>
            </p:cNvSpPr>
            <p:nvPr userDrawn="1"/>
          </p:nvSpPr>
          <p:spPr bwMode="auto">
            <a:xfrm flipV="1">
              <a:off x="4166" y="709"/>
              <a:ext cx="181" cy="181"/>
            </a:xfrm>
            <a:prstGeom prst="ellipse">
              <a:avLst/>
            </a:prstGeom>
            <a:solidFill>
              <a:schemeClr val="bg1">
                <a:alpha val="30196"/>
              </a:schemeClr>
            </a:solidFill>
            <a:ln w="9525">
              <a:noFill/>
              <a:round/>
              <a:headEnd/>
              <a:tailEnd/>
            </a:ln>
          </p:spPr>
          <p:txBody>
            <a:bodyPr wrap="none" anchor="ctr"/>
            <a:lstStyle/>
            <a:p>
              <a:pPr>
                <a:spcBef>
                  <a:spcPct val="20000"/>
                </a:spcBef>
                <a:buClr>
                  <a:srgbClr val="4E67C8"/>
                </a:buClr>
                <a:buSzPct val="150000"/>
                <a:buFontTx/>
                <a:buChar char="•"/>
                <a:defRPr/>
              </a:pPr>
              <a:endParaRPr lang="zh-CN" altLang="en-US" sz="2800" b="1">
                <a:solidFill>
                  <a:srgbClr val="212745"/>
                </a:solidFill>
                <a:latin typeface="华文中宋" pitchFamily="2" charset="-122"/>
                <a:ea typeface="华文中宋" pitchFamily="2" charset="-122"/>
              </a:endParaRPr>
            </a:p>
          </p:txBody>
        </p:sp>
      </p:grpSp>
      <p:sp>
        <p:nvSpPr>
          <p:cNvPr id="39" name="Text Box 49"/>
          <p:cNvSpPr txBox="1">
            <a:spLocks noChangeArrowheads="1"/>
          </p:cNvSpPr>
          <p:nvPr userDrawn="1"/>
        </p:nvSpPr>
        <p:spPr bwMode="auto">
          <a:xfrm>
            <a:off x="685800" y="6172200"/>
            <a:ext cx="2895600" cy="523875"/>
          </a:xfrm>
          <a:prstGeom prst="rect">
            <a:avLst/>
          </a:prstGeom>
          <a:noFill/>
          <a:ln>
            <a:noFill/>
          </a:ln>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defRPr/>
            </a:pPr>
            <a:endParaRPr lang="zh-CN" altLang="zh-CN" sz="2800" b="1" smtClean="0">
              <a:solidFill>
                <a:prstClr val="black"/>
              </a:solidFill>
              <a:latin typeface="Arial" charset="0"/>
              <a:ea typeface="黑体" pitchFamily="49" charset="-122"/>
            </a:endParaRPr>
          </a:p>
        </p:txBody>
      </p:sp>
      <p:pic>
        <p:nvPicPr>
          <p:cNvPr id="40" name="Picture 47" descr="LOGO"/>
          <p:cNvPicPr>
            <a:picLocks noChangeAspect="1" noChangeArrowheads="1"/>
          </p:cNvPicPr>
          <p:nvPr userDrawn="1"/>
        </p:nvPicPr>
        <p:blipFill>
          <a:blip r:embed="rId2" cstate="print"/>
          <a:srcRect/>
          <a:stretch>
            <a:fillRect/>
          </a:stretch>
        </p:blipFill>
        <p:spPr bwMode="auto">
          <a:xfrm>
            <a:off x="7215188" y="6513513"/>
            <a:ext cx="1330325" cy="249237"/>
          </a:xfrm>
          <a:prstGeom prst="rect">
            <a:avLst/>
          </a:prstGeom>
          <a:noFill/>
          <a:ln w="9525">
            <a:noFill/>
            <a:miter lim="800000"/>
            <a:headEnd/>
            <a:tailEnd/>
          </a:ln>
        </p:spPr>
      </p:pic>
      <p:sp>
        <p:nvSpPr>
          <p:cNvPr id="41" name="Rectangle 3"/>
          <p:cNvSpPr>
            <a:spLocks noGrp="1" noChangeArrowheads="1"/>
          </p:cNvSpPr>
          <p:nvPr>
            <p:ph type="dt" sz="quarter" idx="10"/>
          </p:nvPr>
        </p:nvSpPr>
        <p:spPr bwMode="auto">
          <a:xfrm>
            <a:off x="457200" y="6553200"/>
            <a:ext cx="2133600" cy="152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l" eaLnBrk="1" hangingPunct="1">
              <a:spcBef>
                <a:spcPct val="0"/>
              </a:spcBef>
              <a:buClrTx/>
              <a:buSzTx/>
              <a:buFontTx/>
              <a:buNone/>
              <a:defRPr sz="1400" b="0">
                <a:solidFill>
                  <a:prstClr val="black"/>
                </a:solidFill>
                <a:effectLst>
                  <a:outerShdw blurRad="38100" dist="38100" dir="2700000" algn="tl">
                    <a:srgbClr val="C0C0C0"/>
                  </a:outerShdw>
                </a:effectLst>
                <a:latin typeface="Times New Roman" pitchFamily="18" charset="0"/>
                <a:ea typeface="Gulim" pitchFamily="34" charset="-127"/>
              </a:defRPr>
            </a:lvl1pPr>
          </a:lstStyle>
          <a:p>
            <a:pPr>
              <a:defRPr/>
            </a:pPr>
            <a:endParaRPr lang="en-US" altLang="ko-KR" dirty="0"/>
          </a:p>
        </p:txBody>
      </p:sp>
      <p:sp>
        <p:nvSpPr>
          <p:cNvPr id="42" name="Rectangle 4"/>
          <p:cNvSpPr>
            <a:spLocks noGrp="1" noChangeArrowheads="1"/>
          </p:cNvSpPr>
          <p:nvPr>
            <p:ph type="ftr" sz="quarter" idx="11"/>
          </p:nvPr>
        </p:nvSpPr>
        <p:spPr bwMode="auto">
          <a:xfrm>
            <a:off x="3200400" y="6553200"/>
            <a:ext cx="2895600" cy="152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spcBef>
                <a:spcPct val="0"/>
              </a:spcBef>
              <a:buClrTx/>
              <a:buSzTx/>
              <a:buFontTx/>
              <a:buNone/>
              <a:defRPr sz="1400" b="0">
                <a:solidFill>
                  <a:prstClr val="black"/>
                </a:solidFill>
                <a:effectLst>
                  <a:outerShdw blurRad="38100" dist="38100" dir="2700000" algn="tl">
                    <a:srgbClr val="C0C0C0"/>
                  </a:outerShdw>
                </a:effectLst>
                <a:latin typeface="Times New Roman" pitchFamily="18" charset="0"/>
                <a:ea typeface="Gulim" pitchFamily="34" charset="-127"/>
              </a:defRPr>
            </a:lvl1pPr>
          </a:lstStyle>
          <a:p>
            <a:pPr>
              <a:defRPr/>
            </a:pPr>
            <a:endParaRPr lang="en-US" altLang="ko-K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Count="indefinite"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0" fill="hold"/>
                                        <p:tgtEl>
                                          <p:spTgt spid="27"/>
                                        </p:tgtEl>
                                        <p:attrNameLst>
                                          <p:attrName>ppt_x</p:attrName>
                                        </p:attrNameLst>
                                      </p:cBhvr>
                                      <p:tavLst>
                                        <p:tav tm="0">
                                          <p:val>
                                            <p:strVal val="0-#ppt_w/2"/>
                                          </p:val>
                                        </p:tav>
                                        <p:tav tm="100000">
                                          <p:val>
                                            <p:strVal val="#ppt_x"/>
                                          </p:val>
                                        </p:tav>
                                      </p:tavLst>
                                    </p:anim>
                                    <p:anim calcmode="lin" valueType="num">
                                      <p:cBhvr additive="base">
                                        <p:cTn id="8" dur="3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repeatCount="indefinite"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0-#ppt_w/2"/>
                                          </p:val>
                                        </p:tav>
                                        <p:tav tm="100000">
                                          <p:val>
                                            <p:strVal val="#ppt_x"/>
                                          </p:val>
                                        </p:tav>
                                      </p:tavLst>
                                    </p:anim>
                                    <p:anim calcmode="lin" valueType="num">
                                      <p:cBhvr additive="base">
                                        <p:cTn id="12" dur="2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3000" fill="hold"/>
                                        <p:tgtEl>
                                          <p:spTgt spid="15"/>
                                        </p:tgtEl>
                                        <p:attrNameLst>
                                          <p:attrName>ppt_x</p:attrName>
                                        </p:attrNameLst>
                                      </p:cBhvr>
                                      <p:tavLst>
                                        <p:tav tm="0">
                                          <p:val>
                                            <p:strVal val="0-#ppt_w/2"/>
                                          </p:val>
                                        </p:tav>
                                        <p:tav tm="100000">
                                          <p:val>
                                            <p:strVal val="#ppt_x"/>
                                          </p:val>
                                        </p:tav>
                                      </p:tavLst>
                                    </p:anim>
                                    <p:anim calcmode="lin" valueType="num">
                                      <p:cBhvr additive="base">
                                        <p:cTn id="16" dur="3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43000"/>
            <a:ext cx="41529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143000"/>
            <a:ext cx="41529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304800"/>
            <a:ext cx="2114550"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191250" cy="5791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43000"/>
            <a:ext cx="41529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143000"/>
            <a:ext cx="41529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546" name="AutoShape 258"/>
          <p:cNvSpPr>
            <a:spLocks noChangeArrowheads="1"/>
          </p:cNvSpPr>
          <p:nvPr/>
        </p:nvSpPr>
        <p:spPr bwMode="gray">
          <a:xfrm>
            <a:off x="457200" y="228600"/>
            <a:ext cx="8229600" cy="685800"/>
          </a:xfrm>
          <a:prstGeom prst="roundRect">
            <a:avLst>
              <a:gd name="adj" fmla="val 16667"/>
            </a:avLst>
          </a:prstGeom>
          <a:gradFill rotWithShape="0">
            <a:gsLst>
              <a:gs pos="0">
                <a:schemeClr val="accent2"/>
              </a:gs>
              <a:gs pos="50000">
                <a:schemeClr val="tx2"/>
              </a:gs>
              <a:gs pos="100000">
                <a:schemeClr val="accent2"/>
              </a:gs>
            </a:gsLst>
            <a:lin ang="0" scaled="1"/>
          </a:gradFill>
          <a:ln w="63500">
            <a:solidFill>
              <a:schemeClr val="bg1"/>
            </a:solidFill>
            <a:round/>
            <a:headEnd/>
            <a:tailEnd/>
          </a:ln>
          <a:effectLst/>
        </p:spPr>
        <p:txBody>
          <a:bodyPr wrap="none" anchor="ctr"/>
          <a:lstStyle/>
          <a:p>
            <a:pPr algn="ctr" latinLnBrk="1">
              <a:defRPr/>
            </a:pPr>
            <a:endParaRPr lang="ko-KR" altLang="en-US" sz="4000" b="1">
              <a:solidFill>
                <a:schemeClr val="bg1"/>
              </a:solidFill>
              <a:latin typeface="Verdana" pitchFamily="34" charset="0"/>
              <a:ea typeface="Gulim" pitchFamily="34" charset="-127"/>
            </a:endParaRPr>
          </a:p>
        </p:txBody>
      </p:sp>
      <p:sp>
        <p:nvSpPr>
          <p:cNvPr id="1027" name="Rectangle 22"/>
          <p:cNvSpPr>
            <a:spLocks noGrp="1" noChangeArrowheads="1"/>
          </p:cNvSpPr>
          <p:nvPr>
            <p:ph type="body" idx="1"/>
          </p:nvPr>
        </p:nvSpPr>
        <p:spPr bwMode="auto">
          <a:xfrm>
            <a:off x="457200" y="1143000"/>
            <a:ext cx="84582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标题</a:t>
            </a:r>
            <a:r>
              <a:rPr lang="en-US" altLang="zh-CN" dirty="0" smtClean="0"/>
              <a:t>1</a:t>
            </a:r>
          </a:p>
          <a:p>
            <a:pPr lvl="1"/>
            <a:r>
              <a:rPr lang="zh-CN" altLang="en-US" dirty="0" smtClean="0"/>
              <a:t>标题</a:t>
            </a:r>
            <a:r>
              <a:rPr lang="en-US" altLang="zh-CN" dirty="0" smtClean="0"/>
              <a:t>2</a:t>
            </a:r>
          </a:p>
          <a:p>
            <a:pPr lvl="2"/>
            <a:r>
              <a:rPr lang="zh-CN" altLang="en-US" dirty="0" smtClean="0"/>
              <a:t>标题</a:t>
            </a:r>
            <a:r>
              <a:rPr lang="en-US" altLang="zh-CN" dirty="0" smtClean="0"/>
              <a:t>3</a:t>
            </a:r>
          </a:p>
          <a:p>
            <a:pPr lvl="3"/>
            <a:r>
              <a:rPr lang="zh-CN" altLang="en-US" dirty="0" smtClean="0"/>
              <a:t>标题</a:t>
            </a:r>
            <a:r>
              <a:rPr lang="en-US" altLang="zh-CN" dirty="0" smtClean="0"/>
              <a:t>4</a:t>
            </a:r>
          </a:p>
          <a:p>
            <a:pPr lvl="4"/>
            <a:r>
              <a:rPr lang="zh-CN" altLang="en-US" dirty="0" smtClean="0"/>
              <a:t>标题</a:t>
            </a:r>
            <a:r>
              <a:rPr lang="en-US" altLang="zh-CN" dirty="0" smtClean="0"/>
              <a:t>5</a:t>
            </a:r>
          </a:p>
        </p:txBody>
      </p:sp>
      <p:sp>
        <p:nvSpPr>
          <p:cNvPr id="1028" name="Rectangle 21"/>
          <p:cNvSpPr>
            <a:spLocks noGrp="1" noChangeArrowheads="1"/>
          </p:cNvSpPr>
          <p:nvPr>
            <p:ph type="title"/>
          </p:nvPr>
        </p:nvSpPr>
        <p:spPr bwMode="gray">
          <a:xfrm>
            <a:off x="609600" y="30480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标题</a:t>
            </a:r>
          </a:p>
        </p:txBody>
      </p:sp>
      <p:sp>
        <p:nvSpPr>
          <p:cNvPr id="7" name="TextBox 6"/>
          <p:cNvSpPr txBox="1"/>
          <p:nvPr/>
        </p:nvSpPr>
        <p:spPr>
          <a:xfrm>
            <a:off x="8472361" y="6538913"/>
            <a:ext cx="636714" cy="276999"/>
          </a:xfrm>
          <a:prstGeom prst="rect">
            <a:avLst/>
          </a:prstGeom>
          <a:noFill/>
        </p:spPr>
        <p:txBody>
          <a:bodyPr wrap="none">
            <a:spAutoFit/>
          </a:bodyPr>
          <a:lstStyle/>
          <a:p>
            <a:pPr algn="r">
              <a:spcBef>
                <a:spcPct val="20000"/>
              </a:spcBef>
              <a:buClr>
                <a:schemeClr val="accent1"/>
              </a:buClr>
              <a:buSzPct val="150000"/>
              <a:defRPr/>
            </a:pPr>
            <a:fld id="{1F873F87-164C-454D-B8E2-96FA039A0C76}" type="slidenum">
              <a:rPr lang="zh-CN" altLang="en-US" sz="1200" b="1">
                <a:solidFill>
                  <a:schemeClr val="tx2"/>
                </a:solidFill>
                <a:effectLst>
                  <a:outerShdw blurRad="38100" dist="38100" dir="2700000" algn="tl">
                    <a:srgbClr val="C0C0C0"/>
                  </a:outerShdw>
                </a:effectLst>
                <a:latin typeface="华文中宋" pitchFamily="2" charset="-122"/>
                <a:ea typeface="华文中宋" pitchFamily="2" charset="-122"/>
              </a:rPr>
              <a:pPr algn="r">
                <a:spcBef>
                  <a:spcPct val="20000"/>
                </a:spcBef>
                <a:buClr>
                  <a:schemeClr val="accent1"/>
                </a:buClr>
                <a:buSzPct val="150000"/>
                <a:defRPr/>
              </a:pPr>
              <a:t>‹#›</a:t>
            </a:fld>
            <a:r>
              <a:rPr lang="en-US" altLang="zh-CN" sz="1200" b="1" dirty="0" smtClean="0">
                <a:solidFill>
                  <a:schemeClr val="tx2"/>
                </a:solidFill>
                <a:effectLst>
                  <a:outerShdw blurRad="38100" dist="38100" dir="2700000" algn="tl">
                    <a:srgbClr val="C0C0C0"/>
                  </a:outerShdw>
                </a:effectLst>
                <a:latin typeface="华文中宋" pitchFamily="2" charset="-122"/>
                <a:ea typeface="华文中宋" pitchFamily="2" charset="-122"/>
              </a:rPr>
              <a:t>/65</a:t>
            </a:r>
            <a:endParaRPr lang="zh-CN" altLang="en-US" sz="1200" b="1" dirty="0">
              <a:solidFill>
                <a:schemeClr val="tx2"/>
              </a:solidFill>
              <a:effectLst>
                <a:outerShdw blurRad="38100" dist="38100" dir="2700000" algn="tl">
                  <a:srgbClr val="C0C0C0"/>
                </a:outerShdw>
              </a:effectLst>
              <a:latin typeface="华文中宋" pitchFamily="2" charset="-122"/>
              <a:ea typeface="华文中宋" pitchFamily="2" charset="-122"/>
            </a:endParaRPr>
          </a:p>
        </p:txBody>
      </p:sp>
      <p:pic>
        <p:nvPicPr>
          <p:cNvPr id="1030" name="Picture 9" descr="LOGO"/>
          <p:cNvPicPr>
            <a:picLocks noChangeAspect="1" noChangeArrowheads="1"/>
          </p:cNvPicPr>
          <p:nvPr/>
        </p:nvPicPr>
        <p:blipFill>
          <a:blip r:embed="rId14" cstate="print"/>
          <a:srcRect/>
          <a:stretch>
            <a:fillRect/>
          </a:stretch>
        </p:blipFill>
        <p:spPr bwMode="auto">
          <a:xfrm>
            <a:off x="179388" y="6524625"/>
            <a:ext cx="1527175" cy="2873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26"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华文中宋" pitchFamily="2" charset="-122"/>
          <a:ea typeface="华文中宋" pitchFamily="2" charset="-122"/>
        </a:defRPr>
      </a:lvl2pPr>
      <a:lvl3pPr algn="l" rtl="0" eaLnBrk="0" fontAlgn="base" hangingPunct="0">
        <a:spcBef>
          <a:spcPct val="0"/>
        </a:spcBef>
        <a:spcAft>
          <a:spcPct val="0"/>
        </a:spcAft>
        <a:defRPr sz="2800" b="1">
          <a:solidFill>
            <a:schemeClr val="bg1"/>
          </a:solidFill>
          <a:latin typeface="华文中宋" pitchFamily="2" charset="-122"/>
          <a:ea typeface="华文中宋" pitchFamily="2" charset="-122"/>
        </a:defRPr>
      </a:lvl3pPr>
      <a:lvl4pPr algn="l" rtl="0" eaLnBrk="0" fontAlgn="base" hangingPunct="0">
        <a:spcBef>
          <a:spcPct val="0"/>
        </a:spcBef>
        <a:spcAft>
          <a:spcPct val="0"/>
        </a:spcAft>
        <a:defRPr sz="2800" b="1">
          <a:solidFill>
            <a:schemeClr val="bg1"/>
          </a:solidFill>
          <a:latin typeface="华文中宋" pitchFamily="2" charset="-122"/>
          <a:ea typeface="华文中宋" pitchFamily="2" charset="-122"/>
        </a:defRPr>
      </a:lvl4pPr>
      <a:lvl5pPr algn="l" rtl="0" eaLnBrk="0" fontAlgn="base" hangingPunct="0">
        <a:spcBef>
          <a:spcPct val="0"/>
        </a:spcBef>
        <a:spcAft>
          <a:spcPct val="0"/>
        </a:spcAft>
        <a:defRPr sz="2800" b="1">
          <a:solidFill>
            <a:schemeClr val="bg1"/>
          </a:solidFill>
          <a:latin typeface="华文中宋" pitchFamily="2" charset="-122"/>
          <a:ea typeface="华文中宋" pitchFamily="2" charset="-122"/>
        </a:defRPr>
      </a:lvl5pPr>
      <a:lvl6pPr marL="4572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6pPr>
      <a:lvl7pPr marL="9144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7pPr>
      <a:lvl8pPr marL="13716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8pPr>
      <a:lvl9pPr marL="18288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9pPr>
    </p:titleStyle>
    <p:bodyStyle>
      <a:lvl1pPr marL="342900" indent="-342900" algn="l" rtl="0" eaLnBrk="0" fontAlgn="base" hangingPunct="0">
        <a:spcBef>
          <a:spcPct val="20000"/>
        </a:spcBef>
        <a:spcAft>
          <a:spcPct val="0"/>
        </a:spcAft>
        <a:buClr>
          <a:schemeClr val="accent1"/>
        </a:buClr>
        <a:buSzPct val="150000"/>
        <a:buChar char="•"/>
        <a:defRPr sz="28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546" name="AutoShape 258"/>
          <p:cNvSpPr>
            <a:spLocks noChangeArrowheads="1"/>
          </p:cNvSpPr>
          <p:nvPr/>
        </p:nvSpPr>
        <p:spPr bwMode="gray">
          <a:xfrm>
            <a:off x="457200" y="150813"/>
            <a:ext cx="8229600" cy="685800"/>
          </a:xfrm>
          <a:prstGeom prst="roundRect">
            <a:avLst>
              <a:gd name="adj" fmla="val 16667"/>
            </a:avLst>
          </a:prstGeom>
          <a:solidFill>
            <a:schemeClr val="bg2">
              <a:lumMod val="75000"/>
            </a:schemeClr>
          </a:solidFill>
          <a:ln>
            <a:headEnd/>
            <a:tailEnd/>
          </a:ln>
        </p:spPr>
        <p:style>
          <a:lnRef idx="3">
            <a:schemeClr val="lt1"/>
          </a:lnRef>
          <a:fillRef idx="1">
            <a:schemeClr val="accent1"/>
          </a:fillRef>
          <a:effectRef idx="1">
            <a:schemeClr val="accent1"/>
          </a:effectRef>
          <a:fontRef idx="minor">
            <a:schemeClr val="lt1"/>
          </a:fontRef>
        </p:style>
        <p:txBody>
          <a:bodyPr wrap="none" anchor="ctr"/>
          <a:lstStyle/>
          <a:p>
            <a:pPr algn="ctr" latinLnBrk="1">
              <a:defRPr/>
            </a:pPr>
            <a:endParaRPr lang="ko-KR" altLang="en-US" sz="4000" b="1">
              <a:solidFill>
                <a:prstClr val="white"/>
              </a:solidFill>
              <a:latin typeface="Verdana" pitchFamily="34" charset="0"/>
              <a:ea typeface="Gulim" pitchFamily="34" charset="-127"/>
            </a:endParaRPr>
          </a:p>
        </p:txBody>
      </p:sp>
      <p:sp>
        <p:nvSpPr>
          <p:cNvPr id="2051" name="Rectangle 22"/>
          <p:cNvSpPr>
            <a:spLocks noGrp="1" noChangeArrowheads="1"/>
          </p:cNvSpPr>
          <p:nvPr>
            <p:ph type="body" idx="1"/>
          </p:nvPr>
        </p:nvSpPr>
        <p:spPr bwMode="auto">
          <a:xfrm>
            <a:off x="457200" y="1143000"/>
            <a:ext cx="84582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标题</a:t>
            </a:r>
            <a:r>
              <a:rPr lang="en-US" altLang="zh-CN" smtClean="0"/>
              <a:t>1</a:t>
            </a:r>
          </a:p>
          <a:p>
            <a:pPr lvl="1"/>
            <a:r>
              <a:rPr lang="zh-CN" altLang="en-US" smtClean="0"/>
              <a:t>标题</a:t>
            </a:r>
            <a:r>
              <a:rPr lang="en-US" altLang="zh-CN" smtClean="0"/>
              <a:t>2</a:t>
            </a:r>
          </a:p>
          <a:p>
            <a:pPr lvl="2"/>
            <a:r>
              <a:rPr lang="zh-CN" altLang="en-US" smtClean="0"/>
              <a:t>标题</a:t>
            </a:r>
            <a:r>
              <a:rPr lang="en-US" altLang="zh-CN" smtClean="0"/>
              <a:t>3</a:t>
            </a:r>
          </a:p>
          <a:p>
            <a:pPr lvl="3"/>
            <a:r>
              <a:rPr lang="zh-CN" altLang="en-US" smtClean="0"/>
              <a:t>标题</a:t>
            </a:r>
            <a:r>
              <a:rPr lang="en-US" altLang="zh-CN" smtClean="0"/>
              <a:t>4</a:t>
            </a:r>
          </a:p>
          <a:p>
            <a:pPr lvl="4"/>
            <a:r>
              <a:rPr lang="zh-CN" altLang="en-US" smtClean="0"/>
              <a:t>标题</a:t>
            </a:r>
            <a:r>
              <a:rPr lang="en-US" altLang="zh-CN" smtClean="0"/>
              <a:t>5</a:t>
            </a:r>
          </a:p>
        </p:txBody>
      </p:sp>
      <p:sp>
        <p:nvSpPr>
          <p:cNvPr id="2052" name="Rectangle 21"/>
          <p:cNvSpPr>
            <a:spLocks noGrp="1" noChangeArrowheads="1"/>
          </p:cNvSpPr>
          <p:nvPr>
            <p:ph type="title"/>
          </p:nvPr>
        </p:nvSpPr>
        <p:spPr bwMode="gray">
          <a:xfrm>
            <a:off x="539750" y="188913"/>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标题</a:t>
            </a:r>
          </a:p>
        </p:txBody>
      </p:sp>
      <p:pic>
        <p:nvPicPr>
          <p:cNvPr id="2053" name="Picture 9" descr="LOGO"/>
          <p:cNvPicPr>
            <a:picLocks noChangeAspect="1" noChangeArrowheads="1"/>
          </p:cNvPicPr>
          <p:nvPr userDrawn="1"/>
        </p:nvPicPr>
        <p:blipFill>
          <a:blip r:embed="rId14" cstate="print"/>
          <a:srcRect/>
          <a:stretch>
            <a:fillRect/>
          </a:stretch>
        </p:blipFill>
        <p:spPr bwMode="auto">
          <a:xfrm>
            <a:off x="179388" y="6524625"/>
            <a:ext cx="1527175" cy="2873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27"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Corbel" pitchFamily="34" charset="0"/>
          <a:ea typeface="华文中宋" pitchFamily="2" charset="-122"/>
        </a:defRPr>
      </a:lvl2pPr>
      <a:lvl3pPr algn="l" rtl="0" eaLnBrk="0" fontAlgn="base" hangingPunct="0">
        <a:spcBef>
          <a:spcPct val="0"/>
        </a:spcBef>
        <a:spcAft>
          <a:spcPct val="0"/>
        </a:spcAft>
        <a:defRPr sz="2800" b="1">
          <a:solidFill>
            <a:schemeClr val="bg1"/>
          </a:solidFill>
          <a:latin typeface="Corbel" pitchFamily="34" charset="0"/>
          <a:ea typeface="华文中宋" pitchFamily="2" charset="-122"/>
        </a:defRPr>
      </a:lvl3pPr>
      <a:lvl4pPr algn="l" rtl="0" eaLnBrk="0" fontAlgn="base" hangingPunct="0">
        <a:spcBef>
          <a:spcPct val="0"/>
        </a:spcBef>
        <a:spcAft>
          <a:spcPct val="0"/>
        </a:spcAft>
        <a:defRPr sz="2800" b="1">
          <a:solidFill>
            <a:schemeClr val="bg1"/>
          </a:solidFill>
          <a:latin typeface="Corbel" pitchFamily="34" charset="0"/>
          <a:ea typeface="华文中宋" pitchFamily="2" charset="-122"/>
        </a:defRPr>
      </a:lvl4pPr>
      <a:lvl5pPr algn="l" rtl="0" eaLnBrk="0" fontAlgn="base" hangingPunct="0">
        <a:spcBef>
          <a:spcPct val="0"/>
        </a:spcBef>
        <a:spcAft>
          <a:spcPct val="0"/>
        </a:spcAft>
        <a:defRPr sz="2800" b="1">
          <a:solidFill>
            <a:schemeClr val="bg1"/>
          </a:solidFill>
          <a:latin typeface="Corbel" pitchFamily="34" charset="0"/>
          <a:ea typeface="华文中宋" pitchFamily="2" charset="-122"/>
        </a:defRPr>
      </a:lvl5pPr>
      <a:lvl6pPr marL="4572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6pPr>
      <a:lvl7pPr marL="9144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7pPr>
      <a:lvl8pPr marL="13716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8pPr>
      <a:lvl9pPr marL="1828800" algn="ctr" rtl="0" eaLnBrk="0" fontAlgn="base" hangingPunct="0">
        <a:spcBef>
          <a:spcPct val="0"/>
        </a:spcBef>
        <a:spcAft>
          <a:spcPct val="0"/>
        </a:spcAft>
        <a:defRPr sz="3200" b="1">
          <a:solidFill>
            <a:schemeClr val="bg1"/>
          </a:solidFill>
          <a:latin typeface="华文中宋" pitchFamily="2" charset="-122"/>
          <a:ea typeface="华文中宋" pitchFamily="2" charset="-122"/>
        </a:defRPr>
      </a:lvl9pPr>
    </p:titleStyle>
    <p:bodyStyle>
      <a:lvl1pPr marL="342900" indent="-342900" algn="l" rtl="0" eaLnBrk="0" fontAlgn="base" hangingPunct="0">
        <a:spcBef>
          <a:spcPct val="20000"/>
        </a:spcBef>
        <a:spcAft>
          <a:spcPct val="0"/>
        </a:spcAft>
        <a:buClr>
          <a:schemeClr val="accent1"/>
        </a:buClr>
        <a:buSzPct val="150000"/>
        <a:buChar char="•"/>
        <a:defRPr sz="28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3.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bwMode="auto">
          <a:xfrm>
            <a:off x="2051719" y="2535238"/>
            <a:ext cx="6530561" cy="893762"/>
          </a:xfrm>
          <a:prstGeom prst="roundRect">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w="152400" h="50800" prst="softRoun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076" name="Rectangle 20"/>
          <p:cNvSpPr>
            <a:spLocks noGrp="1" noChangeArrowheads="1"/>
          </p:cNvSpPr>
          <p:nvPr>
            <p:ph type="ctrTitle" idx="4294967295"/>
          </p:nvPr>
        </p:nvSpPr>
        <p:spPr>
          <a:xfrm>
            <a:off x="1798638" y="2535238"/>
            <a:ext cx="7345362" cy="893762"/>
          </a:xfrm>
          <a:extLst/>
        </p:spPr>
        <p:txBody>
          <a:bodyPr/>
          <a:lstStyle/>
          <a:p>
            <a:pPr algn="ctr">
              <a:defRPr/>
            </a:pPr>
            <a:r>
              <a:rPr lang="zh-CN" altLang="en-US" sz="3200" kern="1200" dirty="0" smtClean="0">
                <a:ln w="50800"/>
                <a:solidFill>
                  <a:srgbClr val="DAD5EB"/>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rPr>
              <a:t>自然人税收管理系统扣缴客户端</a:t>
            </a:r>
            <a:endParaRPr lang="zh-CN" altLang="en-US" sz="3200" kern="1200" dirty="0">
              <a:ln w="50800"/>
              <a:solidFill>
                <a:srgbClr val="DAD5EB"/>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endParaRPr>
          </a:p>
        </p:txBody>
      </p:sp>
      <p:pic>
        <p:nvPicPr>
          <p:cNvPr id="1026" name="Picture 2"/>
          <p:cNvPicPr>
            <a:picLocks noChangeAspect="1" noChangeArrowheads="1"/>
          </p:cNvPicPr>
          <p:nvPr/>
        </p:nvPicPr>
        <p:blipFill>
          <a:blip r:embed="rId3" cstate="print"/>
          <a:srcRect/>
          <a:stretch>
            <a:fillRect/>
          </a:stretch>
        </p:blipFill>
        <p:spPr bwMode="auto">
          <a:xfrm>
            <a:off x="1214414" y="3899605"/>
            <a:ext cx="7358113" cy="12011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bwMode="auto">
          <a:xfrm>
            <a:off x="786006" y="1254106"/>
            <a:ext cx="7753376" cy="4825336"/>
          </a:xfrm>
          <a:prstGeom prst="rect">
            <a:avLst/>
          </a:prstGeom>
          <a:noFill/>
          <a:ln w="9525">
            <a:noFill/>
            <a:miter lim="800000"/>
            <a:headEnd/>
            <a:tailEnd/>
          </a:ln>
        </p:spPr>
      </p:pic>
      <p:sp>
        <p:nvSpPr>
          <p:cNvPr id="2" name="标题 1"/>
          <p:cNvSpPr>
            <a:spLocks noGrp="1"/>
          </p:cNvSpPr>
          <p:nvPr>
            <p:ph type="title"/>
          </p:nvPr>
        </p:nvSpPr>
        <p:spPr/>
        <p:txBody>
          <a:bodyPr/>
          <a:lstStyle/>
          <a:p>
            <a:r>
              <a:rPr lang="en-US" altLang="zh-CN" dirty="0" smtClean="0"/>
              <a:t> </a:t>
            </a:r>
            <a:r>
              <a:rPr lang="zh-CN" altLang="en-US" dirty="0" smtClean="0"/>
              <a:t>系统日常操作</a:t>
            </a:r>
            <a:r>
              <a:rPr lang="en-US" altLang="zh-CN" dirty="0" smtClean="0"/>
              <a:t>-</a:t>
            </a:r>
            <a:r>
              <a:rPr lang="zh-CN" altLang="en-US" dirty="0" smtClean="0"/>
              <a:t>初始化设置</a:t>
            </a:r>
            <a:endParaRPr lang="zh-CN" altLang="en-US" dirty="0"/>
          </a:p>
        </p:txBody>
      </p:sp>
      <p:sp>
        <p:nvSpPr>
          <p:cNvPr id="7" name="圆角矩形标注 6"/>
          <p:cNvSpPr/>
          <p:nvPr/>
        </p:nvSpPr>
        <p:spPr bwMode="auto">
          <a:xfrm>
            <a:off x="6054338" y="2874685"/>
            <a:ext cx="2485044" cy="1109003"/>
          </a:xfrm>
          <a:prstGeom prst="wedgeRoundRectCallout">
            <a:avLst>
              <a:gd name="adj1" fmla="val -39277"/>
              <a:gd name="adj2" fmla="val 75323"/>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400" dirty="0" smtClean="0"/>
              <a:t>提示“网络异常，未</a:t>
            </a:r>
            <a:r>
              <a:rPr lang="zh-CN" altLang="en-US" sz="1400" dirty="0"/>
              <a:t>收</a:t>
            </a:r>
            <a:r>
              <a:rPr lang="zh-CN" altLang="en-US" sz="1400" dirty="0" smtClean="0"/>
              <a:t>到反馈信息”，用户可点击“确定”按钮，可进行网络设置操作</a:t>
            </a:r>
            <a:endParaRPr kumimoji="0" lang="zh-CN" altLang="en-US" sz="1400" b="0" i="0" u="none" strike="noStrike" cap="none" normalizeH="0" baseline="0" dirty="0" smtClean="0">
              <a:ln>
                <a:noFill/>
              </a:ln>
              <a:solidFill>
                <a:schemeClr val="tx1"/>
              </a:solidFill>
              <a:effectLst/>
              <a:latin typeface="Times New Roman" pitchFamily="18" charset="0"/>
            </a:endParaRPr>
          </a:p>
        </p:txBody>
      </p:sp>
      <p:sp>
        <p:nvSpPr>
          <p:cNvPr id="8" name="圆角矩形标注 7"/>
          <p:cNvSpPr/>
          <p:nvPr/>
        </p:nvSpPr>
        <p:spPr bwMode="auto">
          <a:xfrm>
            <a:off x="6393668" y="1643050"/>
            <a:ext cx="1994755" cy="714380"/>
          </a:xfrm>
          <a:prstGeom prst="wedgeRoundRectCallout">
            <a:avLst>
              <a:gd name="adj1" fmla="val 31918"/>
              <a:gd name="adj2" fmla="val -84893"/>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smtClean="0"/>
              <a:t>若需使用代理服务器进行外部网络连接，请点击“网络设置”按钮进行操作。</a:t>
            </a:r>
            <a:endParaRPr kumimoji="0" lang="zh-CN" altLang="en-US" sz="1200" b="0" i="0" u="none" strike="noStrike" cap="none" normalizeH="0" baseline="0" dirty="0" smtClean="0">
              <a:ln>
                <a:noFill/>
              </a:ln>
              <a:solidFill>
                <a:schemeClr val="tx1"/>
              </a:solidFill>
              <a:effectLst/>
            </a:endParaRPr>
          </a:p>
        </p:txBody>
      </p:sp>
      <p:sp>
        <p:nvSpPr>
          <p:cNvPr id="6" name="流程图: 过程 5"/>
          <p:cNvSpPr/>
          <p:nvPr/>
        </p:nvSpPr>
        <p:spPr bwMode="auto">
          <a:xfrm>
            <a:off x="6852237" y="5426719"/>
            <a:ext cx="1535917" cy="57150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初始化设置</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bwMode="auto">
          <a:xfrm>
            <a:off x="932102" y="1268760"/>
            <a:ext cx="7399402" cy="4674235"/>
          </a:xfrm>
          <a:prstGeom prst="rect">
            <a:avLst/>
          </a:prstGeom>
          <a:noFill/>
          <a:ln w="9525">
            <a:noFill/>
            <a:miter lim="800000"/>
            <a:headEnd/>
            <a:tailEnd/>
          </a:ln>
        </p:spPr>
      </p:pic>
      <p:sp>
        <p:nvSpPr>
          <p:cNvPr id="5" name="圆角矩形标注 4"/>
          <p:cNvSpPr/>
          <p:nvPr/>
        </p:nvSpPr>
        <p:spPr bwMode="auto">
          <a:xfrm>
            <a:off x="3352338" y="3251554"/>
            <a:ext cx="1643074" cy="465477"/>
          </a:xfrm>
          <a:prstGeom prst="wedgeRoundRectCallout">
            <a:avLst>
              <a:gd name="adj1" fmla="val -4473"/>
              <a:gd name="adj2" fmla="val 95470"/>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200" dirty="0" smtClean="0"/>
              <a:t>带*号的为必录项</a:t>
            </a:r>
            <a:endParaRPr kumimoji="0" lang="zh-CN" altLang="en-US" sz="1200" b="0" i="0" u="none" strike="noStrike" cap="none" normalizeH="0" baseline="0" dirty="0" smtClean="0">
              <a:ln>
                <a:noFill/>
              </a:ln>
              <a:solidFill>
                <a:schemeClr val="tx1"/>
              </a:solidFill>
              <a:effectLst/>
              <a:latin typeface="Times New Roman" pitchFamily="18" charset="0"/>
            </a:endParaRPr>
          </a:p>
        </p:txBody>
      </p:sp>
      <p:sp>
        <p:nvSpPr>
          <p:cNvPr id="6" name="流程图: 过程 5"/>
          <p:cNvSpPr/>
          <p:nvPr/>
        </p:nvSpPr>
        <p:spPr bwMode="auto">
          <a:xfrm>
            <a:off x="6804248" y="5373216"/>
            <a:ext cx="1368152" cy="432048"/>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初始化设置</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bwMode="auto">
          <a:xfrm>
            <a:off x="805330" y="1117802"/>
            <a:ext cx="7800992" cy="4857046"/>
          </a:xfrm>
          <a:prstGeom prst="rect">
            <a:avLst/>
          </a:prstGeom>
          <a:noFill/>
          <a:ln w="9525">
            <a:noFill/>
            <a:miter lim="800000"/>
            <a:headEnd/>
            <a:tailEnd/>
          </a:ln>
        </p:spPr>
      </p:pic>
      <p:sp>
        <p:nvSpPr>
          <p:cNvPr id="5" name="圆角矩形标注 4"/>
          <p:cNvSpPr/>
          <p:nvPr/>
        </p:nvSpPr>
        <p:spPr bwMode="auto">
          <a:xfrm>
            <a:off x="5500694" y="2786057"/>
            <a:ext cx="2714644" cy="607223"/>
          </a:xfrm>
          <a:prstGeom prst="wedgeRoundRectCallout">
            <a:avLst>
              <a:gd name="adj1" fmla="val -33819"/>
              <a:gd name="adj2" fmla="val 64281"/>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smtClean="0"/>
              <a:t>登陆密码由</a:t>
            </a:r>
            <a:r>
              <a:rPr lang="en-US" altLang="zh-CN" sz="1200" dirty="0" smtClean="0"/>
              <a:t>8-20</a:t>
            </a:r>
            <a:r>
              <a:rPr lang="zh-CN" altLang="en-US" sz="1200" dirty="0" smtClean="0"/>
              <a:t>位字母、数字和符号至少两种以上字符组成，区分大小写</a:t>
            </a:r>
          </a:p>
          <a:p>
            <a:pPr eaLnBrk="0" hangingPunct="0"/>
            <a:endParaRPr lang="en-US" altLang="zh-CN" sz="1200" dirty="0" smtClean="0"/>
          </a:p>
        </p:txBody>
      </p:sp>
      <p:sp>
        <p:nvSpPr>
          <p:cNvPr id="6" name="圆角矩形标注 5"/>
          <p:cNvSpPr/>
          <p:nvPr/>
        </p:nvSpPr>
        <p:spPr bwMode="auto">
          <a:xfrm>
            <a:off x="1979712" y="3286574"/>
            <a:ext cx="1714512" cy="571504"/>
          </a:xfrm>
          <a:prstGeom prst="wedgeRoundRectCallout">
            <a:avLst>
              <a:gd name="adj1" fmla="val 67453"/>
              <a:gd name="adj2" fmla="val -42357"/>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100" dirty="0" smtClean="0"/>
              <a:t>如果不需要登陆密码可以把“启用登陆密码”勾选取消</a:t>
            </a:r>
            <a:endParaRPr kumimoji="0" lang="zh-CN" altLang="en-US" sz="1100" b="0" i="0" u="none" strike="noStrike" cap="none" normalizeH="0" baseline="0" dirty="0" smtClean="0">
              <a:ln>
                <a:noFill/>
              </a:ln>
              <a:solidFill>
                <a:schemeClr val="tx1"/>
              </a:solidFill>
              <a:effectLst/>
              <a:latin typeface="Times New Roman" pitchFamily="18" charset="0"/>
            </a:endParaRPr>
          </a:p>
        </p:txBody>
      </p:sp>
      <p:sp>
        <p:nvSpPr>
          <p:cNvPr id="7" name="流程图: 过程 6"/>
          <p:cNvSpPr/>
          <p:nvPr/>
        </p:nvSpPr>
        <p:spPr bwMode="auto">
          <a:xfrm>
            <a:off x="7020272" y="5373216"/>
            <a:ext cx="1368152" cy="55611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grpId="1" nodeType="clickEffect">
                                  <p:stCondLst>
                                    <p:cond delay="0"/>
                                  </p:stCondLst>
                                  <p:childTnLst>
                                    <p:animEffect transition="out" filter="box(in)">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strips(down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2707" y="1340768"/>
            <a:ext cx="7987185" cy="4953000"/>
          </a:xfrm>
        </p:spPr>
      </p:pic>
      <p:sp>
        <p:nvSpPr>
          <p:cNvPr id="3" name="标题 2"/>
          <p:cNvSpPr>
            <a:spLocks noGrp="1"/>
          </p:cNvSpPr>
          <p:nvPr>
            <p:ph type="title"/>
          </p:nvPr>
        </p:nvSpPr>
        <p:spPr/>
        <p:txBody>
          <a:bodyPr/>
          <a:lstStyle/>
          <a:p>
            <a:r>
              <a:rPr lang="zh-CN" altLang="en-US" dirty="0"/>
              <a:t>系统日常操作</a:t>
            </a:r>
            <a:r>
              <a:rPr lang="en-US" altLang="zh-CN" dirty="0"/>
              <a:t>-</a:t>
            </a:r>
            <a:r>
              <a:rPr lang="zh-CN" altLang="en-US" dirty="0"/>
              <a:t>初始化设置</a:t>
            </a:r>
          </a:p>
        </p:txBody>
      </p:sp>
      <p:sp>
        <p:nvSpPr>
          <p:cNvPr id="6" name="圆角矩形 5"/>
          <p:cNvSpPr/>
          <p:nvPr/>
        </p:nvSpPr>
        <p:spPr bwMode="auto">
          <a:xfrm>
            <a:off x="6948264" y="5589240"/>
            <a:ext cx="1512168" cy="704528"/>
          </a:xfrm>
          <a:prstGeom prst="roundRect">
            <a:avLst/>
          </a:prstGeom>
          <a:noFill/>
          <a:ln w="127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7" name="圆角矩形标注 6"/>
          <p:cNvSpPr/>
          <p:nvPr/>
        </p:nvSpPr>
        <p:spPr bwMode="auto">
          <a:xfrm>
            <a:off x="5715006" y="2852936"/>
            <a:ext cx="3321489" cy="1080120"/>
          </a:xfrm>
          <a:prstGeom prst="wedgeRoundRectCallout">
            <a:avLst>
              <a:gd name="adj1" fmla="val -73348"/>
              <a:gd name="adj2" fmla="val 13663"/>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t>1</a:t>
            </a:r>
            <a:r>
              <a:rPr lang="zh-CN" altLang="zh-CN" sz="1200" dirty="0" smtClean="0"/>
              <a:t>、</a:t>
            </a:r>
            <a:r>
              <a:rPr lang="zh-CN" altLang="en-US" sz="1200" dirty="0"/>
              <a:t>用户</a:t>
            </a:r>
            <a:r>
              <a:rPr lang="zh-CN" altLang="zh-CN" sz="1200" dirty="0" smtClean="0"/>
              <a:t>可以</a:t>
            </a:r>
            <a:r>
              <a:rPr lang="zh-CN" altLang="en-US" sz="1200" dirty="0" smtClean="0"/>
              <a:t>勾选</a:t>
            </a:r>
            <a:r>
              <a:rPr lang="en-US" altLang="zh-CN" sz="1200" dirty="0" smtClean="0"/>
              <a:t>“</a:t>
            </a:r>
            <a:r>
              <a:rPr lang="zh-CN" altLang="zh-CN" sz="1200" dirty="0"/>
              <a:t>启动自动备份</a:t>
            </a:r>
            <a:r>
              <a:rPr lang="en-US" altLang="zh-CN" sz="1200" dirty="0" smtClean="0"/>
              <a:t>”</a:t>
            </a:r>
            <a:r>
              <a:rPr lang="zh-CN" altLang="en-US" sz="1200" dirty="0" smtClean="0"/>
              <a:t>选项</a:t>
            </a:r>
            <a:r>
              <a:rPr lang="zh-CN" altLang="zh-CN" sz="1200" dirty="0" smtClean="0"/>
              <a:t>，</a:t>
            </a:r>
            <a:r>
              <a:rPr lang="zh-CN" altLang="zh-CN" sz="1200" dirty="0"/>
              <a:t>每次</a:t>
            </a:r>
            <a:r>
              <a:rPr lang="zh-CN" altLang="zh-CN" sz="1200" dirty="0" smtClean="0"/>
              <a:t>退出</a:t>
            </a:r>
            <a:r>
              <a:rPr lang="zh-CN" altLang="en-US" sz="1200" dirty="0"/>
              <a:t>系统</a:t>
            </a:r>
            <a:r>
              <a:rPr lang="zh-CN" altLang="zh-CN" sz="1200" dirty="0" smtClean="0"/>
              <a:t>时，</a:t>
            </a:r>
            <a:r>
              <a:rPr lang="zh-CN" altLang="en-US" sz="1200" dirty="0"/>
              <a:t>系统</a:t>
            </a:r>
            <a:r>
              <a:rPr lang="zh-CN" altLang="zh-CN" sz="1200" dirty="0" smtClean="0"/>
              <a:t>都</a:t>
            </a:r>
            <a:r>
              <a:rPr lang="zh-CN" altLang="zh-CN" sz="1200" dirty="0"/>
              <a:t>自动备份数据；</a:t>
            </a:r>
          </a:p>
          <a:p>
            <a:r>
              <a:rPr lang="en-US" altLang="zh-CN" sz="1200" dirty="0"/>
              <a:t>2</a:t>
            </a:r>
            <a:r>
              <a:rPr lang="zh-CN" altLang="zh-CN" sz="1200" dirty="0" smtClean="0"/>
              <a:t>、</a:t>
            </a:r>
            <a:r>
              <a:rPr lang="zh-CN" altLang="en-US" sz="1200" dirty="0" smtClean="0"/>
              <a:t>用户</a:t>
            </a:r>
            <a:r>
              <a:rPr lang="zh-CN" altLang="zh-CN" sz="1200" dirty="0" smtClean="0"/>
              <a:t>可以</a:t>
            </a:r>
            <a:r>
              <a:rPr lang="zh-CN" altLang="en-US" sz="1200" dirty="0" smtClean="0"/>
              <a:t>勾选</a:t>
            </a:r>
            <a:r>
              <a:rPr lang="en-US" altLang="zh-CN" sz="1200" dirty="0" smtClean="0"/>
              <a:t>“</a:t>
            </a:r>
            <a:r>
              <a:rPr lang="zh-CN" altLang="zh-CN" sz="1200" dirty="0"/>
              <a:t>自动备份前提醒</a:t>
            </a:r>
            <a:r>
              <a:rPr lang="en-US" altLang="zh-CN" sz="1200" dirty="0" smtClean="0"/>
              <a:t>”</a:t>
            </a:r>
            <a:r>
              <a:rPr lang="zh-CN" altLang="en-US" sz="1200" dirty="0" smtClean="0"/>
              <a:t>选项</a:t>
            </a:r>
            <a:r>
              <a:rPr lang="zh-CN" altLang="zh-CN" sz="1200" dirty="0" smtClean="0"/>
              <a:t>，</a:t>
            </a:r>
            <a:r>
              <a:rPr lang="zh-CN" altLang="zh-CN" sz="1200" dirty="0"/>
              <a:t>每次</a:t>
            </a:r>
            <a:r>
              <a:rPr lang="zh-CN" altLang="zh-CN" sz="1200" dirty="0" smtClean="0"/>
              <a:t>退出</a:t>
            </a:r>
            <a:r>
              <a:rPr lang="zh-CN" altLang="en-US" sz="1200" dirty="0"/>
              <a:t>系统</a:t>
            </a:r>
            <a:r>
              <a:rPr lang="zh-CN" altLang="zh-CN" sz="1200" dirty="0" smtClean="0"/>
              <a:t>时</a:t>
            </a:r>
            <a:r>
              <a:rPr lang="zh-CN" altLang="zh-CN" sz="1200" dirty="0"/>
              <a:t>，都会弹出是否需要备份的提示，可以自行选择是否备份；</a:t>
            </a:r>
          </a:p>
        </p:txBody>
      </p:sp>
      <p:pic>
        <p:nvPicPr>
          <p:cNvPr id="2" name="图片 1"/>
          <p:cNvPicPr>
            <a:picLocks noChangeAspect="1"/>
          </p:cNvPicPr>
          <p:nvPr/>
        </p:nvPicPr>
        <p:blipFill>
          <a:blip r:embed="rId3"/>
          <a:stretch>
            <a:fillRect/>
          </a:stretch>
        </p:blipFill>
        <p:spPr>
          <a:xfrm>
            <a:off x="3275856" y="4279593"/>
            <a:ext cx="1512168" cy="94512"/>
          </a:xfrm>
          <a:prstGeom prst="rect">
            <a:avLst/>
          </a:prstGeom>
        </p:spPr>
      </p:pic>
    </p:spTree>
    <p:extLst>
      <p:ext uri="{BB962C8B-B14F-4D97-AF65-F5344CB8AC3E}">
        <p14:creationId xmlns:p14="http://schemas.microsoft.com/office/powerpoint/2010/main" val="88268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7"/>
                                        </p:tgtEl>
                                        <p:attrNameLst>
                                          <p:attrName>ppt_x</p:attrName>
                                        </p:attrNameLst>
                                      </p:cBhvr>
                                      <p:tavLst>
                                        <p:tav tm="0">
                                          <p:val>
                                            <p:strVal val="ppt_x"/>
                                          </p:val>
                                        </p:tav>
                                        <p:tav tm="100000">
                                          <p:val>
                                            <p:strVal val="ppt_x"/>
                                          </p:val>
                                        </p:tav>
                                      </p:tavLst>
                                    </p:anim>
                                    <p:anim calcmode="lin" valueType="num">
                                      <p:cBhvr additive="base">
                                        <p:cTn id="24" dur="500"/>
                                        <p:tgtEl>
                                          <p:spTgt spid="7"/>
                                        </p:tgtEl>
                                        <p:attrNameLst>
                                          <p:attrName>ppt_y</p:attrName>
                                        </p:attrNameLst>
                                      </p:cBhvr>
                                      <p:tavLst>
                                        <p:tav tm="0">
                                          <p:val>
                                            <p:strVal val="ppt_y"/>
                                          </p:val>
                                        </p:tav>
                                        <p:tav tm="100000">
                                          <p:val>
                                            <p:strVal val="1+ppt_h/2"/>
                                          </p:val>
                                        </p:tav>
                                      </p:tavLst>
                                    </p:anim>
                                    <p:set>
                                      <p:cBhvr>
                                        <p:cTn id="2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初始化设置</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7578" y="1144061"/>
            <a:ext cx="7427256" cy="4569878"/>
          </a:xfrm>
          <a:prstGeom prst="rect">
            <a:avLst/>
          </a:prstGeom>
          <a:noFill/>
          <a:ln w="9525">
            <a:noFill/>
            <a:miter lim="800000"/>
            <a:headEnd/>
            <a:tailEnd/>
          </a:ln>
          <a:effectLst/>
        </p:spPr>
      </p:pic>
      <p:sp>
        <p:nvSpPr>
          <p:cNvPr id="5" name="圆角矩形标注 4"/>
          <p:cNvSpPr/>
          <p:nvPr/>
        </p:nvSpPr>
        <p:spPr bwMode="auto">
          <a:xfrm>
            <a:off x="2326549" y="2607558"/>
            <a:ext cx="2308246" cy="1000132"/>
          </a:xfrm>
          <a:prstGeom prst="wedgeRoundRectCallout">
            <a:avLst>
              <a:gd name="adj1" fmla="val 83582"/>
              <a:gd name="adj2" fmla="val 64235"/>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rPr>
              <a:t>1.</a:t>
            </a:r>
            <a:r>
              <a:rPr kumimoji="0" lang="zh-CN" altLang="en-US" sz="1100" b="0" i="0" u="none" strike="noStrike" cap="none" normalizeH="0" baseline="0" dirty="0" smtClean="0">
                <a:ln>
                  <a:noFill/>
                </a:ln>
                <a:solidFill>
                  <a:schemeClr val="tx1"/>
                </a:solidFill>
                <a:effectLst/>
                <a:latin typeface="Times New Roman" pitchFamily="18" charset="0"/>
              </a:rPr>
              <a:t>勾选“记住密码”按钮，系统可以记录用户的登陆密码</a:t>
            </a:r>
            <a:endParaRPr kumimoji="0" lang="en-US" altLang="zh-CN" sz="11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altLang="zh-CN" sz="1100" dirty="0" smtClean="0"/>
              <a:t>2.</a:t>
            </a:r>
            <a:r>
              <a:rPr lang="zh-CN" altLang="en-US" sz="1100" dirty="0" smtClean="0"/>
              <a:t>如果在安装向导第四步中不勾选“启用登陆密码“，则不出现本界面，系统直接进入主界面</a:t>
            </a:r>
            <a:endParaRPr kumimoji="0" lang="zh-CN" altLang="en-US" sz="1100" b="0" i="0" u="none" strike="noStrike" cap="none" normalizeH="0" baseline="0" dirty="0" smtClean="0">
              <a:ln>
                <a:noFill/>
              </a:ln>
              <a:solidFill>
                <a:schemeClr val="tx1"/>
              </a:solidFill>
              <a:effectLst/>
              <a:latin typeface="Times New Roman" pitchFamily="18" charset="0"/>
            </a:endParaRPr>
          </a:p>
        </p:txBody>
      </p:sp>
      <p:sp>
        <p:nvSpPr>
          <p:cNvPr id="6" name="圆角矩形标注 5"/>
          <p:cNvSpPr/>
          <p:nvPr/>
        </p:nvSpPr>
        <p:spPr bwMode="auto">
          <a:xfrm>
            <a:off x="5750727" y="1500174"/>
            <a:ext cx="1785950" cy="571504"/>
          </a:xfrm>
          <a:prstGeom prst="wedgeRoundRectCallout">
            <a:avLst>
              <a:gd name="adj1" fmla="val 31143"/>
              <a:gd name="adj2" fmla="val -67968"/>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rPr>
              <a:t>右上角可以进行网络设置</a:t>
            </a:r>
          </a:p>
        </p:txBody>
      </p:sp>
      <p:sp>
        <p:nvSpPr>
          <p:cNvPr id="7" name="流程图: 过程 6"/>
          <p:cNvSpPr/>
          <p:nvPr/>
        </p:nvSpPr>
        <p:spPr bwMode="auto">
          <a:xfrm>
            <a:off x="5000628" y="4357694"/>
            <a:ext cx="2714644" cy="57150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grpId="1" nodeType="clickEffect">
                                  <p:stCondLst>
                                    <p:cond delay="0"/>
                                  </p:stCondLst>
                                  <p:childTnLst>
                                    <p:animEffect transition="out" filter="box(in)">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strips(down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endParaRPr lang="zh-CN" altLang="en-US" dirty="0"/>
          </a:p>
        </p:txBody>
      </p:sp>
      <p:sp>
        <p:nvSpPr>
          <p:cNvPr id="4" name="圆角矩形 3"/>
          <p:cNvSpPr/>
          <p:nvPr/>
        </p:nvSpPr>
        <p:spPr>
          <a:xfrm>
            <a:off x="2483768" y="2204864"/>
            <a:ext cx="3960440" cy="1080120"/>
          </a:xfrm>
          <a:prstGeom prst="roundRect">
            <a:avLst/>
          </a:prstGeom>
          <a:gradFill flip="none" rotWithShape="1">
            <a:gsLst>
              <a:gs pos="0">
                <a:srgbClr val="00B0F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初始化设置</a:t>
            </a:r>
            <a:endPar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5" name="圆角矩形 4"/>
          <p:cNvSpPr/>
          <p:nvPr/>
        </p:nvSpPr>
        <p:spPr>
          <a:xfrm>
            <a:off x="2483768" y="3717032"/>
            <a:ext cx="3960440" cy="1080120"/>
          </a:xfrm>
          <a:prstGeom prst="roundRect">
            <a:avLst/>
          </a:prstGeom>
          <a:gradFill flip="none" rotWithShape="1">
            <a:gsLst>
              <a:gs pos="0">
                <a:srgbClr val="FFC00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en-US" altLang="zh-CN"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a:t>
            </a: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日常操作</a:t>
            </a:r>
            <a:endPar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6" name="圆角矩形 5"/>
          <p:cNvSpPr/>
          <p:nvPr/>
        </p:nvSpPr>
        <p:spPr>
          <a:xfrm>
            <a:off x="2771800" y="2398450"/>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7" name="圆角矩形 6"/>
          <p:cNvSpPr/>
          <p:nvPr/>
        </p:nvSpPr>
        <p:spPr>
          <a:xfrm>
            <a:off x="2771800" y="3969060"/>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圆角矩形 14"/>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endParaRPr lang="zh-CN" altLang="en-US" dirty="0"/>
          </a:p>
        </p:txBody>
      </p:sp>
      <p:grpSp>
        <p:nvGrpSpPr>
          <p:cNvPr id="3" name="组合 40"/>
          <p:cNvGrpSpPr/>
          <p:nvPr/>
        </p:nvGrpSpPr>
        <p:grpSpPr>
          <a:xfrm rot="5400000">
            <a:off x="591875" y="3538258"/>
            <a:ext cx="2483191" cy="504000"/>
            <a:chOff x="3059832" y="1332052"/>
            <a:chExt cx="2483191" cy="468000"/>
          </a:xfrm>
          <a:effectLst>
            <a:reflection blurRad="6350" stA="52000" endA="300" endPos="35000" dir="5400000" sy="-100000" algn="bl" rotWithShape="0"/>
          </a:effectLst>
        </p:grpSpPr>
        <p:grpSp>
          <p:nvGrpSpPr>
            <p:cNvPr id="4" name="组合 41"/>
            <p:cNvGrpSpPr/>
            <p:nvPr/>
          </p:nvGrpSpPr>
          <p:grpSpPr>
            <a:xfrm>
              <a:off x="3059832" y="1332052"/>
              <a:ext cx="1937288" cy="468000"/>
              <a:chOff x="3059832" y="1332052"/>
              <a:chExt cx="1937288" cy="468000"/>
            </a:xfrm>
          </p:grpSpPr>
          <p:sp>
            <p:nvSpPr>
              <p:cNvPr id="44" name="Pentagon 12"/>
              <p:cNvSpPr>
                <a:spLocks noChangeArrowheads="1"/>
              </p:cNvSpPr>
              <p:nvPr/>
            </p:nvSpPr>
            <p:spPr bwMode="auto">
              <a:xfrm>
                <a:off x="3059832" y="1332052"/>
                <a:ext cx="1937288" cy="468000"/>
              </a:xfrm>
              <a:prstGeom prst="homePlate">
                <a:avLst>
                  <a:gd name="adj" fmla="val 0"/>
                </a:avLst>
              </a:prstGeom>
              <a:solidFill>
                <a:srgbClr val="00B0F0"/>
              </a:solid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45" name="圆角矩形 44"/>
              <p:cNvSpPr/>
              <p:nvPr/>
            </p:nvSpPr>
            <p:spPr>
              <a:xfrm rot="16385965">
                <a:off x="3160655" y="1375766"/>
                <a:ext cx="344636" cy="378000"/>
              </a:xfrm>
              <a:prstGeom prst="roundRect">
                <a:avLst/>
              </a:prstGeom>
              <a:no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1</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43" name="Text Box 67"/>
            <p:cNvSpPr txBox="1">
              <a:spLocks noChangeArrowheads="1"/>
            </p:cNvSpPr>
            <p:nvPr/>
          </p:nvSpPr>
          <p:spPr bwMode="auto">
            <a:xfrm rot="16200000">
              <a:off x="4387761" y="582265"/>
              <a:ext cx="37153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r>
                <a:rPr lang="zh-CN" altLang="en-US" dirty="0" smtClean="0"/>
                <a:t>人员信息</a:t>
              </a:r>
              <a:r>
                <a:rPr lang="zh-CN" altLang="en-US" dirty="0"/>
                <a:t>采集</a:t>
              </a:r>
              <a:r>
                <a:rPr lang="en-US" altLang="zh-CN" dirty="0" smtClean="0"/>
                <a:t>	</a:t>
              </a:r>
              <a:endParaRPr lang="en-US" altLang="zh-CN" dirty="0"/>
            </a:p>
          </p:txBody>
        </p:sp>
      </p:grpSp>
      <p:sp>
        <p:nvSpPr>
          <p:cNvPr id="46" name="下箭头 45"/>
          <p:cNvSpPr/>
          <p:nvPr/>
        </p:nvSpPr>
        <p:spPr>
          <a:xfrm rot="16200000">
            <a:off x="2143128" y="3385989"/>
            <a:ext cx="360040" cy="262632"/>
          </a:xfrm>
          <a:prstGeom prst="downArrow">
            <a:avLst>
              <a:gd name="adj1" fmla="val 50000"/>
              <a:gd name="adj2" fmla="val 60880"/>
            </a:avLst>
          </a:prstGeom>
          <a:solidFill>
            <a:srgbClr val="AAE600"/>
          </a:solidFill>
          <a:ln w="25400" cap="flat" cmpd="sng" algn="ctr">
            <a:solidFill>
              <a:schemeClr val="accent3">
                <a:lumMod val="75000"/>
              </a:schemeClr>
            </a:solidFill>
            <a:prstDash val="solid"/>
          </a:ln>
          <a:effectLst/>
        </p:spPr>
        <p:txBody>
          <a:bodyPr rtlCol="0" anchor="ctr"/>
          <a:lstStyle/>
          <a:p>
            <a:pPr algn="ctr"/>
            <a:endParaRPr lang="zh-CN" altLang="en-US" kern="0">
              <a:solidFill>
                <a:sysClr val="window" lastClr="FFFFFF"/>
              </a:solidFill>
              <a:latin typeface="微软雅黑" pitchFamily="34" charset="-122"/>
              <a:ea typeface="微软雅黑" pitchFamily="34" charset="-122"/>
            </a:endParaRPr>
          </a:p>
        </p:txBody>
      </p:sp>
      <p:grpSp>
        <p:nvGrpSpPr>
          <p:cNvPr id="5" name="组合 46"/>
          <p:cNvGrpSpPr/>
          <p:nvPr/>
        </p:nvGrpSpPr>
        <p:grpSpPr>
          <a:xfrm rot="5400000">
            <a:off x="1840474" y="3245425"/>
            <a:ext cx="1937288" cy="504000"/>
            <a:chOff x="3059832" y="1332052"/>
            <a:chExt cx="1937288" cy="468000"/>
          </a:xfrm>
          <a:effectLst>
            <a:reflection blurRad="6350" stA="52000" endA="300" endPos="35000" dir="5400000" sy="-100000" algn="bl" rotWithShape="0"/>
          </a:effectLst>
        </p:grpSpPr>
        <p:grpSp>
          <p:nvGrpSpPr>
            <p:cNvPr id="6" name="组合 41"/>
            <p:cNvGrpSpPr/>
            <p:nvPr/>
          </p:nvGrpSpPr>
          <p:grpSpPr>
            <a:xfrm>
              <a:off x="3059832" y="1332052"/>
              <a:ext cx="1937288" cy="468000"/>
              <a:chOff x="3059832" y="1332052"/>
              <a:chExt cx="1937288" cy="468000"/>
            </a:xfrm>
          </p:grpSpPr>
          <p:sp>
            <p:nvSpPr>
              <p:cNvPr id="50" name="Pentagon 12"/>
              <p:cNvSpPr>
                <a:spLocks noChangeArrowheads="1"/>
              </p:cNvSpPr>
              <p:nvPr/>
            </p:nvSpPr>
            <p:spPr bwMode="auto">
              <a:xfrm>
                <a:off x="3059832" y="1332052"/>
                <a:ext cx="1937288" cy="468000"/>
              </a:xfrm>
              <a:prstGeom prst="homePlate">
                <a:avLst>
                  <a:gd name="adj" fmla="val 0"/>
                </a:avLst>
              </a:prstGeom>
              <a:solidFill>
                <a:srgbClr val="00B0F0"/>
              </a:solid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51" name="圆角矩形 50"/>
              <p:cNvSpPr/>
              <p:nvPr/>
            </p:nvSpPr>
            <p:spPr>
              <a:xfrm rot="16385965">
                <a:off x="3160655" y="1375766"/>
                <a:ext cx="344636" cy="378000"/>
              </a:xfrm>
              <a:prstGeom prst="roundRect">
                <a:avLst/>
              </a:prstGeom>
              <a:no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2</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49" name="Text Box 67"/>
            <p:cNvSpPr txBox="1">
              <a:spLocks noChangeArrowheads="1"/>
            </p:cNvSpPr>
            <p:nvPr/>
          </p:nvSpPr>
          <p:spPr bwMode="auto">
            <a:xfrm rot="16200000">
              <a:off x="4021942" y="1146523"/>
              <a:ext cx="371531" cy="81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pPr algn="ctr"/>
              <a:r>
                <a:rPr lang="zh-CN" altLang="en-US" dirty="0" smtClean="0"/>
                <a:t>报表填写</a:t>
              </a:r>
              <a:endParaRPr lang="en-US" altLang="zh-CN" dirty="0"/>
            </a:p>
          </p:txBody>
        </p:sp>
      </p:grpSp>
      <p:grpSp>
        <p:nvGrpSpPr>
          <p:cNvPr id="7" name="组合 51"/>
          <p:cNvGrpSpPr/>
          <p:nvPr/>
        </p:nvGrpSpPr>
        <p:grpSpPr>
          <a:xfrm rot="5400000">
            <a:off x="2866562" y="3242085"/>
            <a:ext cx="1937288" cy="504000"/>
            <a:chOff x="3059832" y="1332052"/>
            <a:chExt cx="1937288" cy="468000"/>
          </a:xfrm>
          <a:effectLst>
            <a:reflection blurRad="6350" stA="52000" endA="300" endPos="35000" dir="5400000" sy="-100000" algn="bl" rotWithShape="0"/>
          </a:effectLst>
        </p:grpSpPr>
        <p:grpSp>
          <p:nvGrpSpPr>
            <p:cNvPr id="8" name="组合 47"/>
            <p:cNvGrpSpPr/>
            <p:nvPr/>
          </p:nvGrpSpPr>
          <p:grpSpPr>
            <a:xfrm>
              <a:off x="3059832" y="1332052"/>
              <a:ext cx="1937288" cy="468000"/>
              <a:chOff x="3059832" y="1332052"/>
              <a:chExt cx="1937288" cy="468000"/>
            </a:xfrm>
          </p:grpSpPr>
          <p:sp>
            <p:nvSpPr>
              <p:cNvPr id="55" name="Pentagon 12"/>
              <p:cNvSpPr>
                <a:spLocks noChangeArrowheads="1"/>
              </p:cNvSpPr>
              <p:nvPr/>
            </p:nvSpPr>
            <p:spPr bwMode="auto">
              <a:xfrm>
                <a:off x="3059832" y="1332052"/>
                <a:ext cx="1937288" cy="468000"/>
              </a:xfrm>
              <a:prstGeom prst="homePlate">
                <a:avLst>
                  <a:gd name="adj" fmla="val 0"/>
                </a:avLst>
              </a:prstGeom>
              <a:solidFill>
                <a:srgbClr val="00B0F0"/>
              </a:solid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56" name="圆角矩形 55"/>
              <p:cNvSpPr/>
              <p:nvPr/>
            </p:nvSpPr>
            <p:spPr>
              <a:xfrm rot="16385965">
                <a:off x="3160655" y="1375766"/>
                <a:ext cx="344636" cy="378000"/>
              </a:xfrm>
              <a:prstGeom prst="roundRect">
                <a:avLst/>
              </a:prstGeom>
              <a:no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3</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54" name="Text Box 67"/>
            <p:cNvSpPr txBox="1">
              <a:spLocks noChangeArrowheads="1"/>
            </p:cNvSpPr>
            <p:nvPr/>
          </p:nvSpPr>
          <p:spPr bwMode="auto">
            <a:xfrm rot="16200000">
              <a:off x="4110855" y="1056755"/>
              <a:ext cx="371531" cy="99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pPr algn="ctr"/>
              <a:r>
                <a:rPr lang="zh-CN" altLang="en-US" dirty="0"/>
                <a:t>申报</a:t>
              </a:r>
              <a:r>
                <a:rPr lang="zh-CN" altLang="en-US" dirty="0" smtClean="0"/>
                <a:t>表报送</a:t>
              </a:r>
              <a:endParaRPr lang="en-US" altLang="zh-CN" dirty="0"/>
            </a:p>
          </p:txBody>
        </p:sp>
      </p:grpSp>
      <p:sp>
        <p:nvSpPr>
          <p:cNvPr id="57" name="下箭头 56"/>
          <p:cNvSpPr/>
          <p:nvPr/>
        </p:nvSpPr>
        <p:spPr>
          <a:xfrm rot="16200000">
            <a:off x="3191200" y="3385989"/>
            <a:ext cx="360040" cy="262632"/>
          </a:xfrm>
          <a:prstGeom prst="downArrow">
            <a:avLst>
              <a:gd name="adj1" fmla="val 50000"/>
              <a:gd name="adj2" fmla="val 60880"/>
            </a:avLst>
          </a:prstGeom>
          <a:solidFill>
            <a:srgbClr val="AAE600"/>
          </a:solidFill>
          <a:ln w="25400" cap="flat" cmpd="sng" algn="ctr">
            <a:solidFill>
              <a:schemeClr val="accent3">
                <a:lumMod val="75000"/>
              </a:schemeClr>
            </a:solidFill>
            <a:prstDash val="solid"/>
          </a:ln>
          <a:effectLst/>
        </p:spPr>
        <p:txBody>
          <a:bodyPr rtlCol="0" anchor="ctr"/>
          <a:lstStyle/>
          <a:p>
            <a:pPr algn="ctr"/>
            <a:endParaRPr lang="zh-CN" altLang="en-US" kern="0">
              <a:solidFill>
                <a:sysClr val="window" lastClr="FFFFFF"/>
              </a:solidFill>
              <a:latin typeface="微软雅黑" pitchFamily="34" charset="-122"/>
              <a:ea typeface="微软雅黑" pitchFamily="34" charset="-122"/>
            </a:endParaRPr>
          </a:p>
        </p:txBody>
      </p:sp>
      <p:grpSp>
        <p:nvGrpSpPr>
          <p:cNvPr id="9" name="组合 57"/>
          <p:cNvGrpSpPr/>
          <p:nvPr/>
        </p:nvGrpSpPr>
        <p:grpSpPr>
          <a:xfrm rot="5400000">
            <a:off x="3819459" y="3223216"/>
            <a:ext cx="1937288" cy="504000"/>
            <a:chOff x="3059832" y="1332052"/>
            <a:chExt cx="1937288" cy="468000"/>
          </a:xfrm>
          <a:solidFill>
            <a:srgbClr val="FFC000"/>
          </a:solidFill>
          <a:effectLst>
            <a:reflection blurRad="6350" stA="52000" endA="300" endPos="35000" dir="5400000" sy="-100000" algn="bl" rotWithShape="0"/>
          </a:effectLst>
        </p:grpSpPr>
        <p:grpSp>
          <p:nvGrpSpPr>
            <p:cNvPr id="10" name="组合 53"/>
            <p:cNvGrpSpPr/>
            <p:nvPr/>
          </p:nvGrpSpPr>
          <p:grpSpPr>
            <a:xfrm>
              <a:off x="3059832" y="1332052"/>
              <a:ext cx="1937288" cy="468000"/>
              <a:chOff x="3059832" y="1332052"/>
              <a:chExt cx="1937288" cy="468000"/>
            </a:xfrm>
            <a:grpFill/>
          </p:grpSpPr>
          <p:sp>
            <p:nvSpPr>
              <p:cNvPr id="61" name="Pentagon 12"/>
              <p:cNvSpPr>
                <a:spLocks noChangeArrowheads="1"/>
              </p:cNvSpPr>
              <p:nvPr/>
            </p:nvSpPr>
            <p:spPr bwMode="auto">
              <a:xfrm>
                <a:off x="3059832" y="1332052"/>
                <a:ext cx="1937288" cy="468000"/>
              </a:xfrm>
              <a:prstGeom prst="homePlate">
                <a:avLst>
                  <a:gd name="adj" fmla="val 0"/>
                </a:avLst>
              </a:prstGeom>
              <a:grp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62" name="圆角矩形 61"/>
              <p:cNvSpPr/>
              <p:nvPr/>
            </p:nvSpPr>
            <p:spPr>
              <a:xfrm rot="16385965">
                <a:off x="3160655" y="1375766"/>
                <a:ext cx="344636" cy="378000"/>
              </a:xfrm>
              <a:prstGeom prst="roundRect">
                <a:avLst/>
              </a:prstGeom>
              <a:grp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4</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60" name="Text Box 67"/>
            <p:cNvSpPr txBox="1">
              <a:spLocks noChangeArrowheads="1"/>
            </p:cNvSpPr>
            <p:nvPr/>
          </p:nvSpPr>
          <p:spPr bwMode="auto">
            <a:xfrm rot="16200000">
              <a:off x="4096563" y="1071045"/>
              <a:ext cx="400110" cy="990015"/>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pPr algn="ctr"/>
              <a:r>
                <a:rPr lang="zh-CN" altLang="en-US" dirty="0" smtClean="0"/>
                <a:t>申报及反馈</a:t>
              </a:r>
              <a:endParaRPr lang="en-US" altLang="zh-CN" dirty="0"/>
            </a:p>
          </p:txBody>
        </p:sp>
      </p:grpSp>
      <p:grpSp>
        <p:nvGrpSpPr>
          <p:cNvPr id="11" name="组合 62"/>
          <p:cNvGrpSpPr/>
          <p:nvPr/>
        </p:nvGrpSpPr>
        <p:grpSpPr>
          <a:xfrm rot="5400000">
            <a:off x="4791516" y="3223216"/>
            <a:ext cx="1937288" cy="504000"/>
            <a:chOff x="3059832" y="1332052"/>
            <a:chExt cx="1937288" cy="468000"/>
          </a:xfrm>
          <a:solidFill>
            <a:srgbClr val="FFC000"/>
          </a:solidFill>
          <a:effectLst>
            <a:reflection blurRad="6350" stA="52000" endA="300" endPos="35000" dir="5400000" sy="-100000" algn="bl" rotWithShape="0"/>
          </a:effectLst>
        </p:grpSpPr>
        <p:grpSp>
          <p:nvGrpSpPr>
            <p:cNvPr id="12" name="组合 63"/>
            <p:cNvGrpSpPr/>
            <p:nvPr/>
          </p:nvGrpSpPr>
          <p:grpSpPr>
            <a:xfrm>
              <a:off x="3059832" y="1332052"/>
              <a:ext cx="1937288" cy="468000"/>
              <a:chOff x="3059832" y="1332052"/>
              <a:chExt cx="1937288" cy="468000"/>
            </a:xfrm>
            <a:grpFill/>
          </p:grpSpPr>
          <p:sp>
            <p:nvSpPr>
              <p:cNvPr id="66" name="Pentagon 12"/>
              <p:cNvSpPr>
                <a:spLocks noChangeArrowheads="1"/>
              </p:cNvSpPr>
              <p:nvPr/>
            </p:nvSpPr>
            <p:spPr bwMode="auto">
              <a:xfrm>
                <a:off x="3059832" y="1332052"/>
                <a:ext cx="1937288" cy="468000"/>
              </a:xfrm>
              <a:prstGeom prst="homePlate">
                <a:avLst>
                  <a:gd name="adj" fmla="val 0"/>
                </a:avLst>
              </a:prstGeom>
              <a:grp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67" name="圆角矩形 66"/>
              <p:cNvSpPr/>
              <p:nvPr/>
            </p:nvSpPr>
            <p:spPr>
              <a:xfrm rot="16385965">
                <a:off x="3160655" y="1375766"/>
                <a:ext cx="344636" cy="378000"/>
              </a:xfrm>
              <a:prstGeom prst="roundRect">
                <a:avLst/>
              </a:prstGeom>
              <a:grp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5</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65" name="Text Box 67"/>
            <p:cNvSpPr txBox="1">
              <a:spLocks noChangeArrowheads="1"/>
            </p:cNvSpPr>
            <p:nvPr/>
          </p:nvSpPr>
          <p:spPr bwMode="auto">
            <a:xfrm rot="16200000">
              <a:off x="4110860" y="1056750"/>
              <a:ext cx="371531" cy="990015"/>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pPr algn="ctr"/>
              <a:r>
                <a:rPr lang="zh-CN" altLang="en-US" dirty="0" smtClean="0"/>
                <a:t>缴款及反馈</a:t>
              </a:r>
              <a:endParaRPr lang="en-US" altLang="zh-CN" dirty="0"/>
            </a:p>
          </p:txBody>
        </p:sp>
      </p:grpSp>
      <p:sp>
        <p:nvSpPr>
          <p:cNvPr id="68" name="下箭头 67"/>
          <p:cNvSpPr/>
          <p:nvPr/>
        </p:nvSpPr>
        <p:spPr>
          <a:xfrm rot="16200000">
            <a:off x="4152704" y="3362769"/>
            <a:ext cx="360040" cy="262632"/>
          </a:xfrm>
          <a:prstGeom prst="downArrow">
            <a:avLst>
              <a:gd name="adj1" fmla="val 50000"/>
              <a:gd name="adj2" fmla="val 60880"/>
            </a:avLst>
          </a:prstGeom>
          <a:solidFill>
            <a:srgbClr val="AAE600"/>
          </a:solidFill>
          <a:ln w="25400" cap="flat" cmpd="sng" algn="ctr">
            <a:solidFill>
              <a:schemeClr val="accent3">
                <a:lumMod val="75000"/>
              </a:schemeClr>
            </a:solidFill>
            <a:prstDash val="solid"/>
          </a:ln>
          <a:effectLst/>
        </p:spPr>
        <p:txBody>
          <a:bodyPr rtlCol="0" anchor="ctr"/>
          <a:lstStyle/>
          <a:p>
            <a:pPr algn="ctr"/>
            <a:endParaRPr lang="zh-CN" altLang="en-US" kern="0">
              <a:solidFill>
                <a:sysClr val="window" lastClr="FFFFFF"/>
              </a:solidFill>
              <a:latin typeface="微软雅黑" pitchFamily="34" charset="-122"/>
              <a:ea typeface="微软雅黑" pitchFamily="34" charset="-122"/>
            </a:endParaRPr>
          </a:p>
        </p:txBody>
      </p:sp>
      <p:sp>
        <p:nvSpPr>
          <p:cNvPr id="69" name="下箭头 68"/>
          <p:cNvSpPr/>
          <p:nvPr/>
        </p:nvSpPr>
        <p:spPr>
          <a:xfrm rot="16200000">
            <a:off x="5088808" y="3389283"/>
            <a:ext cx="360040" cy="262632"/>
          </a:xfrm>
          <a:prstGeom prst="downArrow">
            <a:avLst>
              <a:gd name="adj1" fmla="val 50000"/>
              <a:gd name="adj2" fmla="val 60880"/>
            </a:avLst>
          </a:prstGeom>
          <a:solidFill>
            <a:srgbClr val="AAE600"/>
          </a:solidFill>
          <a:ln w="25400" cap="flat" cmpd="sng" algn="ctr">
            <a:solidFill>
              <a:schemeClr val="accent3">
                <a:lumMod val="75000"/>
              </a:schemeClr>
            </a:solidFill>
            <a:prstDash val="solid"/>
          </a:ln>
          <a:effectLst/>
        </p:spPr>
        <p:txBody>
          <a:bodyPr rtlCol="0" anchor="ctr"/>
          <a:lstStyle/>
          <a:p>
            <a:pPr algn="ctr"/>
            <a:endParaRPr lang="zh-CN" altLang="en-US" kern="0">
              <a:solidFill>
                <a:sysClr val="window" lastClr="FFFFFF"/>
              </a:solidFill>
              <a:latin typeface="微软雅黑" pitchFamily="34" charset="-122"/>
              <a:ea typeface="微软雅黑" pitchFamily="34" charset="-122"/>
            </a:endParaRPr>
          </a:p>
        </p:txBody>
      </p:sp>
      <p:grpSp>
        <p:nvGrpSpPr>
          <p:cNvPr id="13" name="组合 69"/>
          <p:cNvGrpSpPr/>
          <p:nvPr/>
        </p:nvGrpSpPr>
        <p:grpSpPr>
          <a:xfrm rot="5400000">
            <a:off x="6087660" y="3209540"/>
            <a:ext cx="1937288" cy="504000"/>
            <a:chOff x="3059832" y="1332052"/>
            <a:chExt cx="1937288" cy="468000"/>
          </a:xfrm>
          <a:solidFill>
            <a:srgbClr val="FF0000"/>
          </a:solidFill>
          <a:effectLst>
            <a:reflection blurRad="6350" stA="52000" endA="300" endPos="35000" dir="5400000" sy="-100000" algn="bl" rotWithShape="0"/>
          </a:effectLst>
        </p:grpSpPr>
        <p:grpSp>
          <p:nvGrpSpPr>
            <p:cNvPr id="14" name="组合 93"/>
            <p:cNvGrpSpPr/>
            <p:nvPr/>
          </p:nvGrpSpPr>
          <p:grpSpPr>
            <a:xfrm>
              <a:off x="3059832" y="1332052"/>
              <a:ext cx="1937288" cy="468000"/>
              <a:chOff x="3059832" y="1332052"/>
              <a:chExt cx="1937288" cy="468000"/>
            </a:xfrm>
            <a:grpFill/>
          </p:grpSpPr>
          <p:sp>
            <p:nvSpPr>
              <p:cNvPr id="73" name="Pentagon 12"/>
              <p:cNvSpPr>
                <a:spLocks noChangeArrowheads="1"/>
              </p:cNvSpPr>
              <p:nvPr/>
            </p:nvSpPr>
            <p:spPr bwMode="auto">
              <a:xfrm>
                <a:off x="3059832" y="1332052"/>
                <a:ext cx="1937288" cy="468000"/>
              </a:xfrm>
              <a:prstGeom prst="homePlate">
                <a:avLst>
                  <a:gd name="adj" fmla="val 0"/>
                </a:avLst>
              </a:prstGeom>
              <a:grpFill/>
              <a:ln>
                <a:noFill/>
              </a:ln>
              <a:effectLst>
                <a:outerShdw blurRad="50800" dist="38100" dir="5400000" algn="t" rotWithShape="0">
                  <a:prstClr val="black">
                    <a:alpha val="40000"/>
                  </a:prstClr>
                </a:outerShdw>
              </a:effectLs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74" name="圆角矩形 73"/>
              <p:cNvSpPr/>
              <p:nvPr/>
            </p:nvSpPr>
            <p:spPr>
              <a:xfrm rot="16385965">
                <a:off x="3160655" y="1375766"/>
                <a:ext cx="344636" cy="378000"/>
              </a:xfrm>
              <a:prstGeom prst="roundRect">
                <a:avLst/>
              </a:prstGeom>
              <a:grpFill/>
              <a:ln>
                <a:solidFill>
                  <a:schemeClr val="bg1"/>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effectLst>
                      <a:outerShdw blurRad="63500" sx="102000" sy="102000" algn="ctr" rotWithShape="0">
                        <a:prstClr val="black">
                          <a:alpha val="40000"/>
                        </a:prstClr>
                      </a:outerShdw>
                    </a:effectLst>
                    <a:latin typeface="Arial Black" pitchFamily="34" charset="0"/>
                  </a:rPr>
                  <a:t>6</a:t>
                </a:r>
                <a:endParaRPr lang="zh-CN" altLang="en-US" sz="2000" dirty="0">
                  <a:solidFill>
                    <a:schemeClr val="bg1"/>
                  </a:solidFill>
                  <a:effectLst>
                    <a:outerShdw blurRad="63500" sx="102000" sy="102000" algn="ctr" rotWithShape="0">
                      <a:prstClr val="black">
                        <a:alpha val="40000"/>
                      </a:prstClr>
                    </a:outerShdw>
                  </a:effectLst>
                  <a:latin typeface="Arial Black" pitchFamily="34" charset="0"/>
                </a:endParaRPr>
              </a:p>
            </p:txBody>
          </p:sp>
        </p:grpSp>
        <p:sp>
          <p:nvSpPr>
            <p:cNvPr id="72" name="Text Box 67"/>
            <p:cNvSpPr txBox="1">
              <a:spLocks noChangeArrowheads="1"/>
            </p:cNvSpPr>
            <p:nvPr/>
          </p:nvSpPr>
          <p:spPr bwMode="auto">
            <a:xfrm rot="16200000">
              <a:off x="4096575" y="981277"/>
              <a:ext cx="400110" cy="116955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defPPr>
                <a:defRPr lang="zh-CN"/>
              </a:defPPr>
              <a:lvl1pPr>
                <a:defRPr sz="1400" b="1">
                  <a:solidFill>
                    <a:schemeClr val="bg1"/>
                  </a:solidFill>
                  <a:latin typeface="微软雅黑" pitchFamily="34" charset="-122"/>
                  <a:ea typeface="微软雅黑" pitchFamily="34" charset="-122"/>
                </a:defRPr>
              </a:lvl1pPr>
            </a:lstStyle>
            <a:p>
              <a:pPr algn="ctr"/>
              <a:r>
                <a:rPr lang="zh-CN" altLang="en-US" dirty="0" smtClean="0"/>
                <a:t>下月正常申报</a:t>
              </a:r>
              <a:endParaRPr lang="en-US" altLang="zh-CN" dirty="0"/>
            </a:p>
          </p:txBody>
        </p:sp>
      </p:grpSp>
      <p:sp>
        <p:nvSpPr>
          <p:cNvPr id="75" name="下箭头 74"/>
          <p:cNvSpPr/>
          <p:nvPr/>
        </p:nvSpPr>
        <p:spPr>
          <a:xfrm rot="16200000">
            <a:off x="6215536" y="3408953"/>
            <a:ext cx="360040" cy="262632"/>
          </a:xfrm>
          <a:prstGeom prst="downArrow">
            <a:avLst>
              <a:gd name="adj1" fmla="val 50000"/>
              <a:gd name="adj2" fmla="val 60880"/>
            </a:avLst>
          </a:prstGeom>
          <a:solidFill>
            <a:srgbClr val="AAE600"/>
          </a:solidFill>
          <a:ln w="25400" cap="flat" cmpd="sng" algn="ctr">
            <a:solidFill>
              <a:schemeClr val="accent3">
                <a:lumMod val="75000"/>
              </a:schemeClr>
            </a:solidFill>
            <a:prstDash val="solid"/>
          </a:ln>
          <a:effectLst/>
        </p:spPr>
        <p:txBody>
          <a:bodyPr rtlCol="0" anchor="ctr"/>
          <a:lstStyle/>
          <a:p>
            <a:pPr algn="ctr"/>
            <a:endParaRPr lang="zh-CN" altLang="en-US" kern="0">
              <a:solidFill>
                <a:sysClr val="window" lastClr="FFFFFF"/>
              </a:solidFill>
              <a:latin typeface="微软雅黑" pitchFamily="34" charset="-122"/>
              <a:ea typeface="微软雅黑" pitchFamily="34" charset="-122"/>
            </a:endParaRPr>
          </a:p>
        </p:txBody>
      </p:sp>
      <p:sp>
        <p:nvSpPr>
          <p:cNvPr id="76" name="TextBox 75"/>
          <p:cNvSpPr txBox="1"/>
          <p:nvPr/>
        </p:nvSpPr>
        <p:spPr>
          <a:xfrm>
            <a:off x="5976208" y="2904499"/>
            <a:ext cx="800219" cy="276999"/>
          </a:xfrm>
          <a:prstGeom prst="rect">
            <a:avLst/>
          </a:prstGeom>
          <a:noFill/>
        </p:spPr>
        <p:txBody>
          <a:bodyPr vert="horz"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申报成功</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976208" y="3804894"/>
            <a:ext cx="800219" cy="276999"/>
          </a:xfrm>
          <a:prstGeom prst="rect">
            <a:avLst/>
          </a:prstGeom>
          <a:noFill/>
        </p:spPr>
        <p:txBody>
          <a:bodyPr vert="horz"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扣款成功</a:t>
            </a:r>
            <a:endParaRPr lang="zh-CN" altLang="en-US" b="1"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9" presetClass="emph" presetSubtype="0" nodeType="clickEffect">
                                  <p:stCondLst>
                                    <p:cond delay="0"/>
                                  </p:stCondLst>
                                  <p:childTnLst>
                                    <p:set>
                                      <p:cBhvr rctx="PPT">
                                        <p:cTn id="14" dur="indefinite"/>
                                        <p:tgtEl>
                                          <p:spTgt spid="3"/>
                                        </p:tgtEl>
                                        <p:attrNameLst>
                                          <p:attrName>style.opacity</p:attrName>
                                        </p:attrNameLst>
                                      </p:cBhvr>
                                      <p:to>
                                        <p:strVal val="0.5"/>
                                      </p:to>
                                    </p:set>
                                    <p:animEffect filter="image" prLst="opacity: 0.5">
                                      <p:cBhvr rctx="IE">
                                        <p:cTn id="15" dur="indefinite"/>
                                        <p:tgtEl>
                                          <p:spTgt spid="3"/>
                                        </p:tgtEl>
                                      </p:cBhvr>
                                    </p:animEffect>
                                  </p:childTnLst>
                                </p:cTn>
                              </p:par>
                            </p:childTnLst>
                          </p:cTn>
                        </p:par>
                        <p:par>
                          <p:cTn id="16" fill="hold">
                            <p:stCondLst>
                              <p:cond delay="0"/>
                            </p:stCondLst>
                            <p:childTnLst>
                              <p:par>
                                <p:cTn id="17" presetID="32" presetClass="emph" presetSubtype="0" fill="hold" nodeType="afterEffect">
                                  <p:stCondLst>
                                    <p:cond delay="0"/>
                                  </p:stCondLst>
                                  <p:childTnLst>
                                    <p:animRot by="120000">
                                      <p:cBhvr>
                                        <p:cTn id="18" dur="100" fill="hold">
                                          <p:stCondLst>
                                            <p:cond delay="0"/>
                                          </p:stCondLst>
                                        </p:cTn>
                                        <p:tgtEl>
                                          <p:spTgt spid="5"/>
                                        </p:tgtEl>
                                        <p:attrNameLst>
                                          <p:attrName>r</p:attrName>
                                        </p:attrNameLst>
                                      </p:cBhvr>
                                    </p:animRot>
                                    <p:animRot by="-240000">
                                      <p:cBhvr>
                                        <p:cTn id="19" dur="200" fill="hold">
                                          <p:stCondLst>
                                            <p:cond delay="200"/>
                                          </p:stCondLst>
                                        </p:cTn>
                                        <p:tgtEl>
                                          <p:spTgt spid="5"/>
                                        </p:tgtEl>
                                        <p:attrNameLst>
                                          <p:attrName>r</p:attrName>
                                        </p:attrNameLst>
                                      </p:cBhvr>
                                    </p:animRot>
                                    <p:animRot by="240000">
                                      <p:cBhvr>
                                        <p:cTn id="20" dur="200" fill="hold">
                                          <p:stCondLst>
                                            <p:cond delay="400"/>
                                          </p:stCondLst>
                                        </p:cTn>
                                        <p:tgtEl>
                                          <p:spTgt spid="5"/>
                                        </p:tgtEl>
                                        <p:attrNameLst>
                                          <p:attrName>r</p:attrName>
                                        </p:attrNameLst>
                                      </p:cBhvr>
                                    </p:animRot>
                                    <p:animRot by="-240000">
                                      <p:cBhvr>
                                        <p:cTn id="21" dur="200" fill="hold">
                                          <p:stCondLst>
                                            <p:cond delay="600"/>
                                          </p:stCondLst>
                                        </p:cTn>
                                        <p:tgtEl>
                                          <p:spTgt spid="5"/>
                                        </p:tgtEl>
                                        <p:attrNameLst>
                                          <p:attrName>r</p:attrName>
                                        </p:attrNameLst>
                                      </p:cBhvr>
                                    </p:animRot>
                                    <p:animRot by="120000">
                                      <p:cBhvr>
                                        <p:cTn id="22" dur="200" fill="hold">
                                          <p:stCondLst>
                                            <p:cond delay="800"/>
                                          </p:stCondLst>
                                        </p:cTn>
                                        <p:tgtEl>
                                          <p:spTgt spid="5"/>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9" presetClass="emph" presetSubtype="0" nodeType="clickEffect">
                                  <p:stCondLst>
                                    <p:cond delay="0"/>
                                  </p:stCondLst>
                                  <p:childTnLst>
                                    <p:set>
                                      <p:cBhvr rctx="PPT">
                                        <p:cTn id="26" dur="indefinite"/>
                                        <p:tgtEl>
                                          <p:spTgt spid="5"/>
                                        </p:tgtEl>
                                        <p:attrNameLst>
                                          <p:attrName>style.opacity</p:attrName>
                                        </p:attrNameLst>
                                      </p:cBhvr>
                                      <p:to>
                                        <p:strVal val="0.5"/>
                                      </p:to>
                                    </p:set>
                                    <p:animEffect filter="image" prLst="opacity: 0.5">
                                      <p:cBhvr rctx="IE">
                                        <p:cTn id="27" dur="indefinite"/>
                                        <p:tgtEl>
                                          <p:spTgt spid="5"/>
                                        </p:tgtEl>
                                      </p:cBhvr>
                                    </p:animEffect>
                                  </p:childTnLst>
                                </p:cTn>
                              </p:par>
                            </p:childTnLst>
                          </p:cTn>
                        </p:par>
                        <p:par>
                          <p:cTn id="28" fill="hold">
                            <p:stCondLst>
                              <p:cond delay="0"/>
                            </p:stCondLst>
                            <p:childTnLst>
                              <p:par>
                                <p:cTn id="29" presetID="32" presetClass="emph" presetSubtype="0" fill="hold" nodeType="afterEffect">
                                  <p:stCondLst>
                                    <p:cond delay="0"/>
                                  </p:stCondLst>
                                  <p:childTnLst>
                                    <p:animRot by="120000">
                                      <p:cBhvr>
                                        <p:cTn id="30" dur="100" fill="hold">
                                          <p:stCondLst>
                                            <p:cond delay="0"/>
                                          </p:stCondLst>
                                        </p:cTn>
                                        <p:tgtEl>
                                          <p:spTgt spid="7"/>
                                        </p:tgtEl>
                                        <p:attrNameLst>
                                          <p:attrName>r</p:attrName>
                                        </p:attrNameLst>
                                      </p:cBhvr>
                                    </p:animRot>
                                    <p:animRot by="-240000">
                                      <p:cBhvr>
                                        <p:cTn id="31" dur="200" fill="hold">
                                          <p:stCondLst>
                                            <p:cond delay="200"/>
                                          </p:stCondLst>
                                        </p:cTn>
                                        <p:tgtEl>
                                          <p:spTgt spid="7"/>
                                        </p:tgtEl>
                                        <p:attrNameLst>
                                          <p:attrName>r</p:attrName>
                                        </p:attrNameLst>
                                      </p:cBhvr>
                                    </p:animRot>
                                    <p:animRot by="240000">
                                      <p:cBhvr>
                                        <p:cTn id="32" dur="200" fill="hold">
                                          <p:stCondLst>
                                            <p:cond delay="400"/>
                                          </p:stCondLst>
                                        </p:cTn>
                                        <p:tgtEl>
                                          <p:spTgt spid="7"/>
                                        </p:tgtEl>
                                        <p:attrNameLst>
                                          <p:attrName>r</p:attrName>
                                        </p:attrNameLst>
                                      </p:cBhvr>
                                    </p:animRot>
                                    <p:animRot by="-240000">
                                      <p:cBhvr>
                                        <p:cTn id="33" dur="200" fill="hold">
                                          <p:stCondLst>
                                            <p:cond delay="600"/>
                                          </p:stCondLst>
                                        </p:cTn>
                                        <p:tgtEl>
                                          <p:spTgt spid="7"/>
                                        </p:tgtEl>
                                        <p:attrNameLst>
                                          <p:attrName>r</p:attrName>
                                        </p:attrNameLst>
                                      </p:cBhvr>
                                    </p:animRot>
                                    <p:animRot by="120000">
                                      <p:cBhvr>
                                        <p:cTn id="34" dur="200" fill="hold">
                                          <p:stCondLst>
                                            <p:cond delay="800"/>
                                          </p:stCondLst>
                                        </p:cTn>
                                        <p:tgtEl>
                                          <p:spTgt spid="7"/>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9" presetClass="emph" presetSubtype="0" nodeType="clickEffect">
                                  <p:stCondLst>
                                    <p:cond delay="0"/>
                                  </p:stCondLst>
                                  <p:childTnLst>
                                    <p:set>
                                      <p:cBhvr rctx="PPT">
                                        <p:cTn id="38" dur="indefinite"/>
                                        <p:tgtEl>
                                          <p:spTgt spid="7"/>
                                        </p:tgtEl>
                                        <p:attrNameLst>
                                          <p:attrName>style.opacity</p:attrName>
                                        </p:attrNameLst>
                                      </p:cBhvr>
                                      <p:to>
                                        <p:strVal val="0.5"/>
                                      </p:to>
                                    </p:set>
                                    <p:animEffect filter="image" prLst="opacity: 0.5">
                                      <p:cBhvr rctx="IE">
                                        <p:cTn id="39" dur="indefinite"/>
                                        <p:tgtEl>
                                          <p:spTgt spid="7"/>
                                        </p:tgtEl>
                                      </p:cBhvr>
                                    </p:animEffect>
                                  </p:childTnLst>
                                </p:cTn>
                              </p:par>
                            </p:childTnLst>
                          </p:cTn>
                        </p:par>
                        <p:par>
                          <p:cTn id="40" fill="hold">
                            <p:stCondLst>
                              <p:cond delay="0"/>
                            </p:stCondLst>
                            <p:childTnLst>
                              <p:par>
                                <p:cTn id="41" presetID="32" presetClass="emph" presetSubtype="0" fill="hold" nodeType="afterEffect">
                                  <p:stCondLst>
                                    <p:cond delay="0"/>
                                  </p:stCondLst>
                                  <p:childTnLst>
                                    <p:animRot by="120000">
                                      <p:cBhvr>
                                        <p:cTn id="42" dur="100" fill="hold">
                                          <p:stCondLst>
                                            <p:cond delay="0"/>
                                          </p:stCondLst>
                                        </p:cTn>
                                        <p:tgtEl>
                                          <p:spTgt spid="9"/>
                                        </p:tgtEl>
                                        <p:attrNameLst>
                                          <p:attrName>r</p:attrName>
                                        </p:attrNameLst>
                                      </p:cBhvr>
                                    </p:animRot>
                                    <p:animRot by="-240000">
                                      <p:cBhvr>
                                        <p:cTn id="43" dur="200" fill="hold">
                                          <p:stCondLst>
                                            <p:cond delay="200"/>
                                          </p:stCondLst>
                                        </p:cTn>
                                        <p:tgtEl>
                                          <p:spTgt spid="9"/>
                                        </p:tgtEl>
                                        <p:attrNameLst>
                                          <p:attrName>r</p:attrName>
                                        </p:attrNameLst>
                                      </p:cBhvr>
                                    </p:animRot>
                                    <p:animRot by="240000">
                                      <p:cBhvr>
                                        <p:cTn id="44" dur="200" fill="hold">
                                          <p:stCondLst>
                                            <p:cond delay="400"/>
                                          </p:stCondLst>
                                        </p:cTn>
                                        <p:tgtEl>
                                          <p:spTgt spid="9"/>
                                        </p:tgtEl>
                                        <p:attrNameLst>
                                          <p:attrName>r</p:attrName>
                                        </p:attrNameLst>
                                      </p:cBhvr>
                                    </p:animRot>
                                    <p:animRot by="-240000">
                                      <p:cBhvr>
                                        <p:cTn id="45" dur="200" fill="hold">
                                          <p:stCondLst>
                                            <p:cond delay="600"/>
                                          </p:stCondLst>
                                        </p:cTn>
                                        <p:tgtEl>
                                          <p:spTgt spid="9"/>
                                        </p:tgtEl>
                                        <p:attrNameLst>
                                          <p:attrName>r</p:attrName>
                                        </p:attrNameLst>
                                      </p:cBhvr>
                                    </p:animRot>
                                    <p:animRot by="120000">
                                      <p:cBhvr>
                                        <p:cTn id="46" dur="200" fill="hold">
                                          <p:stCondLst>
                                            <p:cond delay="800"/>
                                          </p:stCondLst>
                                        </p:cTn>
                                        <p:tgtEl>
                                          <p:spTgt spid="9"/>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9"/>
                                        </p:tgtEl>
                                        <p:attrNameLst>
                                          <p:attrName>style.opacity</p:attrName>
                                        </p:attrNameLst>
                                      </p:cBhvr>
                                      <p:to>
                                        <p:strVal val="0.5"/>
                                      </p:to>
                                    </p:set>
                                    <p:animEffect filter="image" prLst="opacity: 0.5">
                                      <p:cBhvr rctx="IE">
                                        <p:cTn id="51" dur="indefinite"/>
                                        <p:tgtEl>
                                          <p:spTgt spid="9"/>
                                        </p:tgtEl>
                                      </p:cBhvr>
                                    </p:animEffect>
                                  </p:childTnLst>
                                </p:cTn>
                              </p:par>
                            </p:childTnLst>
                          </p:cTn>
                        </p:par>
                        <p:par>
                          <p:cTn id="52" fill="hold">
                            <p:stCondLst>
                              <p:cond delay="0"/>
                            </p:stCondLst>
                            <p:childTnLst>
                              <p:par>
                                <p:cTn id="53" presetID="32" presetClass="emph" presetSubtype="0" fill="hold" nodeType="afterEffect">
                                  <p:stCondLst>
                                    <p:cond delay="0"/>
                                  </p:stCondLst>
                                  <p:childTnLst>
                                    <p:animRot by="120000">
                                      <p:cBhvr>
                                        <p:cTn id="54" dur="100" fill="hold">
                                          <p:stCondLst>
                                            <p:cond delay="0"/>
                                          </p:stCondLst>
                                        </p:cTn>
                                        <p:tgtEl>
                                          <p:spTgt spid="11"/>
                                        </p:tgtEl>
                                        <p:attrNameLst>
                                          <p:attrName>r</p:attrName>
                                        </p:attrNameLst>
                                      </p:cBhvr>
                                    </p:animRot>
                                    <p:animRot by="-240000">
                                      <p:cBhvr>
                                        <p:cTn id="55" dur="200" fill="hold">
                                          <p:stCondLst>
                                            <p:cond delay="200"/>
                                          </p:stCondLst>
                                        </p:cTn>
                                        <p:tgtEl>
                                          <p:spTgt spid="11"/>
                                        </p:tgtEl>
                                        <p:attrNameLst>
                                          <p:attrName>r</p:attrName>
                                        </p:attrNameLst>
                                      </p:cBhvr>
                                    </p:animRot>
                                    <p:animRot by="240000">
                                      <p:cBhvr>
                                        <p:cTn id="56" dur="200" fill="hold">
                                          <p:stCondLst>
                                            <p:cond delay="400"/>
                                          </p:stCondLst>
                                        </p:cTn>
                                        <p:tgtEl>
                                          <p:spTgt spid="11"/>
                                        </p:tgtEl>
                                        <p:attrNameLst>
                                          <p:attrName>r</p:attrName>
                                        </p:attrNameLst>
                                      </p:cBhvr>
                                    </p:animRot>
                                    <p:animRot by="-240000">
                                      <p:cBhvr>
                                        <p:cTn id="57" dur="200" fill="hold">
                                          <p:stCondLst>
                                            <p:cond delay="600"/>
                                          </p:stCondLst>
                                        </p:cTn>
                                        <p:tgtEl>
                                          <p:spTgt spid="11"/>
                                        </p:tgtEl>
                                        <p:attrNameLst>
                                          <p:attrName>r</p:attrName>
                                        </p:attrNameLst>
                                      </p:cBhvr>
                                    </p:animRot>
                                    <p:animRot by="120000">
                                      <p:cBhvr>
                                        <p:cTn id="58" dur="200" fill="hold">
                                          <p:stCondLst>
                                            <p:cond delay="800"/>
                                          </p:stCondLst>
                                        </p:cTn>
                                        <p:tgtEl>
                                          <p:spTgt spid="11"/>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11"/>
                                        </p:tgtEl>
                                        <p:attrNameLst>
                                          <p:attrName>style.opacity</p:attrName>
                                        </p:attrNameLst>
                                      </p:cBhvr>
                                      <p:to>
                                        <p:strVal val="0.5"/>
                                      </p:to>
                                    </p:set>
                                    <p:animEffect filter="image" prLst="opacity: 0.5">
                                      <p:cBhvr rctx="IE">
                                        <p:cTn id="63" dur="indefinite"/>
                                        <p:tgtEl>
                                          <p:spTgt spid="11"/>
                                        </p:tgtEl>
                                      </p:cBhvr>
                                    </p:animEffect>
                                  </p:childTnLst>
                                </p:cTn>
                              </p:par>
                            </p:childTnLst>
                          </p:cTn>
                        </p:par>
                        <p:par>
                          <p:cTn id="64" fill="hold">
                            <p:stCondLst>
                              <p:cond delay="0"/>
                            </p:stCondLst>
                            <p:childTnLst>
                              <p:par>
                                <p:cTn id="65" presetID="32" presetClass="emph" presetSubtype="0" fill="hold" nodeType="afterEffect">
                                  <p:stCondLst>
                                    <p:cond delay="0"/>
                                  </p:stCondLst>
                                  <p:childTnLst>
                                    <p:animRot by="120000">
                                      <p:cBhvr>
                                        <p:cTn id="66" dur="100" fill="hold">
                                          <p:stCondLst>
                                            <p:cond delay="0"/>
                                          </p:stCondLst>
                                        </p:cTn>
                                        <p:tgtEl>
                                          <p:spTgt spid="13"/>
                                        </p:tgtEl>
                                        <p:attrNameLst>
                                          <p:attrName>r</p:attrName>
                                        </p:attrNameLst>
                                      </p:cBhvr>
                                    </p:animRot>
                                    <p:animRot by="-240000">
                                      <p:cBhvr>
                                        <p:cTn id="67" dur="200" fill="hold">
                                          <p:stCondLst>
                                            <p:cond delay="200"/>
                                          </p:stCondLst>
                                        </p:cTn>
                                        <p:tgtEl>
                                          <p:spTgt spid="13"/>
                                        </p:tgtEl>
                                        <p:attrNameLst>
                                          <p:attrName>r</p:attrName>
                                        </p:attrNameLst>
                                      </p:cBhvr>
                                    </p:animRot>
                                    <p:animRot by="240000">
                                      <p:cBhvr>
                                        <p:cTn id="68" dur="200" fill="hold">
                                          <p:stCondLst>
                                            <p:cond delay="400"/>
                                          </p:stCondLst>
                                        </p:cTn>
                                        <p:tgtEl>
                                          <p:spTgt spid="13"/>
                                        </p:tgtEl>
                                        <p:attrNameLst>
                                          <p:attrName>r</p:attrName>
                                        </p:attrNameLst>
                                      </p:cBhvr>
                                    </p:animRot>
                                    <p:animRot by="-240000">
                                      <p:cBhvr>
                                        <p:cTn id="69" dur="200" fill="hold">
                                          <p:stCondLst>
                                            <p:cond delay="600"/>
                                          </p:stCondLst>
                                        </p:cTn>
                                        <p:tgtEl>
                                          <p:spTgt spid="13"/>
                                        </p:tgtEl>
                                        <p:attrNameLst>
                                          <p:attrName>r</p:attrName>
                                        </p:attrNameLst>
                                      </p:cBhvr>
                                    </p:animRot>
                                    <p:animRot by="120000">
                                      <p:cBhvr>
                                        <p:cTn id="70"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3045364070"/>
              </p:ext>
            </p:extLst>
          </p:nvPr>
        </p:nvGraphicFramePr>
        <p:xfrm>
          <a:off x="1043608" y="1916832"/>
          <a:ext cx="669674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人员信息采集</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428" y="1513177"/>
            <a:ext cx="8636633" cy="439429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533" y="2070740"/>
            <a:ext cx="1226239" cy="3836736"/>
          </a:xfrm>
          <a:prstGeom prst="rect">
            <a:avLst/>
          </a:prstGeom>
        </p:spPr>
      </p:pic>
      <p:sp>
        <p:nvSpPr>
          <p:cNvPr id="4" name="流程图: 过程 3"/>
          <p:cNvSpPr/>
          <p:nvPr/>
        </p:nvSpPr>
        <p:spPr bwMode="auto">
          <a:xfrm>
            <a:off x="235433" y="2348880"/>
            <a:ext cx="928694" cy="21431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8" name="流程图: 过程 7"/>
          <p:cNvSpPr/>
          <p:nvPr/>
        </p:nvSpPr>
        <p:spPr bwMode="auto">
          <a:xfrm>
            <a:off x="6732240" y="1700808"/>
            <a:ext cx="928694" cy="21431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9" name="圆角矩形标注 8"/>
          <p:cNvSpPr/>
          <p:nvPr/>
        </p:nvSpPr>
        <p:spPr bwMode="auto">
          <a:xfrm>
            <a:off x="4974070" y="2228146"/>
            <a:ext cx="1902185" cy="696797"/>
          </a:xfrm>
          <a:prstGeom prst="wedgeRoundRectCallout">
            <a:avLst>
              <a:gd name="adj1" fmla="val 31143"/>
              <a:gd name="adj2" fmla="val -67968"/>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rPr>
              <a:t>用户可点击“操作手册”，可自动下载本系统操作手册进行查看</a:t>
            </a: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grpId="1" nodeType="clickEffect">
                                  <p:stCondLst>
                                    <p:cond delay="0"/>
                                  </p:stCondLst>
                                  <p:childTnLst>
                                    <p:animEffect transition="out" filter="box(in)">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682" y="1278365"/>
            <a:ext cx="8248412" cy="4013736"/>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862" y="1772816"/>
            <a:ext cx="1124721" cy="3441402"/>
          </a:xfrm>
          <a:prstGeom prst="rect">
            <a:avLst/>
          </a:prstGeom>
        </p:spPr>
      </p:pic>
      <p:sp>
        <p:nvSpPr>
          <p:cNvPr id="4" name="圆角矩形 3"/>
          <p:cNvSpPr/>
          <p:nvPr/>
        </p:nvSpPr>
        <p:spPr bwMode="auto">
          <a:xfrm>
            <a:off x="609600" y="304800"/>
            <a:ext cx="7850832"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sp>
        <p:nvSpPr>
          <p:cNvPr id="6" name="流程图: 过程 5"/>
          <p:cNvSpPr/>
          <p:nvPr/>
        </p:nvSpPr>
        <p:spPr bwMode="auto">
          <a:xfrm>
            <a:off x="1461074" y="2284282"/>
            <a:ext cx="479202" cy="21602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11026" y="2341681"/>
            <a:ext cx="5811695" cy="3273331"/>
          </a:xfrm>
          <a:prstGeom prst="rect">
            <a:avLst/>
          </a:prstGeom>
          <a:noFill/>
          <a:ln w="9525">
            <a:noFill/>
            <a:miter lim="800000"/>
            <a:headEnd/>
            <a:tailEnd/>
          </a:ln>
          <a:effectLst/>
        </p:spPr>
      </p:pic>
      <p:sp>
        <p:nvSpPr>
          <p:cNvPr id="5" name="圆角矩形标注 4"/>
          <p:cNvSpPr/>
          <p:nvPr/>
        </p:nvSpPr>
        <p:spPr bwMode="auto">
          <a:xfrm>
            <a:off x="5429256" y="2000240"/>
            <a:ext cx="2214578" cy="1000132"/>
          </a:xfrm>
          <a:prstGeom prst="wedgeRoundRectCallout">
            <a:avLst>
              <a:gd name="adj1" fmla="val -36192"/>
              <a:gd name="adj2" fmla="val 61808"/>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sz="1200" dirty="0" smtClean="0"/>
              <a:t>1.</a:t>
            </a:r>
            <a:r>
              <a:rPr lang="zh-CN" altLang="en-US" sz="1200" dirty="0" smtClean="0"/>
              <a:t>人员信息采集提供了“添加”、“导入”两种方式可以录入纳税人信息；</a:t>
            </a:r>
            <a:endParaRPr lang="en-US" altLang="zh-CN" sz="1200" dirty="0"/>
          </a:p>
          <a:p>
            <a:pPr marL="0" marR="0" indent="0" algn="l" defTabSz="914400" rtl="0" eaLnBrk="0" fontAlgn="base" latinLnBrk="0" hangingPunct="0">
              <a:lnSpc>
                <a:spcPct val="100000"/>
              </a:lnSpc>
              <a:spcBef>
                <a:spcPct val="0"/>
              </a:spcBef>
              <a:spcAft>
                <a:spcPct val="0"/>
              </a:spcAft>
              <a:buClrTx/>
              <a:buSzTx/>
              <a:buFontTx/>
              <a:buNone/>
              <a:tabLst/>
            </a:pPr>
            <a:r>
              <a:rPr lang="en-US" altLang="zh-CN" sz="1200" dirty="0" smtClean="0"/>
              <a:t>2.</a:t>
            </a:r>
            <a:r>
              <a:rPr lang="zh-CN" altLang="en-US" sz="1200" dirty="0" smtClean="0"/>
              <a:t>点击“添加”可弹出此界面，带*号为必录项</a:t>
            </a:r>
            <a:endParaRPr kumimoji="0" lang="zh-CN" altLang="en-US" sz="1200" b="0" i="0" u="none" strike="noStrike" cap="none" normalizeH="0" baseline="0" dirty="0" smtClean="0">
              <a:ln>
                <a:noFill/>
              </a:ln>
              <a:solidFill>
                <a:schemeClr val="tx1"/>
              </a:solidFill>
              <a:effectLst/>
              <a:latin typeface="Times New Roman" pitchFamily="18" charset="0"/>
            </a:endParaRPr>
          </a:p>
        </p:txBody>
      </p:sp>
      <p:sp>
        <p:nvSpPr>
          <p:cNvPr id="9" name="圆角矩形标注 8"/>
          <p:cNvSpPr/>
          <p:nvPr/>
        </p:nvSpPr>
        <p:spPr bwMode="auto">
          <a:xfrm>
            <a:off x="4846541" y="3709192"/>
            <a:ext cx="2214578" cy="1000132"/>
          </a:xfrm>
          <a:prstGeom prst="wedgeRoundRectCallout">
            <a:avLst>
              <a:gd name="adj1" fmla="val -74574"/>
              <a:gd name="adj2" fmla="val -55374"/>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smtClean="0"/>
              <a:t>系统增加</a:t>
            </a:r>
            <a:r>
              <a:rPr lang="zh-CN" altLang="en-US" sz="1200" dirty="0"/>
              <a:t>了跟随式帮助，只需要把鼠标移到需要了解的项目上方，下方会自动弹出对应的业务说明。</a:t>
            </a:r>
          </a:p>
        </p:txBody>
      </p:sp>
      <p:sp>
        <p:nvSpPr>
          <p:cNvPr id="11" name="流程图: 过程 10"/>
          <p:cNvSpPr/>
          <p:nvPr/>
        </p:nvSpPr>
        <p:spPr bwMode="auto">
          <a:xfrm>
            <a:off x="1589340" y="3583241"/>
            <a:ext cx="6655068" cy="21602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2" name="圆角矩形标注 11"/>
          <p:cNvSpPr/>
          <p:nvPr/>
        </p:nvSpPr>
        <p:spPr bwMode="auto">
          <a:xfrm>
            <a:off x="5678893" y="3840832"/>
            <a:ext cx="2214578" cy="596280"/>
          </a:xfrm>
          <a:prstGeom prst="wedgeRoundRectCallout">
            <a:avLst>
              <a:gd name="adj1" fmla="val -74574"/>
              <a:gd name="adj2" fmla="val -55374"/>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smtClean="0"/>
              <a:t>添加人员信息后默认状态为“待报送”</a:t>
            </a:r>
            <a:endParaRPr lang="zh-CN" altLang="en-US" sz="1200" dirty="0"/>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500" fill="hold"/>
                                        <p:tgtEl>
                                          <p:spTgt spid="3075"/>
                                        </p:tgtEl>
                                        <p:attrNameLst>
                                          <p:attrName>ppt_x</p:attrName>
                                        </p:attrNameLst>
                                      </p:cBhvr>
                                      <p:tavLst>
                                        <p:tav tm="0">
                                          <p:val>
                                            <p:strVal val="#ppt_x"/>
                                          </p:val>
                                        </p:tav>
                                        <p:tav tm="100000">
                                          <p:val>
                                            <p:strVal val="#ppt_x"/>
                                          </p:val>
                                        </p:tav>
                                      </p:tavLst>
                                    </p:anim>
                                    <p:anim calcmode="lin" valueType="num">
                                      <p:cBhvr additive="base">
                                        <p:cTn id="13"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grpId="1" nodeType="clickEffect">
                                  <p:stCondLst>
                                    <p:cond delay="0"/>
                                  </p:stCondLst>
                                  <p:childTnLst>
                                    <p:animEffect transition="out" filter="box(in)">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xit" presetSubtype="16" fill="hold" grpId="1" nodeType="clickEffect">
                                  <p:stCondLst>
                                    <p:cond delay="0"/>
                                  </p:stCondLst>
                                  <p:childTnLst>
                                    <p:animEffect transition="out" filter="box(i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307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trips(down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 presetClass="exit" presetSubtype="16" fill="hold" grpId="1" nodeType="clickEffect">
                                  <p:stCondLst>
                                    <p:cond delay="0"/>
                                  </p:stCondLst>
                                  <p:childTnLst>
                                    <p:animEffect transition="out" filter="box(in)">
                                      <p:cBhvr>
                                        <p:cTn id="54" dur="500"/>
                                        <p:tgtEl>
                                          <p:spTgt spid="12"/>
                                        </p:tgtEl>
                                      </p:cBhvr>
                                    </p:animEffect>
                                    <p:set>
                                      <p:cBhvr>
                                        <p:cTn id="5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9" grpId="0" animBg="1"/>
      <p:bldP spid="9" grpId="1" animBg="1"/>
      <p:bldP spid="11" grpId="0"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 descr="iblrak00648723.jpg"/>
          <p:cNvPicPr>
            <a:picLocks noGrp="1" noChangeAspect="1" noChangeArrowheads="1"/>
          </p:cNvPicPr>
          <p:nvPr>
            <p:ph idx="1"/>
          </p:nvPr>
        </p:nvPicPr>
        <p:blipFill>
          <a:blip r:embed="rId2">
            <a:grayscl/>
          </a:blip>
          <a:srcRect t="4683"/>
          <a:stretch>
            <a:fillRect/>
          </a:stretch>
        </p:blipFill>
        <p:spPr bwMode="auto">
          <a:xfrm>
            <a:off x="609600" y="2627353"/>
            <a:ext cx="3121152" cy="1984294"/>
          </a:xfrm>
          <a:prstGeom prst="rect">
            <a:avLst/>
          </a:prstGeom>
          <a:noFill/>
          <a:ln w="9525">
            <a:noFill/>
            <a:miter lim="800000"/>
            <a:headEnd/>
            <a:tailEnd/>
          </a:ln>
        </p:spPr>
      </p:pic>
      <p:sp>
        <p:nvSpPr>
          <p:cNvPr id="6" name="Rectangle 9"/>
          <p:cNvSpPr/>
          <p:nvPr/>
        </p:nvSpPr>
        <p:spPr bwMode="auto">
          <a:xfrm>
            <a:off x="3851033" y="2305897"/>
            <a:ext cx="5292967" cy="758952"/>
          </a:xfrm>
          <a:prstGeom prst="rect">
            <a:avLst/>
          </a:prstGeom>
          <a:gradFill flip="none" rotWithShape="1">
            <a:gsLst>
              <a:gs pos="0">
                <a:srgbClr val="00B0F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系统概述</a:t>
            </a:r>
            <a:endParaRPr lang="en-IN" altLang="zh-CN" sz="2800" dirty="0">
              <a:ln>
                <a:solidFill>
                  <a:schemeClr val="bg1">
                    <a:alpha val="0"/>
                  </a:schemeClr>
                </a:solidFill>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8" name="Rectangle 9"/>
          <p:cNvSpPr/>
          <p:nvPr/>
        </p:nvSpPr>
        <p:spPr bwMode="auto">
          <a:xfrm>
            <a:off x="3824356" y="3230782"/>
            <a:ext cx="5292080" cy="758952"/>
          </a:xfrm>
          <a:prstGeom prst="rect">
            <a:avLst/>
          </a:prstGeom>
          <a:gradFill flip="none" rotWithShape="1">
            <a:gsLst>
              <a:gs pos="0">
                <a:srgbClr val="FFC00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a:t>
            </a:r>
            <a:r>
              <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系统</a:t>
            </a: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日常操作</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0" name="Rectangle 14"/>
          <p:cNvSpPr/>
          <p:nvPr/>
        </p:nvSpPr>
        <p:spPr bwMode="auto">
          <a:xfrm>
            <a:off x="3851033" y="4018552"/>
            <a:ext cx="5292080" cy="758952"/>
          </a:xfrm>
          <a:prstGeom prst="rect">
            <a:avLst/>
          </a:prstGeom>
          <a:gradFill flip="none" rotWithShape="1">
            <a:gsLst>
              <a:gs pos="0">
                <a:srgbClr val="92D05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常见问题</a:t>
            </a:r>
            <a:endParaRPr lang="en-I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65883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6"/>
                                        </p:tgtEl>
                                        <p:attrNameLst>
                                          <p:attrName>style.color</p:attrName>
                                        </p:attrNameLst>
                                      </p:cBhvr>
                                      <p:by>
                                        <p:hsl h="0" s="-12549" l="-25098"/>
                                      </p:by>
                                    </p:animClr>
                                    <p:animClr clrSpc="hsl" dir="cw">
                                      <p:cBhvr>
                                        <p:cTn id="7" dur="500" fill="hold"/>
                                        <p:tgtEl>
                                          <p:spTgt spid="6"/>
                                        </p:tgtEl>
                                        <p:attrNameLst>
                                          <p:attrName>fillcolor</p:attrName>
                                        </p:attrNameLst>
                                      </p:cBhvr>
                                      <p:by>
                                        <p:hsl h="0" s="-12549" l="-25098"/>
                                      </p:by>
                                    </p:animClr>
                                    <p:animClr clrSpc="hsl" dir="cw">
                                      <p:cBhvr>
                                        <p:cTn id="8" dur="500" fill="hold"/>
                                        <p:tgtEl>
                                          <p:spTgt spid="6"/>
                                        </p:tgtEl>
                                        <p:attrNameLst>
                                          <p:attrName>stroke.color</p:attrName>
                                        </p:attrNameLst>
                                      </p:cBhvr>
                                      <p:by>
                                        <p:hsl h="0" s="-12549" l="-25098"/>
                                      </p:by>
                                    </p:animClr>
                                    <p:set>
                                      <p:cBhvr>
                                        <p:cTn id="9" dur="500"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0989" y="1730790"/>
            <a:ext cx="8346168" cy="4061137"/>
          </a:xfrm>
          <a:prstGeom prst="rect">
            <a:avLst/>
          </a:prstGeom>
          <a:noFill/>
          <a:ln w="9525">
            <a:noFill/>
            <a:miter lim="800000"/>
            <a:headEnd/>
            <a:tailEnd/>
          </a:ln>
          <a:effectLst/>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989" y="2258112"/>
            <a:ext cx="1174067" cy="3592390"/>
          </a:xfrm>
          <a:prstGeom prst="rect">
            <a:avLst/>
          </a:prstGeom>
        </p:spPr>
      </p:pic>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833" y="2935507"/>
            <a:ext cx="771308" cy="33483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704" y="3084170"/>
            <a:ext cx="4236890" cy="2748663"/>
          </a:xfrm>
          <a:prstGeom prst="rect">
            <a:avLst/>
          </a:prstGeom>
        </p:spPr>
      </p:pic>
      <p:sp>
        <p:nvSpPr>
          <p:cNvPr id="9" name="圆角矩形标注 8"/>
          <p:cNvSpPr/>
          <p:nvPr/>
        </p:nvSpPr>
        <p:spPr bwMode="auto">
          <a:xfrm>
            <a:off x="4355976" y="1639707"/>
            <a:ext cx="2939128" cy="1109457"/>
          </a:xfrm>
          <a:prstGeom prst="wedgeRoundRectCallout">
            <a:avLst>
              <a:gd name="adj1" fmla="val -32988"/>
              <a:gd name="adj2" fmla="val 76132"/>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rPr>
              <a:t>1.</a:t>
            </a:r>
            <a:r>
              <a:rPr kumimoji="0" lang="zh-CN" altLang="en-US" sz="1200" b="0" i="0" u="none" strike="noStrike" cap="none" normalizeH="0" baseline="0" dirty="0" smtClean="0">
                <a:ln>
                  <a:noFill/>
                </a:ln>
                <a:solidFill>
                  <a:schemeClr val="tx1"/>
                </a:solidFill>
                <a:effectLst/>
                <a:latin typeface="Times New Roman" pitchFamily="18" charset="0"/>
              </a:rPr>
              <a:t>点击“导入”</a:t>
            </a:r>
            <a:r>
              <a:rPr kumimoji="0" lang="en-US" altLang="zh-CN" sz="1200" b="0" i="0" u="none" strike="noStrike" cap="none" normalizeH="0" baseline="0" dirty="0" smtClean="0">
                <a:ln>
                  <a:noFill/>
                </a:ln>
                <a:solidFill>
                  <a:schemeClr val="tx1"/>
                </a:solidFill>
                <a:effectLst/>
                <a:latin typeface="Times New Roman" pitchFamily="18" charset="0"/>
              </a:rPr>
              <a:t>—</a:t>
            </a:r>
            <a:r>
              <a:rPr kumimoji="0" lang="zh-CN" altLang="en-US" sz="1200" b="0" i="0" u="none" strike="noStrike" cap="none" normalizeH="0" baseline="0" dirty="0" smtClean="0">
                <a:ln>
                  <a:noFill/>
                </a:ln>
                <a:solidFill>
                  <a:schemeClr val="tx1"/>
                </a:solidFill>
                <a:effectLst/>
                <a:latin typeface="Times New Roman" pitchFamily="18" charset="0"/>
              </a:rPr>
              <a:t>“导入文件”可以</a:t>
            </a:r>
            <a:r>
              <a:rPr lang="zh-CN" altLang="en-US" sz="1200" dirty="0" smtClean="0"/>
              <a:t>通过导入</a:t>
            </a:r>
            <a:r>
              <a:rPr lang="en-US" altLang="zh-CN" sz="1200" dirty="0" smtClean="0"/>
              <a:t>EXCEL</a:t>
            </a:r>
            <a:r>
              <a:rPr lang="zh-CN" altLang="en-US" sz="1200" dirty="0" smtClean="0"/>
              <a:t>的方式，系统将展示本界面，用户可将人员信息导入到系统中。</a:t>
            </a:r>
            <a:endParaRPr lang="en-US" altLang="zh-CN" sz="1200" dirty="0" smtClean="0"/>
          </a:p>
          <a:p>
            <a:pPr marL="0" marR="0" indent="0" algn="l" defTabSz="914400" rtl="0" eaLnBrk="0" fontAlgn="base" latinLnBrk="0" hangingPunct="0">
              <a:lnSpc>
                <a:spcPct val="100000"/>
              </a:lnSpc>
              <a:spcBef>
                <a:spcPct val="0"/>
              </a:spcBef>
              <a:spcAft>
                <a:spcPct val="0"/>
              </a:spcAft>
              <a:buClrTx/>
              <a:buSzTx/>
              <a:buFontTx/>
              <a:buNone/>
              <a:tabLst/>
            </a:pPr>
            <a:r>
              <a:rPr lang="en-US" altLang="zh-CN" sz="1200" dirty="0" smtClean="0"/>
              <a:t>2.</a:t>
            </a:r>
            <a:r>
              <a:rPr lang="zh-CN" altLang="en-US" sz="1200" dirty="0" smtClean="0"/>
              <a:t>点击“标准模板”可以下载人员信息登记标准模板</a:t>
            </a:r>
            <a:endParaRPr kumimoji="0" lang="zh-CN" altLang="en-US" sz="1200" b="0" i="0" u="none" strike="noStrike" cap="none" normalizeH="0" baseline="0" dirty="0" smtClean="0">
              <a:ln>
                <a:noFill/>
              </a:ln>
              <a:solidFill>
                <a:schemeClr val="tx1"/>
              </a:solidFill>
              <a:effectLst/>
              <a:latin typeface="Times New Roman" pitchFamily="18" charset="0"/>
            </a:endParaRPr>
          </a:p>
        </p:txBody>
      </p:sp>
      <p:sp>
        <p:nvSpPr>
          <p:cNvPr id="8" name="流程图: 过程 7"/>
          <p:cNvSpPr/>
          <p:nvPr/>
        </p:nvSpPr>
        <p:spPr bwMode="auto">
          <a:xfrm>
            <a:off x="3205886" y="2935506"/>
            <a:ext cx="479202" cy="172472"/>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1660" y="1340768"/>
            <a:ext cx="8291801" cy="4219064"/>
          </a:xfrm>
          <a:prstGeom prst="rect">
            <a:avLst/>
          </a:prstGeom>
          <a:noFill/>
          <a:ln w="9525">
            <a:noFill/>
            <a:miter lim="800000"/>
            <a:headEnd/>
            <a:tailEnd/>
          </a:ln>
          <a:effec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691" y="1865267"/>
            <a:ext cx="1144519" cy="3694565"/>
          </a:xfrm>
          <a:prstGeom prst="rect">
            <a:avLst/>
          </a:prstGeom>
        </p:spPr>
      </p:pic>
      <p:sp>
        <p:nvSpPr>
          <p:cNvPr id="17" name="流程图: 过程 16"/>
          <p:cNvSpPr/>
          <p:nvPr/>
        </p:nvSpPr>
        <p:spPr bwMode="auto">
          <a:xfrm>
            <a:off x="1660314" y="3663837"/>
            <a:ext cx="6728110" cy="234429"/>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8" name="流程图: 过程 17"/>
          <p:cNvSpPr/>
          <p:nvPr/>
        </p:nvSpPr>
        <p:spPr bwMode="auto">
          <a:xfrm>
            <a:off x="1660314" y="4966313"/>
            <a:ext cx="6728110" cy="237497"/>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sp>
        <p:nvSpPr>
          <p:cNvPr id="8" name="流程图: 过程 7"/>
          <p:cNvSpPr/>
          <p:nvPr/>
        </p:nvSpPr>
        <p:spPr bwMode="auto">
          <a:xfrm>
            <a:off x="6832732" y="2348880"/>
            <a:ext cx="540169" cy="246910"/>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0959" y="3077893"/>
            <a:ext cx="4647619" cy="1468686"/>
          </a:xfrm>
          <a:prstGeom prst="rect">
            <a:avLst/>
          </a:prstGeom>
        </p:spPr>
      </p:pic>
      <p:sp>
        <p:nvSpPr>
          <p:cNvPr id="13" name="圆角矩形标注 12"/>
          <p:cNvSpPr/>
          <p:nvPr/>
        </p:nvSpPr>
        <p:spPr bwMode="auto">
          <a:xfrm>
            <a:off x="1897419" y="1695166"/>
            <a:ext cx="2636665" cy="1127104"/>
          </a:xfrm>
          <a:prstGeom prst="wedgeRoundRectCallout">
            <a:avLst>
              <a:gd name="adj1" fmla="val 60134"/>
              <a:gd name="adj2" fmla="val -17891"/>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1200" dirty="0"/>
              <a:t>人员信息填写完成后，必须</a:t>
            </a:r>
            <a:r>
              <a:rPr lang="zh-CN" altLang="en-US" sz="1200" dirty="0" smtClean="0"/>
              <a:t>点击“报送登记”按钮，把“待报送”状态的人员</a:t>
            </a:r>
            <a:r>
              <a:rPr lang="zh-CN" altLang="en-US" sz="1200" dirty="0"/>
              <a:t>信息报送给税局端，才能做扣缴</a:t>
            </a:r>
            <a:r>
              <a:rPr lang="zh-CN" altLang="en-US" sz="1200" dirty="0" smtClean="0"/>
              <a:t>申报。</a:t>
            </a:r>
            <a:endParaRPr lang="en-US" altLang="zh-CN" sz="1200" dirty="0" smtClean="0"/>
          </a:p>
          <a:p>
            <a:r>
              <a:rPr lang="zh-CN" altLang="en-US" sz="1200" dirty="0" smtClean="0"/>
              <a:t>人员信息变更后也需要再次报送。 </a:t>
            </a:r>
            <a:endParaRPr lang="zh-CN" altLang="en-US" sz="1200" dirty="0"/>
          </a:p>
        </p:txBody>
      </p:sp>
      <p:sp>
        <p:nvSpPr>
          <p:cNvPr id="19" name="流程图: 过程 18"/>
          <p:cNvSpPr/>
          <p:nvPr/>
        </p:nvSpPr>
        <p:spPr bwMode="auto">
          <a:xfrm>
            <a:off x="5868144" y="4166890"/>
            <a:ext cx="648072" cy="317319"/>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4769" y="3049845"/>
            <a:ext cx="3323809" cy="1457143"/>
          </a:xfrm>
          <a:prstGeom prst="rect">
            <a:avLst/>
          </a:prstGeom>
        </p:spPr>
      </p:pic>
    </p:spTree>
    <p:extLst>
      <p:ext uri="{BB962C8B-B14F-4D97-AF65-F5344CB8AC3E}">
        <p14:creationId xmlns:p14="http://schemas.microsoft.com/office/powerpoint/2010/main" val="3127933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6"/>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8" grpId="0" animBg="1"/>
      <p:bldP spid="8" grpId="1" animBg="1"/>
      <p:bldP spid="13" grpId="0" animBg="1"/>
      <p:bldP spid="13" grpId="1" animBg="1"/>
      <p:bldP spid="19" grpId="0" animBg="1"/>
      <p:bldP spid="19"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5860" y="1341551"/>
            <a:ext cx="8203401" cy="4217498"/>
          </a:xfrm>
          <a:prstGeom prst="rect">
            <a:avLst/>
          </a:prstGeom>
          <a:noFill/>
          <a:ln w="9525">
            <a:noFill/>
            <a:miter lim="800000"/>
            <a:headEnd/>
            <a:tailEnd/>
          </a:ln>
          <a:effec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691" y="1865267"/>
            <a:ext cx="1144519" cy="3694565"/>
          </a:xfrm>
          <a:prstGeom prst="rect">
            <a:avLst/>
          </a:prstGeom>
        </p:spPr>
      </p:pic>
      <p:sp>
        <p:nvSpPr>
          <p:cNvPr id="19" name="流程图: 过程 18"/>
          <p:cNvSpPr/>
          <p:nvPr/>
        </p:nvSpPr>
        <p:spPr bwMode="auto">
          <a:xfrm>
            <a:off x="1691680" y="3933056"/>
            <a:ext cx="6624736" cy="432048"/>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sp>
        <p:nvSpPr>
          <p:cNvPr id="11" name="流程图: 过程 10"/>
          <p:cNvSpPr/>
          <p:nvPr/>
        </p:nvSpPr>
        <p:spPr bwMode="auto">
          <a:xfrm>
            <a:off x="7344933" y="2348880"/>
            <a:ext cx="467427" cy="21083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4" name="圆角矩形标注 13"/>
          <p:cNvSpPr/>
          <p:nvPr/>
        </p:nvSpPr>
        <p:spPr bwMode="auto">
          <a:xfrm>
            <a:off x="3722523" y="785124"/>
            <a:ext cx="3413625" cy="2413836"/>
          </a:xfrm>
          <a:prstGeom prst="wedgeRoundRectCallout">
            <a:avLst>
              <a:gd name="adj1" fmla="val 59548"/>
              <a:gd name="adj2" fmla="val 14364"/>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t>1.</a:t>
            </a:r>
            <a:r>
              <a:rPr lang="zh-CN" altLang="zh-CN" sz="1200" dirty="0" smtClean="0"/>
              <a:t>报送</a:t>
            </a:r>
            <a:r>
              <a:rPr lang="zh-CN" altLang="zh-CN" sz="1200" dirty="0"/>
              <a:t>成功后，局端将对居民身份证件进行验证（其他类型证件的验证会陆续增加），未验证时，状态为</a:t>
            </a:r>
            <a:r>
              <a:rPr lang="en-US" altLang="zh-CN" sz="1200" dirty="0"/>
              <a:t>“</a:t>
            </a:r>
            <a:r>
              <a:rPr lang="zh-CN" altLang="zh-CN" sz="1200" dirty="0"/>
              <a:t>验证中</a:t>
            </a:r>
            <a:r>
              <a:rPr lang="en-US" altLang="zh-CN" sz="1200" dirty="0"/>
              <a:t>”</a:t>
            </a:r>
            <a:r>
              <a:rPr lang="zh-CN" altLang="zh-CN" sz="1200" dirty="0"/>
              <a:t>，验证后，系统会自动获取到验证结果，</a:t>
            </a:r>
            <a:r>
              <a:rPr lang="zh-CN" altLang="zh-CN" sz="1200" dirty="0" smtClean="0"/>
              <a:t>无需</a:t>
            </a:r>
            <a:r>
              <a:rPr lang="zh-CN" altLang="en-US" sz="1200" dirty="0" smtClean="0"/>
              <a:t>用户</a:t>
            </a:r>
            <a:r>
              <a:rPr lang="zh-CN" altLang="zh-CN" sz="1200" dirty="0" smtClean="0"/>
              <a:t>进行</a:t>
            </a:r>
            <a:r>
              <a:rPr lang="zh-CN" altLang="zh-CN" sz="1200" dirty="0"/>
              <a:t>另外的</a:t>
            </a:r>
            <a:r>
              <a:rPr lang="zh-CN" altLang="zh-CN" sz="1200" dirty="0" smtClean="0"/>
              <a:t>操作</a:t>
            </a:r>
            <a:r>
              <a:rPr lang="zh-CN" altLang="en-US" sz="1200" dirty="0" smtClean="0"/>
              <a:t>（</a:t>
            </a:r>
            <a:r>
              <a:rPr lang="zh-CN" altLang="zh-CN" sz="1200" dirty="0" smtClean="0"/>
              <a:t>由于</a:t>
            </a:r>
            <a:r>
              <a:rPr lang="zh-CN" altLang="zh-CN" sz="1200" dirty="0"/>
              <a:t>涉及跨省数据及外部门信息的对接，系统反馈时间可能较长，</a:t>
            </a:r>
            <a:r>
              <a:rPr lang="zh-CN" altLang="zh-CN" sz="1200" dirty="0" smtClean="0"/>
              <a:t>请</a:t>
            </a:r>
            <a:r>
              <a:rPr lang="zh-CN" altLang="en-US" sz="1200" dirty="0" smtClean="0"/>
              <a:t>用户</a:t>
            </a:r>
            <a:r>
              <a:rPr lang="zh-CN" altLang="zh-CN" sz="1200" dirty="0" smtClean="0"/>
              <a:t>耐心</a:t>
            </a:r>
            <a:r>
              <a:rPr lang="zh-CN" altLang="zh-CN" sz="1200" dirty="0"/>
              <a:t>等待局端系统</a:t>
            </a:r>
            <a:r>
              <a:rPr lang="zh-CN" altLang="zh-CN" sz="1200" dirty="0" smtClean="0"/>
              <a:t>反馈</a:t>
            </a:r>
            <a:r>
              <a:rPr lang="zh-CN" altLang="en-US" sz="1200" dirty="0" smtClean="0"/>
              <a:t>）。</a:t>
            </a:r>
            <a:endParaRPr lang="en-US" altLang="zh-CN" sz="1200" dirty="0" smtClean="0"/>
          </a:p>
          <a:p>
            <a:r>
              <a:rPr lang="en-US" altLang="zh-CN" sz="1200" dirty="0" smtClean="0"/>
              <a:t>2.</a:t>
            </a:r>
            <a:r>
              <a:rPr lang="en-US" altLang="zh-CN" sz="1200" dirty="0"/>
              <a:t> “</a:t>
            </a:r>
            <a:r>
              <a:rPr lang="zh-CN" altLang="zh-CN" sz="1200" dirty="0"/>
              <a:t>身份验证状态</a:t>
            </a:r>
            <a:r>
              <a:rPr lang="en-US" altLang="zh-CN" sz="1200" dirty="0"/>
              <a:t>”</a:t>
            </a:r>
            <a:r>
              <a:rPr lang="zh-CN" altLang="zh-CN" sz="1200" dirty="0"/>
              <a:t>为</a:t>
            </a:r>
            <a:r>
              <a:rPr lang="en-US" altLang="zh-CN" sz="1200" dirty="0"/>
              <a:t>“</a:t>
            </a:r>
            <a:r>
              <a:rPr lang="zh-CN" altLang="zh-CN" sz="1200" dirty="0"/>
              <a:t>未通过</a:t>
            </a:r>
            <a:r>
              <a:rPr lang="en-US" altLang="zh-CN" sz="1200" dirty="0"/>
              <a:t>”</a:t>
            </a:r>
            <a:r>
              <a:rPr lang="zh-CN" altLang="zh-CN" sz="1200" dirty="0"/>
              <a:t>的员工，不会</a:t>
            </a:r>
            <a:r>
              <a:rPr lang="zh-CN" altLang="zh-CN" sz="1200" dirty="0" smtClean="0"/>
              <a:t>影响</a:t>
            </a:r>
            <a:r>
              <a:rPr lang="zh-CN" altLang="en-US" sz="1200" dirty="0" smtClean="0"/>
              <a:t>用户</a:t>
            </a:r>
            <a:r>
              <a:rPr lang="zh-CN" altLang="zh-CN" sz="1200" dirty="0" smtClean="0"/>
              <a:t>的</a:t>
            </a:r>
            <a:r>
              <a:rPr lang="zh-CN" altLang="zh-CN" sz="1200" dirty="0"/>
              <a:t>业务办理，但根据政策要求，</a:t>
            </a:r>
            <a:r>
              <a:rPr lang="zh-CN" altLang="zh-CN" sz="1200" dirty="0" smtClean="0"/>
              <a:t>需要</a:t>
            </a:r>
            <a:r>
              <a:rPr lang="zh-CN" altLang="en-US" sz="1200" dirty="0" smtClean="0"/>
              <a:t>用户</a:t>
            </a:r>
            <a:r>
              <a:rPr lang="zh-CN" altLang="zh-CN" sz="1200" dirty="0" smtClean="0"/>
              <a:t>自行</a:t>
            </a:r>
            <a:r>
              <a:rPr lang="zh-CN" altLang="zh-CN" sz="1200" dirty="0"/>
              <a:t>核对和修正错误信息，如已影响到扣缴明细申报准确性的，</a:t>
            </a:r>
            <a:r>
              <a:rPr lang="zh-CN" altLang="zh-CN" sz="1200" dirty="0" smtClean="0"/>
              <a:t>请</a:t>
            </a:r>
            <a:r>
              <a:rPr lang="zh-CN" altLang="en-US" sz="1200" dirty="0" smtClean="0"/>
              <a:t>用户</a:t>
            </a:r>
            <a:r>
              <a:rPr lang="zh-CN" altLang="zh-CN" sz="1200" dirty="0" smtClean="0"/>
              <a:t>注意</a:t>
            </a:r>
            <a:r>
              <a:rPr lang="zh-CN" altLang="zh-CN" sz="1200" dirty="0"/>
              <a:t>办理更正申报。</a:t>
            </a:r>
            <a:endParaRPr lang="zh-CN" altLang="en-US" sz="1200" dirty="0"/>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1273" y="3952265"/>
            <a:ext cx="967526" cy="21223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0974" y="4153163"/>
            <a:ext cx="967526" cy="21223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3023" y="3199884"/>
            <a:ext cx="2742857" cy="1504762"/>
          </a:xfrm>
          <a:prstGeom prst="rect">
            <a:avLst/>
          </a:prstGeom>
        </p:spPr>
      </p:pic>
    </p:spTree>
    <p:extLst>
      <p:ext uri="{BB962C8B-B14F-4D97-AF65-F5344CB8AC3E}">
        <p14:creationId xmlns:p14="http://schemas.microsoft.com/office/powerpoint/2010/main" val="916308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4" grpId="0" animBg="1"/>
      <p:bldP spid="14" grpId="1"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5860" y="1372023"/>
            <a:ext cx="8203401" cy="4156552"/>
          </a:xfrm>
          <a:prstGeom prst="rect">
            <a:avLst/>
          </a:prstGeom>
          <a:noFill/>
          <a:ln w="9525">
            <a:noFill/>
            <a:miter lim="800000"/>
            <a:headEnd/>
            <a:tailEnd/>
          </a:ln>
          <a:effec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860" y="1865267"/>
            <a:ext cx="1144519" cy="3694565"/>
          </a:xfrm>
          <a:prstGeom prst="rect">
            <a:avLst/>
          </a:prstGeom>
        </p:spPr>
      </p:pic>
      <p:sp>
        <p:nvSpPr>
          <p:cNvPr id="19" name="流程图: 过程 18"/>
          <p:cNvSpPr/>
          <p:nvPr/>
        </p:nvSpPr>
        <p:spPr bwMode="auto">
          <a:xfrm>
            <a:off x="1691680" y="4566292"/>
            <a:ext cx="6624736" cy="165249"/>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6204" y="2275157"/>
            <a:ext cx="2922356" cy="2027385"/>
          </a:xfrm>
          <a:prstGeom prst="rect">
            <a:avLst/>
          </a:prstGeom>
        </p:spPr>
      </p:pic>
      <p:sp>
        <p:nvSpPr>
          <p:cNvPr id="13" name="圆角矩形标注 12"/>
          <p:cNvSpPr/>
          <p:nvPr/>
        </p:nvSpPr>
        <p:spPr bwMode="auto">
          <a:xfrm>
            <a:off x="5796136" y="2491599"/>
            <a:ext cx="1758707" cy="435004"/>
          </a:xfrm>
          <a:prstGeom prst="wedgeRoundRectCallout">
            <a:avLst>
              <a:gd name="adj1" fmla="val -60534"/>
              <a:gd name="adj2" fmla="val 102321"/>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zh-CN" altLang="zh-CN" sz="1200" dirty="0"/>
              <a:t>人员信息未通过时自动提示</a:t>
            </a:r>
          </a:p>
        </p:txBody>
      </p:sp>
    </p:spTree>
    <p:extLst>
      <p:ext uri="{BB962C8B-B14F-4D97-AF65-F5344CB8AC3E}">
        <p14:creationId xmlns:p14="http://schemas.microsoft.com/office/powerpoint/2010/main" val="304309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3" grpId="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4698" y="1371869"/>
            <a:ext cx="8185726" cy="4156861"/>
          </a:xfrm>
          <a:prstGeom prst="rect">
            <a:avLst/>
          </a:prstGeom>
          <a:noFill/>
          <a:ln w="9525">
            <a:noFill/>
            <a:miter lim="800000"/>
            <a:headEnd/>
            <a:tailEnd/>
          </a:ln>
          <a:effec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511" y="1861087"/>
            <a:ext cx="1144519" cy="3694565"/>
          </a:xfrm>
          <a:prstGeom prst="rect">
            <a:avLst/>
          </a:prstGeom>
        </p:spPr>
      </p:pic>
      <p:sp>
        <p:nvSpPr>
          <p:cNvPr id="19" name="流程图: 过程 18"/>
          <p:cNvSpPr/>
          <p:nvPr/>
        </p:nvSpPr>
        <p:spPr bwMode="auto">
          <a:xfrm>
            <a:off x="6660232" y="2412822"/>
            <a:ext cx="689107" cy="190779"/>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人员信息采集</a:t>
            </a:r>
            <a:endParaRPr lang="zh-CN" altLang="en-US" dirty="0"/>
          </a:p>
        </p:txBody>
      </p:sp>
      <p:sp>
        <p:nvSpPr>
          <p:cNvPr id="13" name="圆角矩形标注 12"/>
          <p:cNvSpPr/>
          <p:nvPr/>
        </p:nvSpPr>
        <p:spPr bwMode="auto">
          <a:xfrm>
            <a:off x="5621605" y="2495447"/>
            <a:ext cx="2190755" cy="794533"/>
          </a:xfrm>
          <a:prstGeom prst="wedgeRoundRectCallout">
            <a:avLst>
              <a:gd name="adj1" fmla="val 12014"/>
              <a:gd name="adj2" fmla="val 87656"/>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zh-CN" altLang="zh-CN" sz="1200" dirty="0"/>
              <a:t>在系统中，从未报送登记过，且</a:t>
            </a:r>
            <a:r>
              <a:rPr lang="en-US" altLang="zh-CN" sz="1200" dirty="0"/>
              <a:t>“</a:t>
            </a:r>
            <a:r>
              <a:rPr lang="zh-CN" altLang="zh-CN" sz="1200" dirty="0"/>
              <a:t>人员状态</a:t>
            </a:r>
            <a:r>
              <a:rPr lang="en-US" altLang="zh-CN" sz="1200" dirty="0"/>
              <a:t>”</a:t>
            </a:r>
            <a:r>
              <a:rPr lang="zh-CN" altLang="zh-CN" sz="1200" dirty="0"/>
              <a:t>为</a:t>
            </a:r>
            <a:r>
              <a:rPr lang="en-US" altLang="zh-CN" sz="1200" dirty="0"/>
              <a:t>“</a:t>
            </a:r>
            <a:r>
              <a:rPr lang="zh-CN" altLang="zh-CN" sz="1200" dirty="0"/>
              <a:t>非正常</a:t>
            </a:r>
            <a:r>
              <a:rPr lang="en-US" altLang="zh-CN" sz="1200" dirty="0"/>
              <a:t>”</a:t>
            </a:r>
            <a:r>
              <a:rPr lang="zh-CN" altLang="zh-CN" sz="1200" dirty="0"/>
              <a:t>（即离退人员）的人员无需进行报送。</a:t>
            </a:r>
          </a:p>
        </p:txBody>
      </p:sp>
      <p:sp>
        <p:nvSpPr>
          <p:cNvPr id="12" name="流程图: 过程 11"/>
          <p:cNvSpPr/>
          <p:nvPr/>
        </p:nvSpPr>
        <p:spPr bwMode="auto">
          <a:xfrm>
            <a:off x="1691680" y="4813932"/>
            <a:ext cx="6624736" cy="271252"/>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7784" y="2678765"/>
            <a:ext cx="2808312" cy="1175218"/>
          </a:xfrm>
          <a:prstGeom prst="rect">
            <a:avLst/>
          </a:prstGeom>
        </p:spPr>
      </p:pic>
    </p:spTree>
    <p:extLst>
      <p:ext uri="{BB962C8B-B14F-4D97-AF65-F5344CB8AC3E}">
        <p14:creationId xmlns:p14="http://schemas.microsoft.com/office/powerpoint/2010/main" val="328559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3"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1263456836"/>
              </p:ext>
            </p:extLst>
          </p:nvPr>
        </p:nvGraphicFramePr>
        <p:xfrm>
          <a:off x="1043608" y="1916832"/>
          <a:ext cx="6696744" cy="302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填写报表</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65534" y="1633120"/>
            <a:ext cx="8222726" cy="4235703"/>
            <a:chOff x="465534" y="1633120"/>
            <a:chExt cx="8222726" cy="4235703"/>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534" y="1633120"/>
              <a:ext cx="8222726" cy="417164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304" y="2176103"/>
              <a:ext cx="1174127" cy="3692720"/>
            </a:xfrm>
            <a:prstGeom prst="rect">
              <a:avLst/>
            </a:prstGeom>
          </p:spPr>
        </p:pic>
      </p:grpSp>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填写报表</a:t>
            </a:r>
            <a:endParaRPr lang="zh-CN" altLang="en-US" dirty="0"/>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631700" y="2788207"/>
            <a:ext cx="1597811" cy="1360873"/>
          </a:xfrm>
          <a:prstGeom prst="rect">
            <a:avLst/>
          </a:prstGeom>
          <a:noFill/>
          <a:ln w="9525">
            <a:noFill/>
            <a:miter lim="800000"/>
            <a:headEnd/>
            <a:tailEnd/>
          </a:ln>
          <a:effectLst/>
        </p:spPr>
      </p:pic>
      <p:sp>
        <p:nvSpPr>
          <p:cNvPr id="6" name="圆角矩形标注 5"/>
          <p:cNvSpPr/>
          <p:nvPr/>
        </p:nvSpPr>
        <p:spPr bwMode="auto">
          <a:xfrm>
            <a:off x="2648071" y="1484784"/>
            <a:ext cx="2932041" cy="1080120"/>
          </a:xfrm>
          <a:prstGeom prst="wedgeRoundRectCallout">
            <a:avLst>
              <a:gd name="adj1" fmla="val -35819"/>
              <a:gd name="adj2" fmla="val 66810"/>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rPr>
              <a:t>1.</a:t>
            </a:r>
            <a:r>
              <a:rPr kumimoji="0" lang="zh-CN" altLang="en-US" sz="1200" b="0" i="0" u="none" strike="noStrike" cap="none" normalizeH="0" baseline="0" dirty="0" smtClean="0">
                <a:ln>
                  <a:noFill/>
                </a:ln>
                <a:solidFill>
                  <a:schemeClr val="tx1"/>
                </a:solidFill>
                <a:effectLst/>
                <a:latin typeface="Times New Roman" pitchFamily="18" charset="0"/>
              </a:rPr>
              <a:t>点击“管理表单”，用户可以自行选择自己需要填写的表单；</a:t>
            </a:r>
            <a:endParaRPr kumimoji="0" lang="en-US" altLang="zh-CN" sz="12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Times New Roman" pitchFamily="18" charset="0"/>
              </a:rPr>
              <a:t>2.</a:t>
            </a:r>
            <a:r>
              <a:rPr kumimoji="0" lang="zh-CN" altLang="en-US" sz="1200" b="0" i="0" u="none" strike="noStrike" cap="none" normalizeH="0" baseline="0" dirty="0" smtClean="0">
                <a:ln>
                  <a:noFill/>
                </a:ln>
                <a:solidFill>
                  <a:schemeClr val="tx1"/>
                </a:solidFill>
                <a:effectLst/>
                <a:latin typeface="Times New Roman" pitchFamily="18" charset="0"/>
              </a:rPr>
              <a:t>“限售股转让所得报告表”和“特定行业工资薪金报告表”列单独显示在左侧</a:t>
            </a:r>
          </a:p>
        </p:txBody>
      </p:sp>
      <p:sp>
        <p:nvSpPr>
          <p:cNvPr id="7" name="圆角矩形标注 6"/>
          <p:cNvSpPr/>
          <p:nvPr/>
        </p:nvSpPr>
        <p:spPr bwMode="auto">
          <a:xfrm>
            <a:off x="5520074" y="3718943"/>
            <a:ext cx="1500198" cy="738185"/>
          </a:xfrm>
          <a:prstGeom prst="wedgeRoundRectCallout">
            <a:avLst>
              <a:gd name="adj1" fmla="val 34731"/>
              <a:gd name="adj2" fmla="val -76386"/>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rPr>
              <a:t>点击“填写”可以进入</a:t>
            </a:r>
            <a:r>
              <a:rPr lang="zh-CN" altLang="en-US" sz="1200" dirty="0" smtClean="0"/>
              <a:t>工资薪金导入界面</a:t>
            </a:r>
            <a:endParaRPr kumimoji="0" lang="zh-CN" altLang="en-US" sz="1200" b="0" i="0" u="none" strike="noStrike" cap="none" normalizeH="0" baseline="0" dirty="0" smtClean="0">
              <a:ln>
                <a:noFill/>
              </a:ln>
              <a:solidFill>
                <a:schemeClr val="tx1"/>
              </a:solidFill>
              <a:effectLst/>
              <a:latin typeface="Times New Roman" pitchFamily="18" charset="0"/>
            </a:endParaRPr>
          </a:p>
        </p:txBody>
      </p:sp>
      <p:sp>
        <p:nvSpPr>
          <p:cNvPr id="9" name="矩形 8"/>
          <p:cNvSpPr/>
          <p:nvPr/>
        </p:nvSpPr>
        <p:spPr bwMode="auto">
          <a:xfrm>
            <a:off x="511296" y="3068961"/>
            <a:ext cx="1160855" cy="3600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Effect transition="in" filter="checkerboard(across)">
                                      <p:cBhvr>
                                        <p:cTn id="13" dur="500"/>
                                        <p:tgtEl>
                                          <p:spTgt spid="614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nodeType="clickEffect">
                                  <p:stCondLst>
                                    <p:cond delay="0"/>
                                  </p:stCondLst>
                                  <p:childTnLst>
                                    <p:animEffect transition="out" filter="box(in)">
                                      <p:cBhvr>
                                        <p:cTn id="17" dur="500"/>
                                        <p:tgtEl>
                                          <p:spTgt spid="6147"/>
                                        </p:tgtEl>
                                      </p:cBhvr>
                                    </p:animEffect>
                                    <p:set>
                                      <p:cBhvr>
                                        <p:cTn id="18" dur="1" fill="hold">
                                          <p:stCondLst>
                                            <p:cond delay="499"/>
                                          </p:stCondLst>
                                        </p:cTn>
                                        <p:tgtEl>
                                          <p:spTgt spid="614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grpId="1" nodeType="clickEffect">
                                  <p:stCondLst>
                                    <p:cond delay="0"/>
                                  </p:stCondLst>
                                  <p:childTnLst>
                                    <p:animEffect transition="out" filter="box(in)">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 presetClass="exit" presetSubtype="16" fill="hold" grpId="1" nodeType="clickEffect">
                                  <p:stCondLst>
                                    <p:cond delay="0"/>
                                  </p:stCondLst>
                                  <p:childTnLst>
                                    <p:animEffect transition="out" filter="box(in)">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xit" presetSubtype="16" fill="hold" grpId="1" nodeType="clickEffect">
                                  <p:stCondLst>
                                    <p:cond delay="0"/>
                                  </p:stCondLst>
                                  <p:childTnLst>
                                    <p:animEffect transition="out" filter="box(in)">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70693" y="1221663"/>
            <a:ext cx="8791805" cy="4510210"/>
            <a:chOff x="170693" y="1221663"/>
            <a:chExt cx="8791805" cy="451021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1" y="1221663"/>
              <a:ext cx="8780997" cy="451021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693" y="1768927"/>
              <a:ext cx="1260200" cy="3962946"/>
            </a:xfrm>
            <a:prstGeom prst="rect">
              <a:avLst/>
            </a:prstGeom>
          </p:spPr>
        </p:pic>
      </p:grpSp>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填写报表</a:t>
            </a:r>
            <a:endParaRPr lang="zh-CN" altLang="en-US" dirty="0"/>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457494" y="2928934"/>
            <a:ext cx="4609981" cy="1533525"/>
          </a:xfrm>
          <a:prstGeom prst="rect">
            <a:avLst/>
          </a:prstGeom>
          <a:noFill/>
          <a:ln w="9525">
            <a:noFill/>
            <a:miter lim="800000"/>
            <a:headEnd/>
            <a:tailEnd/>
          </a:ln>
          <a:effectLst/>
        </p:spPr>
      </p:pic>
      <p:sp>
        <p:nvSpPr>
          <p:cNvPr id="5" name="圆角矩形标注 4"/>
          <p:cNvSpPr/>
          <p:nvPr/>
        </p:nvSpPr>
        <p:spPr bwMode="auto">
          <a:xfrm>
            <a:off x="3929058" y="2285992"/>
            <a:ext cx="2071702" cy="642942"/>
          </a:xfrm>
          <a:prstGeom prst="wedgeRoundRectCallout">
            <a:avLst>
              <a:gd name="adj1" fmla="val -35281"/>
              <a:gd name="adj2" fmla="val 72722"/>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200" dirty="0"/>
              <a:t>系统</a:t>
            </a:r>
            <a:r>
              <a:rPr kumimoji="0" lang="zh-CN" altLang="en-US" sz="1200" b="0" i="0" u="none" strike="noStrike" cap="none" normalizeH="0" baseline="0" dirty="0" smtClean="0">
                <a:ln>
                  <a:noFill/>
                </a:ln>
                <a:solidFill>
                  <a:schemeClr val="tx1"/>
                </a:solidFill>
                <a:effectLst/>
                <a:latin typeface="Times New Roman" pitchFamily="18" charset="0"/>
              </a:rPr>
              <a:t>里未录入工资时会有该提示，点击确定，进入正常工资薪金导入界面</a:t>
            </a:r>
          </a:p>
        </p:txBody>
      </p:sp>
      <p:pic>
        <p:nvPicPr>
          <p:cNvPr id="7174"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069759" y="2086231"/>
            <a:ext cx="5080682" cy="3276068"/>
          </a:xfrm>
          <a:prstGeom prst="rect">
            <a:avLst/>
          </a:prstGeom>
          <a:noFill/>
          <a:ln w="9525">
            <a:noFill/>
            <a:miter lim="800000"/>
            <a:headEnd/>
            <a:tailEnd/>
          </a:ln>
          <a:effectLst/>
        </p:spPr>
      </p:pic>
      <p:sp>
        <p:nvSpPr>
          <p:cNvPr id="9" name="圆角矩形标注 8"/>
          <p:cNvSpPr/>
          <p:nvPr/>
        </p:nvSpPr>
        <p:spPr bwMode="auto">
          <a:xfrm>
            <a:off x="3690927" y="2285992"/>
            <a:ext cx="1714512" cy="756387"/>
          </a:xfrm>
          <a:prstGeom prst="wedgeRoundRectCallout">
            <a:avLst>
              <a:gd name="adj1" fmla="val -34208"/>
              <a:gd name="adj2" fmla="val 75429"/>
              <a:gd name="adj3" fmla="val 16667"/>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rPr>
              <a:t>如点击“标准模板导入”将出现本界面，用户可批量导入。</a:t>
            </a:r>
          </a:p>
        </p:txBody>
      </p:sp>
      <p:sp>
        <p:nvSpPr>
          <p:cNvPr id="11" name="矩形 10"/>
          <p:cNvSpPr/>
          <p:nvPr/>
        </p:nvSpPr>
        <p:spPr bwMode="auto">
          <a:xfrm>
            <a:off x="5405439" y="4940626"/>
            <a:ext cx="831472" cy="3600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3915" y="2112631"/>
            <a:ext cx="5003560" cy="3228988"/>
          </a:xfrm>
          <a:prstGeom prst="rect">
            <a:avLst/>
          </a:prstGeom>
        </p:spPr>
      </p:pic>
      <p:sp>
        <p:nvSpPr>
          <p:cNvPr id="15" name="圆角矩形标注 14"/>
          <p:cNvSpPr/>
          <p:nvPr/>
        </p:nvSpPr>
        <p:spPr bwMode="auto">
          <a:xfrm>
            <a:off x="4355154" y="1045293"/>
            <a:ext cx="2932041" cy="1080120"/>
          </a:xfrm>
          <a:prstGeom prst="wedgeRoundRectCallout">
            <a:avLst>
              <a:gd name="adj1" fmla="val -35819"/>
              <a:gd name="adj2" fmla="val 66810"/>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a:t>系统提供了三种导入方式</a:t>
            </a:r>
            <a:endParaRPr lang="en-US" altLang="zh-CN" sz="1200" dirty="0"/>
          </a:p>
          <a:p>
            <a:pPr eaLnBrk="0" hangingPunct="0"/>
            <a:r>
              <a:rPr lang="en-US" altLang="zh-CN" sz="1200" dirty="0"/>
              <a:t>1</a:t>
            </a:r>
            <a:r>
              <a:rPr lang="zh-CN" altLang="en-US" sz="1200" dirty="0"/>
              <a:t>、复制历史数据</a:t>
            </a:r>
            <a:endParaRPr lang="en-US" altLang="zh-CN" sz="1200" dirty="0"/>
          </a:p>
          <a:p>
            <a:pPr eaLnBrk="0" hangingPunct="0"/>
            <a:r>
              <a:rPr lang="en-US" altLang="zh-CN" sz="1200" dirty="0"/>
              <a:t>2</a:t>
            </a:r>
            <a:r>
              <a:rPr lang="zh-CN" altLang="en-US" sz="1200" dirty="0"/>
              <a:t>、标准模板导入</a:t>
            </a:r>
            <a:endParaRPr lang="en-US" altLang="zh-CN" sz="1200" dirty="0"/>
          </a:p>
          <a:p>
            <a:pPr eaLnBrk="0" hangingPunct="0"/>
            <a:r>
              <a:rPr lang="en-US" altLang="zh-CN" sz="1200" dirty="0"/>
              <a:t>3</a:t>
            </a:r>
            <a:r>
              <a:rPr lang="zh-CN" altLang="en-US" sz="1200" dirty="0"/>
              <a:t>、生成零工资，用户手工修改</a:t>
            </a: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xit" presetSubtype="16" fill="hold" grpId="1" nodeType="clickEffect">
                                  <p:stCondLst>
                                    <p:cond delay="0"/>
                                  </p:stCondLst>
                                  <p:childTnLst>
                                    <p:animEffect transition="out" filter="box(in)">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nodeType="clickEffect">
                                  <p:stCondLst>
                                    <p:cond delay="0"/>
                                  </p:stCondLst>
                                  <p:childTnLst>
                                    <p:animEffect transition="out" filter="box(in)">
                                      <p:cBhvr>
                                        <p:cTn id="23" dur="500"/>
                                        <p:tgtEl>
                                          <p:spTgt spid="7172"/>
                                        </p:tgtEl>
                                      </p:cBhvr>
                                    </p:animEffect>
                                    <p:set>
                                      <p:cBhvr>
                                        <p:cTn id="24" dur="1" fill="hold">
                                          <p:stCondLst>
                                            <p:cond delay="499"/>
                                          </p:stCondLst>
                                        </p:cTn>
                                        <p:tgtEl>
                                          <p:spTgt spid="717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174"/>
                                        </p:tgtEl>
                                        <p:attrNameLst>
                                          <p:attrName>style.visibility</p:attrName>
                                        </p:attrNameLst>
                                      </p:cBhvr>
                                      <p:to>
                                        <p:strVal val="visible"/>
                                      </p:to>
                                    </p:set>
                                    <p:anim calcmode="lin" valueType="num">
                                      <p:cBhvr additive="base">
                                        <p:cTn id="29" dur="500" fill="hold"/>
                                        <p:tgtEl>
                                          <p:spTgt spid="7174"/>
                                        </p:tgtEl>
                                        <p:attrNameLst>
                                          <p:attrName>ppt_x</p:attrName>
                                        </p:attrNameLst>
                                      </p:cBhvr>
                                      <p:tavLst>
                                        <p:tav tm="0">
                                          <p:val>
                                            <p:strVal val="#ppt_x"/>
                                          </p:val>
                                        </p:tav>
                                        <p:tav tm="100000">
                                          <p:val>
                                            <p:strVal val="#ppt_x"/>
                                          </p:val>
                                        </p:tav>
                                      </p:tavLst>
                                    </p:anim>
                                    <p:anim calcmode="lin" valueType="num">
                                      <p:cBhvr additive="base">
                                        <p:cTn id="30"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 presetClass="exit" presetSubtype="16" fill="hold" grpId="1" nodeType="clickEffect">
                                  <p:stCondLst>
                                    <p:cond delay="0"/>
                                  </p:stCondLst>
                                  <p:childTnLst>
                                    <p:animEffect transition="out" filter="box(in)">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xit" presetSubtype="0" fill="hold" grpId="1" nodeType="clickEffect">
                                  <p:stCondLst>
                                    <p:cond delay="0"/>
                                  </p:stCondLst>
                                  <p:childTnLst>
                                    <p:animEffect transition="out" filter="fade">
                                      <p:cBhvr>
                                        <p:cTn id="52" dur="1000"/>
                                        <p:tgtEl>
                                          <p:spTgt spid="9"/>
                                        </p:tgtEl>
                                      </p:cBhvr>
                                    </p:animEffect>
                                    <p:anim calcmode="lin" valueType="num">
                                      <p:cBhvr>
                                        <p:cTn id="53" dur="1000"/>
                                        <p:tgtEl>
                                          <p:spTgt spid="9"/>
                                        </p:tgtEl>
                                        <p:attrNameLst>
                                          <p:attrName>ppt_x</p:attrName>
                                        </p:attrNameLst>
                                      </p:cBhvr>
                                      <p:tavLst>
                                        <p:tav tm="0">
                                          <p:val>
                                            <p:strVal val="ppt_x"/>
                                          </p:val>
                                        </p:tav>
                                        <p:tav tm="100000">
                                          <p:val>
                                            <p:strVal val="ppt_x"/>
                                          </p:val>
                                        </p:tav>
                                      </p:tavLst>
                                    </p:anim>
                                    <p:anim calcmode="lin" valueType="num">
                                      <p:cBhvr>
                                        <p:cTn id="54" dur="1000"/>
                                        <p:tgtEl>
                                          <p:spTgt spid="9"/>
                                        </p:tgtEl>
                                        <p:attrNameLst>
                                          <p:attrName>ppt_y</p:attrName>
                                        </p:attrNameLst>
                                      </p:cBhvr>
                                      <p:tavLst>
                                        <p:tav tm="0">
                                          <p:val>
                                            <p:strVal val="ppt_y"/>
                                          </p:val>
                                        </p:tav>
                                        <p:tav tm="100000">
                                          <p:val>
                                            <p:strVal val="ppt_y+.1"/>
                                          </p:val>
                                        </p:tav>
                                      </p:tavLst>
                                    </p:anim>
                                    <p:set>
                                      <p:cBhvr>
                                        <p:cTn id="55" dur="1" fill="hold">
                                          <p:stCondLst>
                                            <p:cond delay="999"/>
                                          </p:stCondLst>
                                        </p:cTn>
                                        <p:tgtEl>
                                          <p:spTgt spid="9"/>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 presetClass="exit" presetSubtype="16" fill="hold" grpId="1" nodeType="clickEffect">
                                  <p:stCondLst>
                                    <p:cond delay="0"/>
                                  </p:stCondLst>
                                  <p:childTnLst>
                                    <p:animEffect transition="out" filter="box(in)">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7174"/>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9" grpId="1" animBg="1"/>
      <p:bldP spid="11" grpId="0" animBg="1"/>
      <p:bldP spid="11" grpId="1" animBg="1"/>
      <p:bldP spid="15" grpId="0" animBg="1"/>
      <p:bldP spid="15" grpId="1"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24" y="1246288"/>
            <a:ext cx="8905076" cy="4527672"/>
          </a:xfrm>
          <a:prstGeom prst="rect">
            <a:avLst/>
          </a:prstGeom>
        </p:spPr>
      </p:pic>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填写报表</a:t>
            </a:r>
            <a:endParaRPr lang="zh-CN" altLang="en-US" dirty="0"/>
          </a:p>
        </p:txBody>
      </p:sp>
      <p:sp>
        <p:nvSpPr>
          <p:cNvPr id="5" name="圆角矩形标注 4"/>
          <p:cNvSpPr/>
          <p:nvPr/>
        </p:nvSpPr>
        <p:spPr bwMode="auto">
          <a:xfrm>
            <a:off x="1785918" y="1178702"/>
            <a:ext cx="3286148" cy="1178727"/>
          </a:xfrm>
          <a:prstGeom prst="wedgeRoundRectCallout">
            <a:avLst>
              <a:gd name="adj1" fmla="val -37049"/>
              <a:gd name="adj2" fmla="val 64319"/>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en-US" altLang="zh-CN" sz="1000" dirty="0" smtClean="0"/>
              <a:t>1.</a:t>
            </a:r>
            <a:r>
              <a:rPr lang="zh-CN" altLang="en-US" sz="1000" dirty="0" smtClean="0"/>
              <a:t>减免事项：当填写的表单中减免税额不为</a:t>
            </a:r>
            <a:r>
              <a:rPr lang="en-US" altLang="zh-CN" sz="1000" dirty="0" smtClean="0"/>
              <a:t>0</a:t>
            </a:r>
            <a:r>
              <a:rPr lang="zh-CN" altLang="en-US" sz="1000" dirty="0" smtClean="0"/>
              <a:t>时，系统会自动生成减免事项，需要在本功能中填写减免事项详细信息。</a:t>
            </a:r>
            <a:endParaRPr lang="en-US" altLang="zh-CN" sz="1000" dirty="0" smtClean="0"/>
          </a:p>
          <a:p>
            <a:pPr eaLnBrk="0" hangingPunct="0"/>
            <a:r>
              <a:rPr lang="en-US" altLang="zh-CN" sz="1000" dirty="0" smtClean="0"/>
              <a:t>2.</a:t>
            </a:r>
            <a:r>
              <a:rPr lang="zh-CN" altLang="en-US" sz="1000" dirty="0" smtClean="0"/>
              <a:t>税收协定：当非工资薪金收入（特许权使用费、利息股息红利所得）的税率不为</a:t>
            </a:r>
            <a:r>
              <a:rPr lang="en-US" altLang="zh-CN" sz="1000" dirty="0" smtClean="0"/>
              <a:t>20%</a:t>
            </a:r>
            <a:r>
              <a:rPr lang="zh-CN" altLang="en-US" sz="1000" dirty="0" smtClean="0"/>
              <a:t>时自动生成税收协定记录，需要在本功能中填写税收协定的详细信息</a:t>
            </a:r>
            <a:endParaRPr lang="en-US" altLang="zh-CN" sz="1000" dirty="0" smtClean="0"/>
          </a:p>
          <a:p>
            <a:pPr eaLnBrk="0" hangingPunct="0"/>
            <a:endParaRPr kumimoji="0" lang="zh-CN" altLang="en-US" sz="1000" b="0" i="0" u="none" strike="noStrike" cap="none" normalizeH="0" baseline="0" dirty="0" smtClean="0">
              <a:ln>
                <a:noFill/>
              </a:ln>
              <a:solidFill>
                <a:schemeClr val="tx1"/>
              </a:solidFill>
              <a:effectLst/>
              <a:latin typeface="Times New Roman" pitchFamily="18" charset="0"/>
            </a:endParaRPr>
          </a:p>
        </p:txBody>
      </p:sp>
      <p:pic>
        <p:nvPicPr>
          <p:cNvPr id="1028" name="Picture 4"/>
          <p:cNvPicPr>
            <a:picLocks noChangeAspect="1" noChangeArrowheads="1"/>
          </p:cNvPicPr>
          <p:nvPr/>
        </p:nvPicPr>
        <p:blipFill>
          <a:blip r:embed="rId3"/>
          <a:srcRect/>
          <a:stretch>
            <a:fillRect/>
          </a:stretch>
        </p:blipFill>
        <p:spPr bwMode="auto">
          <a:xfrm>
            <a:off x="1700135" y="3230198"/>
            <a:ext cx="4383095" cy="18688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1516794" y="3230198"/>
            <a:ext cx="6076736" cy="1428753"/>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2195736" y="3989641"/>
            <a:ext cx="1383546" cy="428628"/>
          </a:xfrm>
          <a:prstGeom prst="rect">
            <a:avLst/>
          </a:prstGeom>
          <a:noFill/>
          <a:ln w="9525">
            <a:noFill/>
            <a:miter lim="800000"/>
            <a:headEnd/>
            <a:tailEnd/>
          </a:ln>
          <a:effectLst/>
        </p:spPr>
      </p:pic>
      <p:sp>
        <p:nvSpPr>
          <p:cNvPr id="11" name="圆角矩形标注 10"/>
          <p:cNvSpPr/>
          <p:nvPr/>
        </p:nvSpPr>
        <p:spPr bwMode="auto">
          <a:xfrm>
            <a:off x="5357818" y="1928797"/>
            <a:ext cx="1616850" cy="857263"/>
          </a:xfrm>
          <a:prstGeom prst="wedgeRoundRectCallout">
            <a:avLst>
              <a:gd name="adj1" fmla="val -36256"/>
              <a:gd name="adj2" fmla="val 72197"/>
              <a:gd name="adj3" fmla="val 16667"/>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000" dirty="0" smtClean="0"/>
              <a:t>双击可以进行减免事项的填写，选择好减免事项后会自动对应减免性质，检查无误后，点击保存</a:t>
            </a:r>
            <a:endParaRPr kumimoji="0" lang="zh-CN" altLang="en-US" sz="1000" b="0" i="0" u="none" strike="noStrike" cap="none" normalizeH="0" baseline="0" dirty="0" smtClean="0">
              <a:ln>
                <a:noFill/>
              </a:ln>
              <a:solidFill>
                <a:schemeClr val="tx1"/>
              </a:solidFill>
              <a:effectLst/>
              <a:latin typeface="Times New Roman" pitchFamily="18" charset="0"/>
            </a:endParaRPr>
          </a:p>
        </p:txBody>
      </p:sp>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786" y="1802717"/>
            <a:ext cx="1284255" cy="3996185"/>
          </a:xfrm>
          <a:prstGeom prst="rect">
            <a:avLst/>
          </a:prstGeom>
        </p:spPr>
      </p:pic>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 calcmode="lin" valueType="num">
                                      <p:cBhvr additive="base">
                                        <p:cTn id="25" dur="500" fill="hold"/>
                                        <p:tgtEl>
                                          <p:spTgt spid="1029"/>
                                        </p:tgtEl>
                                        <p:attrNameLst>
                                          <p:attrName>ppt_x</p:attrName>
                                        </p:attrNameLst>
                                      </p:cBhvr>
                                      <p:tavLst>
                                        <p:tav tm="0">
                                          <p:val>
                                            <p:strVal val="#ppt_x"/>
                                          </p:val>
                                        </p:tav>
                                        <p:tav tm="100000">
                                          <p:val>
                                            <p:strVal val="#ppt_x"/>
                                          </p:val>
                                        </p:tav>
                                      </p:tavLst>
                                    </p:anim>
                                    <p:anim calcmode="lin" valueType="num">
                                      <p:cBhvr additive="base">
                                        <p:cTn id="26"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 calcmode="lin" valueType="num">
                                      <p:cBhvr additive="base">
                                        <p:cTn id="31" dur="500" fill="hold"/>
                                        <p:tgtEl>
                                          <p:spTgt spid="1030"/>
                                        </p:tgtEl>
                                        <p:attrNameLst>
                                          <p:attrName>ppt_x</p:attrName>
                                        </p:attrNameLst>
                                      </p:cBhvr>
                                      <p:tavLst>
                                        <p:tav tm="0">
                                          <p:val>
                                            <p:strVal val="#ppt_x"/>
                                          </p:val>
                                        </p:tav>
                                        <p:tav tm="100000">
                                          <p:val>
                                            <p:strVal val="#ppt_x"/>
                                          </p:val>
                                        </p:tav>
                                      </p:tavLst>
                                    </p:anim>
                                    <p:anim calcmode="lin" valueType="num">
                                      <p:cBhvr additive="base">
                                        <p:cTn id="3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234" y="1239805"/>
            <a:ext cx="8611796" cy="446247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95" y="1790758"/>
            <a:ext cx="1248640" cy="3965887"/>
          </a:xfrm>
          <a:prstGeom prst="rect">
            <a:avLst/>
          </a:prstGeom>
        </p:spPr>
      </p:pic>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报表填写</a:t>
            </a:r>
            <a:endParaRPr lang="zh-CN" altLang="en-US" dirty="0"/>
          </a:p>
        </p:txBody>
      </p:sp>
      <p:sp>
        <p:nvSpPr>
          <p:cNvPr id="5" name="圆角矩形标注 4"/>
          <p:cNvSpPr/>
          <p:nvPr/>
        </p:nvSpPr>
        <p:spPr bwMode="auto">
          <a:xfrm>
            <a:off x="4393405" y="1711068"/>
            <a:ext cx="3786214" cy="1285884"/>
          </a:xfrm>
          <a:prstGeom prst="wedgeRoundRectCallout">
            <a:avLst>
              <a:gd name="adj1" fmla="val -23314"/>
              <a:gd name="adj2" fmla="val 51250"/>
              <a:gd name="adj3" fmla="val 16667"/>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000" dirty="0" smtClean="0"/>
              <a:t>有扣缴义务人的个人自行购买、单位统一组织为员工购买或者单位和个人共同负担购买符合规定的商业健康保险产品，扣缴义务人在填报</a:t>
            </a:r>
            <a:r>
              <a:rPr lang="en-US" altLang="zh-CN" sz="1000" dirty="0" smtClean="0"/>
              <a:t>《</a:t>
            </a:r>
            <a:r>
              <a:rPr lang="zh-CN" altLang="en-US" sz="1000" dirty="0" smtClean="0"/>
              <a:t>扣缴个人所得税报告表</a:t>
            </a:r>
            <a:r>
              <a:rPr lang="en-US" altLang="zh-CN" sz="1000" dirty="0" smtClean="0"/>
              <a:t>》</a:t>
            </a:r>
            <a:r>
              <a:rPr lang="zh-CN" altLang="en-US" sz="1000" dirty="0" smtClean="0"/>
              <a:t>时，应将当期扣除的个人购买商业健康保险支出</a:t>
            </a:r>
            <a:r>
              <a:rPr lang="zh-CN" altLang="en-US" sz="1200" dirty="0" smtClean="0"/>
              <a:t>金额</a:t>
            </a:r>
            <a:r>
              <a:rPr lang="zh-CN" altLang="en-US" sz="1000" dirty="0" smtClean="0"/>
              <a:t>填至税前扣除项目“其他”列中，并同时填报</a:t>
            </a:r>
            <a:r>
              <a:rPr lang="en-US" altLang="zh-CN" sz="1000" dirty="0" smtClean="0"/>
              <a:t>《</a:t>
            </a:r>
            <a:r>
              <a:rPr lang="zh-CN" altLang="en-US" sz="1000" dirty="0" smtClean="0"/>
              <a:t>商业健康保险税前扣除情况明细表</a:t>
            </a:r>
            <a:r>
              <a:rPr lang="en-US" altLang="zh-CN" sz="1000" dirty="0" smtClean="0"/>
              <a:t>》</a:t>
            </a:r>
            <a:r>
              <a:rPr lang="zh-CN" altLang="en-US" sz="1000" dirty="0" smtClean="0"/>
              <a:t>。其中，个人自行购买符合规定的商业健康保险产品的，应当及时向扣缴义务人提供保单凭证。</a:t>
            </a:r>
          </a:p>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smtClean="0">
              <a:ln>
                <a:noFill/>
              </a:ln>
              <a:solidFill>
                <a:schemeClr val="tx1"/>
              </a:solidFill>
              <a:effectLst/>
              <a:latin typeface="Times New Roman" pitchFamily="18"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819205" y="3434498"/>
            <a:ext cx="4756430" cy="1044835"/>
          </a:xfrm>
          <a:prstGeom prst="rect">
            <a:avLst/>
          </a:prstGeom>
          <a:noFill/>
          <a:ln w="9525">
            <a:noFill/>
            <a:miter lim="800000"/>
            <a:headEnd/>
            <a:tailEnd/>
          </a:ln>
          <a:effectLst/>
        </p:spPr>
      </p:pic>
      <p:sp>
        <p:nvSpPr>
          <p:cNvPr id="7" name="圆角矩形标注 6"/>
          <p:cNvSpPr/>
          <p:nvPr/>
        </p:nvSpPr>
        <p:spPr bwMode="auto">
          <a:xfrm>
            <a:off x="2441209" y="4005064"/>
            <a:ext cx="1643074" cy="535785"/>
          </a:xfrm>
          <a:prstGeom prst="wedgeRoundRectCallout">
            <a:avLst>
              <a:gd name="adj1" fmla="val -37911"/>
              <a:gd name="adj2" fmla="val -83238"/>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000" dirty="0" smtClean="0"/>
              <a:t>点击录入保单信息可进入此界面。</a:t>
            </a:r>
            <a:r>
              <a:rPr lang="zh-CN" altLang="en-US" sz="1000" dirty="0" smtClean="0">
                <a:solidFill>
                  <a:srgbClr val="FF0000"/>
                </a:solidFill>
              </a:rPr>
              <a:t>注：</a:t>
            </a:r>
            <a:r>
              <a:rPr kumimoji="0" lang="zh-CN" altLang="en-US" sz="1000" b="0" i="0" u="none" strike="noStrike" cap="none" normalizeH="0" baseline="0" dirty="0" smtClean="0">
                <a:ln>
                  <a:noFill/>
                </a:ln>
                <a:solidFill>
                  <a:srgbClr val="FF0000"/>
                </a:solidFill>
                <a:effectLst/>
                <a:latin typeface="Times New Roman" pitchFamily="18" charset="0"/>
              </a:rPr>
              <a:t>税优识别码不能为空</a:t>
            </a:r>
          </a:p>
        </p:txBody>
      </p:sp>
      <p:sp>
        <p:nvSpPr>
          <p:cNvPr id="8" name="流程图: 过程 7"/>
          <p:cNvSpPr/>
          <p:nvPr/>
        </p:nvSpPr>
        <p:spPr bwMode="auto">
          <a:xfrm>
            <a:off x="3001314" y="2311789"/>
            <a:ext cx="707540" cy="21089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圆角矩形 7"/>
          <p:cNvSpPr/>
          <p:nvPr/>
        </p:nvSpPr>
        <p:spPr bwMode="auto">
          <a:xfrm>
            <a:off x="468313" y="260350"/>
            <a:ext cx="7776095" cy="6096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smtClean="0">
                <a:ln>
                  <a:noFill/>
                </a:ln>
                <a:solidFill>
                  <a:schemeClr val="bg1"/>
                </a:solidFill>
                <a:effectLst/>
                <a:uLnTx/>
                <a:uFillTx/>
                <a:latin typeface="华文楷体" pitchFamily="2" charset="-122"/>
                <a:ea typeface="华文楷体" pitchFamily="2" charset="-122"/>
                <a:cs typeface="+mj-cs"/>
              </a:rPr>
              <a:t>系统概述－系统介绍</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矩形 2"/>
          <p:cNvSpPr/>
          <p:nvPr/>
        </p:nvSpPr>
        <p:spPr>
          <a:xfrm>
            <a:off x="3059832" y="2645296"/>
            <a:ext cx="2520000" cy="1440160"/>
          </a:xfrm>
          <a:prstGeom prst="rect">
            <a:avLst/>
          </a:prstGeom>
          <a:solidFill>
            <a:srgbClr val="C00000"/>
          </a:solidFill>
          <a:ln w="25400" cap="flat" cmpd="sng" algn="ctr">
            <a:solidFill>
              <a:schemeClr val="bg1">
                <a:lumMod val="85000"/>
              </a:schemeClr>
            </a:solidFill>
            <a:prstDash val="solid"/>
          </a:ln>
          <a:effectLst>
            <a:outerShdw blurRad="508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 name="矩形 3"/>
          <p:cNvSpPr/>
          <p:nvPr/>
        </p:nvSpPr>
        <p:spPr>
          <a:xfrm>
            <a:off x="1547664" y="1628800"/>
            <a:ext cx="2520000" cy="1440160"/>
          </a:xfrm>
          <a:prstGeom prst="rect">
            <a:avLst/>
          </a:prstGeom>
          <a:solidFill>
            <a:srgbClr val="00B0F0"/>
          </a:solidFill>
          <a:ln w="25400" cap="flat" cmpd="sng" algn="ctr">
            <a:solidFill>
              <a:schemeClr val="bg1">
                <a:lumMod val="85000"/>
              </a:schemeClr>
            </a:solid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smtClean="0">
                <a:solidFill>
                  <a:sysClr val="window" lastClr="FFFFFF"/>
                </a:solidFill>
                <a:latin typeface="微软雅黑" pitchFamily="34" charset="-122"/>
                <a:ea typeface="微软雅黑" pitchFamily="34" charset="-122"/>
              </a:rPr>
              <a:t> </a:t>
            </a:r>
            <a:r>
              <a:rPr lang="zh-CN" altLang="en-US" sz="3200" b="1" kern="0" dirty="0" smtClean="0">
                <a:solidFill>
                  <a:srgbClr val="FFC000"/>
                </a:solidFill>
                <a:latin typeface="微软雅黑" pitchFamily="34" charset="-122"/>
                <a:ea typeface="微软雅黑" pitchFamily="34" charset="-122"/>
              </a:rPr>
              <a:t>金税</a:t>
            </a:r>
            <a:r>
              <a:rPr lang="zh-CN" altLang="en-US" b="1" kern="0" dirty="0" smtClean="0">
                <a:solidFill>
                  <a:sysClr val="window" lastClr="FFFFFF"/>
                </a:solidFill>
                <a:latin typeface="微软雅黑" pitchFamily="34" charset="-122"/>
                <a:ea typeface="微软雅黑" pitchFamily="34" charset="-122"/>
              </a:rPr>
              <a:t>工程重要组成</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 name="矩形 4"/>
          <p:cNvSpPr/>
          <p:nvPr/>
        </p:nvSpPr>
        <p:spPr>
          <a:xfrm>
            <a:off x="4644008" y="1628800"/>
            <a:ext cx="2520000" cy="1440160"/>
          </a:xfrm>
          <a:prstGeom prst="rect">
            <a:avLst/>
          </a:prstGeom>
          <a:solidFill>
            <a:srgbClr val="FFC000"/>
          </a:solidFill>
          <a:ln w="25400" cap="flat" cmpd="sng" algn="ctr">
            <a:solidFill>
              <a:schemeClr val="bg1">
                <a:lumMod val="85000"/>
              </a:schemeClr>
            </a:solidFill>
            <a:prstDash val="solid"/>
          </a:ln>
          <a:effectLst>
            <a:outerShdw blurRad="50800" dist="381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noProof="0" dirty="0">
                <a:solidFill>
                  <a:sysClr val="window" lastClr="FFFFFF"/>
                </a:solidFill>
                <a:latin typeface="微软雅黑" pitchFamily="34" charset="-122"/>
                <a:ea typeface="微软雅黑" pitchFamily="34" charset="-122"/>
              </a:rPr>
              <a:t>满足</a:t>
            </a:r>
            <a:r>
              <a:rPr kumimoji="0" lang="zh-CN" altLang="en-US" sz="3200" b="1" i="0" u="none" strike="noStrike" kern="0" cap="none" spc="0" normalizeH="0" baseline="0" noProof="0" dirty="0" smtClean="0">
                <a:ln>
                  <a:noFill/>
                </a:ln>
                <a:effectLst/>
                <a:uLnTx/>
                <a:uFillTx/>
                <a:latin typeface="微软雅黑" pitchFamily="34" charset="-122"/>
                <a:ea typeface="微软雅黑" pitchFamily="34" charset="-122"/>
              </a:rPr>
              <a:t>税法</a:t>
            </a: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业务要求</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 name="矩形 5"/>
          <p:cNvSpPr/>
          <p:nvPr/>
        </p:nvSpPr>
        <p:spPr>
          <a:xfrm>
            <a:off x="1547664" y="3501008"/>
            <a:ext cx="2520000" cy="1440000"/>
          </a:xfrm>
          <a:prstGeom prst="rect">
            <a:avLst/>
          </a:prstGeom>
          <a:solidFill>
            <a:srgbClr val="92D050"/>
          </a:solidFill>
          <a:ln w="25400" cap="flat" cmpd="sng" algn="ctr">
            <a:solidFill>
              <a:schemeClr val="bg1">
                <a:lumMod val="85000"/>
              </a:schemeClr>
            </a:solid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smtClean="0">
                <a:solidFill>
                  <a:sysClr val="window" lastClr="FFFFFF"/>
                </a:solidFill>
                <a:latin typeface="微软雅黑" pitchFamily="34" charset="-122"/>
                <a:ea typeface="微软雅黑" pitchFamily="34" charset="-122"/>
              </a:rPr>
              <a:t>全员全额</a:t>
            </a:r>
            <a:r>
              <a:rPr lang="zh-CN" altLang="en-US" sz="3200" b="1" kern="0" dirty="0" smtClean="0">
                <a:solidFill>
                  <a:srgbClr val="FFFF00"/>
                </a:solidFill>
                <a:latin typeface="微软雅黑" pitchFamily="34" charset="-122"/>
                <a:ea typeface="微软雅黑" pitchFamily="34" charset="-122"/>
              </a:rPr>
              <a:t>明细</a:t>
            </a:r>
            <a:r>
              <a:rPr lang="zh-CN" altLang="en-US" b="1" kern="0" dirty="0" smtClean="0">
                <a:solidFill>
                  <a:sysClr val="window" lastClr="FFFFFF"/>
                </a:solidFill>
                <a:latin typeface="微软雅黑" pitchFamily="34" charset="-122"/>
                <a:ea typeface="微软雅黑" pitchFamily="34" charset="-122"/>
              </a:rPr>
              <a:t>申报</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 name="矩形 6"/>
          <p:cNvSpPr/>
          <p:nvPr/>
        </p:nvSpPr>
        <p:spPr>
          <a:xfrm>
            <a:off x="4644008" y="3501256"/>
            <a:ext cx="2520000" cy="1440000"/>
          </a:xfrm>
          <a:prstGeom prst="rect">
            <a:avLst/>
          </a:prstGeom>
          <a:solidFill>
            <a:schemeClr val="accent2">
              <a:lumMod val="60000"/>
              <a:lumOff val="40000"/>
            </a:schemeClr>
          </a:solidFill>
          <a:ln w="25400" cap="flat" cmpd="sng" algn="ctr">
            <a:solidFill>
              <a:schemeClr val="bg1">
                <a:lumMod val="85000"/>
              </a:schemeClr>
            </a:solidFill>
            <a:prstDash val="solid"/>
          </a:ln>
          <a:effectLst>
            <a:outerShdw blurRad="50800" dist="381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维护纳税人</a:t>
            </a:r>
            <a:r>
              <a:rPr kumimoji="0" lang="zh-CN" altLang="en-US" sz="3200" b="1"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权益</a:t>
            </a:r>
            <a:endParaRPr kumimoji="0" lang="zh-CN" altLang="en-US" sz="3200" b="1"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177906491"/>
              </p:ext>
            </p:extLst>
          </p:nvPr>
        </p:nvGraphicFramePr>
        <p:xfrm>
          <a:off x="1043608" y="1916832"/>
          <a:ext cx="669674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zh-CN" altLang="en-US" dirty="0" smtClean="0"/>
              <a:t>日常操作</a:t>
            </a:r>
            <a:r>
              <a:rPr lang="en-US" altLang="zh-CN" dirty="0" smtClean="0"/>
              <a:t>—</a:t>
            </a:r>
            <a:r>
              <a:rPr lang="zh-CN" altLang="en-US" dirty="0" smtClean="0"/>
              <a:t>申报表发送</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160484" y="1498174"/>
            <a:ext cx="8823027" cy="4485956"/>
            <a:chOff x="160484" y="1498174"/>
            <a:chExt cx="8823027" cy="448595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484" y="1498174"/>
              <a:ext cx="8823027" cy="4485956"/>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544" y="2007264"/>
              <a:ext cx="1264774" cy="3976866"/>
            </a:xfrm>
            <a:prstGeom prst="rect">
              <a:avLst/>
            </a:prstGeom>
          </p:spPr>
        </p:pic>
      </p:grpSp>
      <p:sp>
        <p:nvSpPr>
          <p:cNvPr id="4" name="圆角矩形 3"/>
          <p:cNvSpPr/>
          <p:nvPr/>
        </p:nvSpPr>
        <p:spPr bwMode="auto">
          <a:xfrm>
            <a:off x="571473" y="304800"/>
            <a:ext cx="8039127"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申报表发送</a:t>
            </a:r>
            <a:r>
              <a:rPr lang="en-US" altLang="zh-CN" dirty="0" smtClean="0"/>
              <a:t>(</a:t>
            </a:r>
            <a:r>
              <a:rPr lang="zh-CN" altLang="en-US" dirty="0" smtClean="0"/>
              <a:t>网络报送</a:t>
            </a:r>
            <a:r>
              <a:rPr lang="en-US" altLang="zh-CN" dirty="0" smtClean="0"/>
              <a:t>)</a:t>
            </a:r>
            <a:endParaRPr lang="zh-CN" altLang="en-US" dirty="0"/>
          </a:p>
        </p:txBody>
      </p:sp>
      <p:sp>
        <p:nvSpPr>
          <p:cNvPr id="9" name="圆角矩形标注 8"/>
          <p:cNvSpPr/>
          <p:nvPr/>
        </p:nvSpPr>
        <p:spPr bwMode="auto">
          <a:xfrm>
            <a:off x="1312875" y="1340104"/>
            <a:ext cx="3173512" cy="852005"/>
          </a:xfrm>
          <a:prstGeom prst="wedgeRoundRectCallout">
            <a:avLst>
              <a:gd name="adj1" fmla="val -34720"/>
              <a:gd name="adj2" fmla="val 67982"/>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000" dirty="0">
                <a:latin typeface="宋体" pitchFamily="2" charset="-122"/>
              </a:rPr>
              <a:t>发送申报提供了网络报送和介质报送两种报送</a:t>
            </a:r>
            <a:r>
              <a:rPr lang="zh-CN" altLang="en-US" sz="1000" dirty="0" smtClean="0">
                <a:latin typeface="宋体" pitchFamily="2" charset="-122"/>
              </a:rPr>
              <a:t>方式</a:t>
            </a:r>
            <a:endParaRPr lang="en-US" altLang="zh-CN" sz="1000" dirty="0">
              <a:latin typeface="宋体" pitchFamily="2" charset="-122"/>
            </a:endParaRPr>
          </a:p>
          <a:p>
            <a:pPr eaLnBrk="0" hangingPunct="0"/>
            <a:r>
              <a:rPr lang="zh-CN" altLang="en-US" sz="1000" dirty="0" smtClean="0">
                <a:latin typeface="宋体" pitchFamily="2" charset="-122"/>
              </a:rPr>
              <a:t>现为网络报送界面：</a:t>
            </a:r>
            <a:endParaRPr lang="en-US" altLang="zh-CN" sz="1000" dirty="0">
              <a:latin typeface="宋体" pitchFamily="2" charset="-122"/>
            </a:endParaRPr>
          </a:p>
          <a:p>
            <a:pPr eaLnBrk="0" hangingPunct="0"/>
            <a:r>
              <a:rPr lang="en-US" altLang="zh-CN" sz="1000" dirty="0">
                <a:latin typeface="宋体" pitchFamily="2" charset="-122"/>
              </a:rPr>
              <a:t>1</a:t>
            </a:r>
            <a:r>
              <a:rPr lang="zh-CN" altLang="en-US" sz="1000" dirty="0">
                <a:latin typeface="宋体" pitchFamily="2" charset="-122"/>
              </a:rPr>
              <a:t>、选择</a:t>
            </a:r>
            <a:r>
              <a:rPr lang="zh-CN" altLang="en-US" sz="1000" dirty="0" smtClean="0">
                <a:latin typeface="宋体" pitchFamily="2" charset="-122"/>
              </a:rPr>
              <a:t>“申报表报送”按钮</a:t>
            </a:r>
            <a:endParaRPr lang="en-US" altLang="zh-CN" sz="1000" dirty="0">
              <a:latin typeface="宋体" pitchFamily="2" charset="-122"/>
            </a:endParaRPr>
          </a:p>
          <a:p>
            <a:pPr eaLnBrk="0" hangingPunct="0"/>
            <a:r>
              <a:rPr lang="en-US" altLang="zh-CN" sz="1000" dirty="0">
                <a:latin typeface="宋体" pitchFamily="2" charset="-122"/>
              </a:rPr>
              <a:t>2</a:t>
            </a:r>
            <a:r>
              <a:rPr lang="zh-CN" altLang="en-US" sz="1000" dirty="0">
                <a:latin typeface="宋体" pitchFamily="2" charset="-122"/>
              </a:rPr>
              <a:t>、点击“发送申报”系统自动开始发送数据</a:t>
            </a:r>
            <a:r>
              <a:rPr lang="zh-CN" altLang="en-US" sz="1000" dirty="0" smtClean="0">
                <a:latin typeface="宋体" pitchFamily="2" charset="-122"/>
              </a:rPr>
              <a:t>。</a:t>
            </a:r>
            <a:endParaRPr lang="en-US" altLang="zh-CN" sz="1000" dirty="0">
              <a:latin typeface="宋体" pitchFamily="2" charset="-122"/>
            </a:endParaRP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656990" y="2845243"/>
            <a:ext cx="4217014" cy="2952759"/>
          </a:xfrm>
          <a:prstGeom prst="rect">
            <a:avLst/>
          </a:prstGeom>
          <a:noFill/>
          <a:ln w="9525">
            <a:noFill/>
            <a:miter lim="800000"/>
            <a:headEnd/>
            <a:tailEnd/>
          </a:ln>
          <a:effectLst/>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152802" y="3377717"/>
            <a:ext cx="2914650" cy="1223216"/>
          </a:xfrm>
          <a:prstGeom prst="rect">
            <a:avLst/>
          </a:prstGeom>
          <a:noFill/>
          <a:ln w="9525">
            <a:noFill/>
            <a:miter lim="800000"/>
            <a:headEnd/>
            <a:tailEnd/>
          </a:ln>
          <a:effectLst/>
        </p:spPr>
      </p:pic>
      <p:sp>
        <p:nvSpPr>
          <p:cNvPr id="10" name="圆角矩形标注 9"/>
          <p:cNvSpPr/>
          <p:nvPr/>
        </p:nvSpPr>
        <p:spPr bwMode="auto">
          <a:xfrm>
            <a:off x="3020555" y="4511740"/>
            <a:ext cx="1764364" cy="789467"/>
          </a:xfrm>
          <a:prstGeom prst="wedgeRoundRectCallout">
            <a:avLst>
              <a:gd name="adj1" fmla="val -326"/>
              <a:gd name="adj2" fmla="val -104350"/>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zh-CN" sz="1000" dirty="0"/>
              <a:t>系统支持多种身份安全认证方式，采用申报密码方式的地区，在申报时需要输入申报密码</a:t>
            </a:r>
            <a:endParaRPr kumimoji="0" lang="zh-CN" altLang="en-US" sz="1000" b="0" i="0" u="none" strike="noStrike" cap="none" normalizeH="0" baseline="0" dirty="0" smtClean="0">
              <a:ln>
                <a:noFill/>
              </a:ln>
              <a:solidFill>
                <a:schemeClr val="tx1"/>
              </a:solidFill>
              <a:effectLst/>
              <a:latin typeface="Times New Roman" pitchFamily="18" charset="0"/>
            </a:endParaRPr>
          </a:p>
        </p:txBody>
      </p:sp>
      <p:sp>
        <p:nvSpPr>
          <p:cNvPr id="12" name="流程图: 过程 11"/>
          <p:cNvSpPr/>
          <p:nvPr/>
        </p:nvSpPr>
        <p:spPr bwMode="auto">
          <a:xfrm>
            <a:off x="4860032" y="4322575"/>
            <a:ext cx="679949" cy="29884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4" name="流程图: 过程 13"/>
          <p:cNvSpPr/>
          <p:nvPr/>
        </p:nvSpPr>
        <p:spPr bwMode="auto">
          <a:xfrm>
            <a:off x="2224942" y="2467052"/>
            <a:ext cx="864096" cy="33735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4776" y="2836080"/>
            <a:ext cx="7382618" cy="506388"/>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2964" y="3089274"/>
            <a:ext cx="4183910" cy="2925335"/>
          </a:xfrm>
          <a:prstGeom prst="rect">
            <a:avLst/>
          </a:prstGeom>
        </p:spPr>
      </p:pic>
      <p:sp>
        <p:nvSpPr>
          <p:cNvPr id="8" name="圆角矩形标注 7"/>
          <p:cNvSpPr/>
          <p:nvPr/>
        </p:nvSpPr>
        <p:spPr bwMode="auto">
          <a:xfrm>
            <a:off x="4524545" y="2100398"/>
            <a:ext cx="3023459" cy="607223"/>
          </a:xfrm>
          <a:prstGeom prst="wedgeRoundRectCallout">
            <a:avLst>
              <a:gd name="adj1" fmla="val -40047"/>
              <a:gd name="adj2" fmla="val 72394"/>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200" dirty="0" smtClean="0"/>
              <a:t>申报</a:t>
            </a:r>
            <a:r>
              <a:rPr lang="zh-CN" altLang="en-US" sz="1200" dirty="0"/>
              <a:t>成功</a:t>
            </a:r>
            <a:r>
              <a:rPr lang="zh-CN" altLang="en-US" sz="1200" dirty="0" smtClean="0"/>
              <a:t>后可自动获取反馈结果，也可手动点击“获取反馈”按钮进行获取申报结果</a:t>
            </a:r>
            <a:endParaRPr lang="zh-CN" altLang="en-US" sz="1200" dirty="0"/>
          </a:p>
        </p:txBody>
      </p:sp>
      <p:sp>
        <p:nvSpPr>
          <p:cNvPr id="5" name="圆角矩形标注 4"/>
          <p:cNvSpPr/>
          <p:nvPr/>
        </p:nvSpPr>
        <p:spPr bwMode="auto">
          <a:xfrm>
            <a:off x="609600" y="2661152"/>
            <a:ext cx="1714512" cy="541908"/>
          </a:xfrm>
          <a:prstGeom prst="wedgeRoundRectCallout">
            <a:avLst>
              <a:gd name="adj1" fmla="val -35529"/>
              <a:gd name="adj2" fmla="val 115246"/>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rPr>
              <a:t>点击申报表报送可以根据所填写的表单自动生成申报表</a:t>
            </a:r>
          </a:p>
        </p:txBody>
      </p:sp>
    </p:spTree>
    <p:extLst>
      <p:ext uri="{BB962C8B-B14F-4D97-AF65-F5344CB8AC3E}">
        <p14:creationId xmlns:p14="http://schemas.microsoft.com/office/powerpoint/2010/main" val="46552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1"/>
                                        </p:tgtEl>
                                        <p:attrNameLst>
                                          <p:attrName>ppt_x</p:attrName>
                                        </p:attrNameLst>
                                      </p:cBhvr>
                                      <p:tavLst>
                                        <p:tav tm="0">
                                          <p:val>
                                            <p:strVal val="ppt_x"/>
                                          </p:val>
                                        </p:tav>
                                        <p:tav tm="100000">
                                          <p:val>
                                            <p:strVal val="ppt_x"/>
                                          </p:val>
                                        </p:tav>
                                      </p:tavLst>
                                    </p:anim>
                                    <p:anim calcmode="lin" valueType="num">
                                      <p:cBhvr additive="base">
                                        <p:cTn id="24" dur="500"/>
                                        <p:tgtEl>
                                          <p:spTgt spid="11"/>
                                        </p:tgtEl>
                                        <p:attrNameLst>
                                          <p:attrName>ppt_y</p:attrName>
                                        </p:attrNameLst>
                                      </p:cBhvr>
                                      <p:tavLst>
                                        <p:tav tm="0">
                                          <p:val>
                                            <p:strVal val="ppt_y"/>
                                          </p:val>
                                        </p:tav>
                                        <p:tav tm="100000">
                                          <p:val>
                                            <p:strVal val="1+ppt_h/2"/>
                                          </p:val>
                                        </p:tav>
                                      </p:tavLst>
                                    </p:anim>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10"/>
                                        </p:tgtEl>
                                        <p:attrNameLst>
                                          <p:attrName>ppt_x</p:attrName>
                                        </p:attrNameLst>
                                      </p:cBhvr>
                                      <p:tavLst>
                                        <p:tav tm="0">
                                          <p:val>
                                            <p:strVal val="ppt_x"/>
                                          </p:val>
                                        </p:tav>
                                        <p:tav tm="100000">
                                          <p:val>
                                            <p:strVal val="ppt_x"/>
                                          </p:val>
                                        </p:tav>
                                      </p:tavLst>
                                    </p:anim>
                                    <p:anim calcmode="lin" valueType="num">
                                      <p:cBhvr additive="base">
                                        <p:cTn id="48" dur="500"/>
                                        <p:tgtEl>
                                          <p:spTgt spid="10"/>
                                        </p:tgtEl>
                                        <p:attrNameLst>
                                          <p:attrName>ppt_y</p:attrName>
                                        </p:attrNameLst>
                                      </p:cBhvr>
                                      <p:tavLst>
                                        <p:tav tm="0">
                                          <p:val>
                                            <p:strVal val="ppt_y"/>
                                          </p:val>
                                        </p:tav>
                                        <p:tav tm="100000">
                                          <p:val>
                                            <p:strVal val="1+ppt_h/2"/>
                                          </p:val>
                                        </p:tav>
                                      </p:tavLst>
                                    </p:anim>
                                    <p:set>
                                      <p:cBhvr>
                                        <p:cTn id="49" dur="1" fill="hold">
                                          <p:stCondLst>
                                            <p:cond delay="499"/>
                                          </p:stCondLst>
                                        </p:cTn>
                                        <p:tgtEl>
                                          <p:spTgt spid="1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grpId="1" nodeType="clickEffect">
                                  <p:stCondLst>
                                    <p:cond delay="0"/>
                                  </p:stCondLst>
                                  <p:childTnLst>
                                    <p:set>
                                      <p:cBhvr>
                                        <p:cTn id="59" dur="1" fill="hold">
                                          <p:stCondLst>
                                            <p:cond delay="0"/>
                                          </p:stCondLst>
                                        </p:cTn>
                                        <p:tgtEl>
                                          <p:spTgt spid="12"/>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nodeType="clickEffect">
                                  <p:stCondLst>
                                    <p:cond delay="0"/>
                                  </p:stCondLst>
                                  <p:childTnLst>
                                    <p:anim calcmode="lin" valueType="num">
                                      <p:cBhvr additive="base">
                                        <p:cTn id="63" dur="500"/>
                                        <p:tgtEl>
                                          <p:spTgt spid="13"/>
                                        </p:tgtEl>
                                        <p:attrNameLst>
                                          <p:attrName>ppt_x</p:attrName>
                                        </p:attrNameLst>
                                      </p:cBhvr>
                                      <p:tavLst>
                                        <p:tav tm="0">
                                          <p:val>
                                            <p:strVal val="ppt_x"/>
                                          </p:val>
                                        </p:tav>
                                        <p:tav tm="100000">
                                          <p:val>
                                            <p:strVal val="ppt_x"/>
                                          </p:val>
                                        </p:tav>
                                      </p:tavLst>
                                    </p:anim>
                                    <p:anim calcmode="lin" valueType="num">
                                      <p:cBhvr additive="base">
                                        <p:cTn id="64" dur="500"/>
                                        <p:tgtEl>
                                          <p:spTgt spid="13"/>
                                        </p:tgtEl>
                                        <p:attrNameLst>
                                          <p:attrName>ppt_y</p:attrName>
                                        </p:attrNameLst>
                                      </p:cBhvr>
                                      <p:tavLst>
                                        <p:tav tm="0">
                                          <p:val>
                                            <p:strVal val="ppt_y"/>
                                          </p:val>
                                        </p:tav>
                                        <p:tav tm="100000">
                                          <p:val>
                                            <p:strVal val="1+ppt_h/2"/>
                                          </p:val>
                                        </p:tav>
                                      </p:tavLst>
                                    </p:anim>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7"/>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additive="base">
                                        <p:cTn id="78" dur="500" fill="hold"/>
                                        <p:tgtEl>
                                          <p:spTgt spid="8"/>
                                        </p:tgtEl>
                                        <p:attrNameLst>
                                          <p:attrName>ppt_x</p:attrName>
                                        </p:attrNameLst>
                                      </p:cBhvr>
                                      <p:tavLst>
                                        <p:tav tm="0">
                                          <p:val>
                                            <p:strVal val="#ppt_x"/>
                                          </p:val>
                                        </p:tav>
                                        <p:tav tm="100000">
                                          <p:val>
                                            <p:strVal val="#ppt_x"/>
                                          </p:val>
                                        </p:tav>
                                      </p:tavLst>
                                    </p:anim>
                                    <p:anim calcmode="lin" valueType="num">
                                      <p:cBhvr additive="base">
                                        <p:cTn id="7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ppt_x"/>
                                          </p:val>
                                        </p:tav>
                                        <p:tav tm="100000">
                                          <p:val>
                                            <p:strVal val="#ppt_x"/>
                                          </p:val>
                                        </p:tav>
                                      </p:tavLst>
                                    </p:anim>
                                    <p:anim calcmode="lin" valueType="num">
                                      <p:cBhvr additive="base">
                                        <p:cTn id="8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P spid="12" grpId="0" animBg="1"/>
      <p:bldP spid="12" grpId="1" animBg="1"/>
      <p:bldP spid="14" grpId="0" animBg="1"/>
      <p:bldP spid="8" grpId="0" animBg="1"/>
      <p:bldP spid="5" grpId="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147" y="1197880"/>
            <a:ext cx="8778829" cy="4485956"/>
          </a:xfrm>
          <a:prstGeom prst="rect">
            <a:avLst/>
          </a:pr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11" y="1772816"/>
            <a:ext cx="1264774" cy="3976866"/>
          </a:xfrm>
          <a:prstGeom prst="rect">
            <a:avLst/>
          </a:prstGeom>
        </p:spPr>
      </p:pic>
      <p:sp>
        <p:nvSpPr>
          <p:cNvPr id="4" name="圆角矩形 3"/>
          <p:cNvSpPr/>
          <p:nvPr/>
        </p:nvSpPr>
        <p:spPr bwMode="auto">
          <a:xfrm>
            <a:off x="571473" y="304800"/>
            <a:ext cx="8039127"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a:t>系统日常</a:t>
            </a:r>
            <a:r>
              <a:rPr lang="zh-CN" altLang="en-US" dirty="0" smtClean="0"/>
              <a:t>操作</a:t>
            </a:r>
            <a:r>
              <a:rPr lang="en-US" altLang="zh-CN" dirty="0" smtClean="0"/>
              <a:t>—</a:t>
            </a:r>
            <a:r>
              <a:rPr lang="zh-CN" altLang="en-US" dirty="0" smtClean="0"/>
              <a:t>申报表发送（介质报送）</a:t>
            </a:r>
            <a:endParaRPr lang="zh-CN" altLang="en-US" dirty="0"/>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7744" y="2138772"/>
            <a:ext cx="4178508" cy="2802721"/>
          </a:xfrm>
          <a:prstGeom prst="rect">
            <a:avLst/>
          </a:prstGeom>
        </p:spPr>
      </p:pic>
      <p:sp>
        <p:nvSpPr>
          <p:cNvPr id="12" name="流程图: 过程 11"/>
          <p:cNvSpPr/>
          <p:nvPr/>
        </p:nvSpPr>
        <p:spPr bwMode="auto">
          <a:xfrm>
            <a:off x="208362" y="4536126"/>
            <a:ext cx="707540" cy="21089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4" name="流程图: 过程 13"/>
          <p:cNvSpPr/>
          <p:nvPr/>
        </p:nvSpPr>
        <p:spPr bwMode="auto">
          <a:xfrm>
            <a:off x="3275856" y="3938972"/>
            <a:ext cx="2664296" cy="50405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5" name="流程图: 过程 14"/>
          <p:cNvSpPr/>
          <p:nvPr/>
        </p:nvSpPr>
        <p:spPr bwMode="auto">
          <a:xfrm>
            <a:off x="1403648" y="2155540"/>
            <a:ext cx="864096" cy="33735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0443" y="2034208"/>
            <a:ext cx="2385168" cy="2704494"/>
          </a:xfrm>
          <a:prstGeom prst="rect">
            <a:avLst/>
          </a:prstGeom>
        </p:spPr>
      </p:pic>
      <p:sp>
        <p:nvSpPr>
          <p:cNvPr id="16" name="流程图: 过程 15"/>
          <p:cNvSpPr/>
          <p:nvPr/>
        </p:nvSpPr>
        <p:spPr bwMode="auto">
          <a:xfrm>
            <a:off x="3716896" y="4367448"/>
            <a:ext cx="864096" cy="33735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7" name="流程图: 过程 16"/>
          <p:cNvSpPr/>
          <p:nvPr/>
        </p:nvSpPr>
        <p:spPr bwMode="auto">
          <a:xfrm>
            <a:off x="226164" y="3252268"/>
            <a:ext cx="707540" cy="21089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9" name="圆角矩形标注 8"/>
          <p:cNvSpPr/>
          <p:nvPr/>
        </p:nvSpPr>
        <p:spPr bwMode="auto">
          <a:xfrm>
            <a:off x="3890490" y="1242120"/>
            <a:ext cx="2957488" cy="913420"/>
          </a:xfrm>
          <a:prstGeom prst="wedgeRoundRectCallout">
            <a:avLst>
              <a:gd name="adj1" fmla="val -37422"/>
              <a:gd name="adj2" fmla="val 60156"/>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000" dirty="0">
                <a:latin typeface="宋体" pitchFamily="2" charset="-122"/>
              </a:rPr>
              <a:t>若</a:t>
            </a:r>
            <a:r>
              <a:rPr lang="zh-CN" altLang="en-US" sz="1000" dirty="0" smtClean="0">
                <a:latin typeface="宋体" pitchFamily="2" charset="-122"/>
              </a:rPr>
              <a:t>用户选了介质报送方式：</a:t>
            </a:r>
            <a:endParaRPr lang="en-US" altLang="zh-CN" sz="1000" dirty="0">
              <a:latin typeface="宋体" pitchFamily="2" charset="-122"/>
            </a:endParaRPr>
          </a:p>
          <a:p>
            <a:pPr eaLnBrk="0" hangingPunct="0"/>
            <a:r>
              <a:rPr lang="en-US" altLang="zh-CN" sz="1000" dirty="0">
                <a:latin typeface="宋体" pitchFamily="2" charset="-122"/>
              </a:rPr>
              <a:t>1</a:t>
            </a:r>
            <a:r>
              <a:rPr lang="zh-CN" altLang="en-US" sz="1000" dirty="0">
                <a:latin typeface="宋体" pitchFamily="2" charset="-122"/>
              </a:rPr>
              <a:t>、选择</a:t>
            </a:r>
            <a:r>
              <a:rPr lang="zh-CN" altLang="en-US" sz="1000" dirty="0" smtClean="0">
                <a:latin typeface="宋体" pitchFamily="2" charset="-122"/>
              </a:rPr>
              <a:t>“申报表报送”按钮；</a:t>
            </a:r>
            <a:endParaRPr lang="en-US" altLang="zh-CN" sz="1000" dirty="0">
              <a:latin typeface="宋体" pitchFamily="2" charset="-122"/>
            </a:endParaRPr>
          </a:p>
          <a:p>
            <a:pPr eaLnBrk="0" hangingPunct="0"/>
            <a:r>
              <a:rPr lang="en-US" altLang="zh-CN" sz="1000" dirty="0">
                <a:latin typeface="宋体" pitchFamily="2" charset="-122"/>
              </a:rPr>
              <a:t>2</a:t>
            </a:r>
            <a:r>
              <a:rPr lang="zh-CN" altLang="en-US" sz="1000" dirty="0">
                <a:latin typeface="宋体" pitchFamily="2" charset="-122"/>
              </a:rPr>
              <a:t>、</a:t>
            </a:r>
            <a:r>
              <a:rPr lang="zh-CN" altLang="en-US" sz="1000" dirty="0" smtClean="0">
                <a:latin typeface="宋体" pitchFamily="2" charset="-122"/>
              </a:rPr>
              <a:t>点击“导出申报文件”按钮，系统</a:t>
            </a:r>
            <a:r>
              <a:rPr lang="zh-CN" altLang="en-US" sz="1000" dirty="0">
                <a:latin typeface="宋体" pitchFamily="2" charset="-122"/>
              </a:rPr>
              <a:t>将导出数据至本电脑</a:t>
            </a:r>
            <a:r>
              <a:rPr lang="zh-CN" altLang="en-US" sz="1000" dirty="0" smtClean="0">
                <a:latin typeface="宋体" pitchFamily="2" charset="-122"/>
              </a:rPr>
              <a:t>，用户携带“介质申报文件”去</a:t>
            </a:r>
            <a:r>
              <a:rPr lang="zh-CN" altLang="en-US" sz="1000" dirty="0">
                <a:latin typeface="宋体" pitchFamily="2" charset="-122"/>
              </a:rPr>
              <a:t>主管税务局申报</a:t>
            </a:r>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7664" y="2609772"/>
            <a:ext cx="7200800" cy="442420"/>
          </a:xfrm>
          <a:prstGeom prst="rect">
            <a:avLst/>
          </a:prstGeom>
        </p:spPr>
      </p:pic>
      <p:sp>
        <p:nvSpPr>
          <p:cNvPr id="19" name="圆角矩形标注 18"/>
          <p:cNvSpPr/>
          <p:nvPr/>
        </p:nvSpPr>
        <p:spPr bwMode="auto">
          <a:xfrm>
            <a:off x="2767563" y="3005702"/>
            <a:ext cx="3770446" cy="987382"/>
          </a:xfrm>
          <a:prstGeom prst="wedgeRoundRectCallout">
            <a:avLst>
              <a:gd name="adj1" fmla="val -37422"/>
              <a:gd name="adj2" fmla="val 60156"/>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000" dirty="0" smtClean="0">
                <a:latin typeface="宋体" pitchFamily="2" charset="-122"/>
              </a:rPr>
              <a:t>申报表导出后，若需修改申报表：</a:t>
            </a:r>
            <a:endParaRPr lang="en-US" altLang="zh-CN" sz="1000" dirty="0">
              <a:latin typeface="宋体" pitchFamily="2" charset="-122"/>
            </a:endParaRPr>
          </a:p>
          <a:p>
            <a:pPr eaLnBrk="0" hangingPunct="0"/>
            <a:r>
              <a:rPr lang="en-US" altLang="zh-CN" sz="1000" dirty="0">
                <a:latin typeface="宋体" pitchFamily="2" charset="-122"/>
              </a:rPr>
              <a:t>1</a:t>
            </a:r>
            <a:r>
              <a:rPr lang="zh-CN" altLang="en-US" sz="1000" dirty="0" smtClean="0">
                <a:latin typeface="宋体" pitchFamily="2" charset="-122"/>
              </a:rPr>
              <a:t>、未至税局大厅申报，可点击“申报作废”将当前申报表作废，修改完成后重新导出申报文件带至税局大厅申报。</a:t>
            </a:r>
            <a:endParaRPr lang="en-US" altLang="zh-CN" sz="1000" dirty="0">
              <a:latin typeface="宋体" pitchFamily="2" charset="-122"/>
            </a:endParaRPr>
          </a:p>
          <a:p>
            <a:pPr eaLnBrk="0" hangingPunct="0"/>
            <a:r>
              <a:rPr lang="en-US" altLang="zh-CN" sz="1000" dirty="0">
                <a:latin typeface="宋体" pitchFamily="2" charset="-122"/>
              </a:rPr>
              <a:t>2</a:t>
            </a:r>
            <a:r>
              <a:rPr lang="zh-CN" altLang="en-US" sz="1000" dirty="0" smtClean="0">
                <a:latin typeface="宋体" pitchFamily="2" charset="-122"/>
              </a:rPr>
              <a:t>、已至税局大厅完成申报，若未缴纳税款，请至税局大厅申请作废或更正处理；若已缴纳税款，则仅可进行更正处理</a:t>
            </a:r>
            <a:endParaRPr lang="zh-CN" altLang="en-US" sz="1000" dirty="0">
              <a:latin typeface="宋体" pitchFamily="2" charset="-122"/>
            </a:endParaRPr>
          </a:p>
        </p:txBody>
      </p:sp>
      <p:sp>
        <p:nvSpPr>
          <p:cNvPr id="20" name="流程图: 过程 19"/>
          <p:cNvSpPr/>
          <p:nvPr/>
        </p:nvSpPr>
        <p:spPr bwMode="auto">
          <a:xfrm>
            <a:off x="6786639" y="2830117"/>
            <a:ext cx="864096" cy="33735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07520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16"/>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500" fill="hold"/>
                                        <p:tgtEl>
                                          <p:spTgt spid="20"/>
                                        </p:tgtEl>
                                        <p:attrNameLst>
                                          <p:attrName>ppt_x</p:attrName>
                                        </p:attrNameLst>
                                      </p:cBhvr>
                                      <p:tavLst>
                                        <p:tav tm="0">
                                          <p:val>
                                            <p:strVal val="#ppt_x"/>
                                          </p:val>
                                        </p:tav>
                                        <p:tav tm="100000">
                                          <p:val>
                                            <p:strVal val="#ppt_x"/>
                                          </p:val>
                                        </p:tav>
                                      </p:tavLst>
                                    </p:anim>
                                    <p:anim calcmode="lin" valueType="num">
                                      <p:cBhvr additive="base">
                                        <p:cTn id="8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grpId="1" nodeType="clickEffect">
                                  <p:stCondLst>
                                    <p:cond delay="0"/>
                                  </p:stCondLst>
                                  <p:childTnLst>
                                    <p:set>
                                      <p:cBhvr>
                                        <p:cTn id="92" dur="1" fill="hold">
                                          <p:stCondLst>
                                            <p:cond delay="0"/>
                                          </p:stCondLst>
                                        </p:cTn>
                                        <p:tgtEl>
                                          <p:spTgt spid="20"/>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xit" presetSubtype="0" fill="hold" grpId="1" nodeType="clickEffect">
                                  <p:stCondLst>
                                    <p:cond delay="0"/>
                                  </p:stCondLst>
                                  <p:childTnLst>
                                    <p:set>
                                      <p:cBhvr>
                                        <p:cTn id="96"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P spid="9" grpId="0" animBg="1"/>
      <p:bldP spid="9" grpId="1" animBg="1"/>
      <p:bldP spid="19" grpId="0" animBg="1"/>
      <p:bldP spid="19" grpId="1" animBg="1"/>
      <p:bldP spid="20" grpId="0" animBg="1"/>
      <p:bldP spid="20" grpId="1"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2775455904"/>
              </p:ext>
            </p:extLst>
          </p:nvPr>
        </p:nvGraphicFramePr>
        <p:xfrm>
          <a:off x="1043608" y="1916832"/>
          <a:ext cx="669674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申报更正</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134369" y="1202545"/>
            <a:ext cx="8871737" cy="4544634"/>
            <a:chOff x="134369" y="1202545"/>
            <a:chExt cx="8871737" cy="4544634"/>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94" y="1202545"/>
              <a:ext cx="8868212" cy="4544634"/>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69" y="1752941"/>
              <a:ext cx="1251050" cy="3994238"/>
            </a:xfrm>
            <a:prstGeom prst="rect">
              <a:avLst/>
            </a:prstGeom>
          </p:spPr>
        </p:pic>
      </p:grpSp>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申报更正</a:t>
            </a:r>
            <a:endParaRPr lang="zh-CN" altLang="en-US" dirty="0"/>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250" y="2933824"/>
            <a:ext cx="3426797" cy="2056078"/>
          </a:xfrm>
          <a:prstGeom prst="rect">
            <a:avLst/>
          </a:prstGeom>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77203" y="2976562"/>
            <a:ext cx="3473844" cy="1495425"/>
          </a:xfrm>
          <a:prstGeom prst="rect">
            <a:avLst/>
          </a:prstGeom>
          <a:noFill/>
          <a:ln w="9525">
            <a:noFill/>
            <a:miter lim="800000"/>
            <a:headEnd/>
            <a:tailEnd/>
          </a:ln>
          <a:effectLst/>
        </p:spPr>
      </p:pic>
      <p:sp>
        <p:nvSpPr>
          <p:cNvPr id="13" name="流程图: 过程 12"/>
          <p:cNvSpPr/>
          <p:nvPr/>
        </p:nvSpPr>
        <p:spPr bwMode="auto">
          <a:xfrm>
            <a:off x="5076055" y="4077072"/>
            <a:ext cx="654185" cy="394915"/>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1" name="圆角矩形标注 10"/>
          <p:cNvSpPr/>
          <p:nvPr/>
        </p:nvSpPr>
        <p:spPr bwMode="auto">
          <a:xfrm>
            <a:off x="5730240" y="1368882"/>
            <a:ext cx="1928826" cy="864570"/>
          </a:xfrm>
          <a:prstGeom prst="wedgeRoundRectCallout">
            <a:avLst>
              <a:gd name="adj1" fmla="val 27561"/>
              <a:gd name="adj2" fmla="val 70119"/>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zh-CN" sz="1000" dirty="0"/>
              <a:t>申报成功或缴款成功后，发现有错报、漏报的情况，可</a:t>
            </a:r>
            <a:r>
              <a:rPr lang="zh-CN" altLang="zh-CN" sz="1000" dirty="0" smtClean="0"/>
              <a:t>通过</a:t>
            </a:r>
            <a:r>
              <a:rPr lang="zh-CN" altLang="en-US" sz="1000" dirty="0" smtClean="0"/>
              <a:t>“</a:t>
            </a:r>
            <a:r>
              <a:rPr lang="zh-CN" altLang="zh-CN" sz="1000" dirty="0" smtClean="0"/>
              <a:t>申报更正</a:t>
            </a:r>
            <a:r>
              <a:rPr lang="zh-CN" altLang="en-US" sz="1000" dirty="0" smtClean="0"/>
              <a:t>”</a:t>
            </a:r>
            <a:r>
              <a:rPr lang="zh-CN" altLang="zh-CN" sz="1000" dirty="0" smtClean="0"/>
              <a:t>操作</a:t>
            </a:r>
            <a:r>
              <a:rPr lang="zh-CN" altLang="zh-CN" sz="1000" dirty="0"/>
              <a:t>更正</a:t>
            </a:r>
            <a:r>
              <a:rPr lang="zh-CN" altLang="zh-CN" sz="1000" dirty="0" smtClean="0"/>
              <a:t>错误</a:t>
            </a:r>
            <a:r>
              <a:rPr kumimoji="0" lang="zh-CN" altLang="en-US" sz="1000" b="0" i="0" u="none" strike="noStrike" cap="none" normalizeH="0" baseline="0" dirty="0" smtClean="0">
                <a:ln>
                  <a:noFill/>
                </a:ln>
                <a:solidFill>
                  <a:schemeClr val="tx1"/>
                </a:solidFill>
                <a:effectLst/>
                <a:latin typeface="Times New Roman" pitchFamily="18" charset="0"/>
              </a:rPr>
              <a:t>，点击此处的更正按钮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078"/>
                                        </p:tgtEl>
                                        <p:attrNameLst>
                                          <p:attrName>style.visibility</p:attrName>
                                        </p:attrNameLst>
                                      </p:cBhvr>
                                      <p:to>
                                        <p:strVal val="visible"/>
                                      </p:to>
                                    </p:set>
                                    <p:anim calcmode="lin" valueType="num">
                                      <p:cBhvr additive="base">
                                        <p:cTn id="22" dur="500" fill="hold"/>
                                        <p:tgtEl>
                                          <p:spTgt spid="3078"/>
                                        </p:tgtEl>
                                        <p:attrNameLst>
                                          <p:attrName>ppt_x</p:attrName>
                                        </p:attrNameLst>
                                      </p:cBhvr>
                                      <p:tavLst>
                                        <p:tav tm="0">
                                          <p:val>
                                            <p:strVal val="#ppt_x"/>
                                          </p:val>
                                        </p:tav>
                                        <p:tav tm="100000">
                                          <p:val>
                                            <p:strVal val="#ppt_x"/>
                                          </p:val>
                                        </p:tav>
                                      </p:tavLst>
                                    </p:anim>
                                    <p:anim calcmode="lin" valueType="num">
                                      <p:cBhvr additive="base">
                                        <p:cTn id="23"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Lef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1" grpId="1"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179512" y="914629"/>
            <a:ext cx="8781540" cy="4494081"/>
            <a:chOff x="179512" y="914629"/>
            <a:chExt cx="8781540" cy="4494081"/>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914629"/>
              <a:ext cx="8781540" cy="4494081"/>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71394"/>
              <a:ext cx="1239286" cy="3937316"/>
            </a:xfrm>
            <a:prstGeom prst="rect">
              <a:avLst/>
            </a:prstGeom>
          </p:spPr>
        </p:pic>
      </p:grpSp>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申报更正</a:t>
            </a:r>
            <a:endParaRPr lang="zh-CN" altLang="en-US" dirty="0"/>
          </a:p>
        </p:txBody>
      </p:sp>
      <p:sp>
        <p:nvSpPr>
          <p:cNvPr id="6" name="流程图: 过程 5"/>
          <p:cNvSpPr/>
          <p:nvPr/>
        </p:nvSpPr>
        <p:spPr bwMode="auto">
          <a:xfrm>
            <a:off x="2629538" y="1813938"/>
            <a:ext cx="576064" cy="15256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9" name="流程图: 过程 8"/>
          <p:cNvSpPr/>
          <p:nvPr/>
        </p:nvSpPr>
        <p:spPr bwMode="auto">
          <a:xfrm>
            <a:off x="7812360" y="1938160"/>
            <a:ext cx="1004676" cy="31053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7" name="圆角矩形标注 6"/>
          <p:cNvSpPr/>
          <p:nvPr/>
        </p:nvSpPr>
        <p:spPr bwMode="auto">
          <a:xfrm>
            <a:off x="3235710" y="747862"/>
            <a:ext cx="1886867" cy="1016100"/>
          </a:xfrm>
          <a:prstGeom prst="wedgeRoundRectCallout">
            <a:avLst>
              <a:gd name="adj1" fmla="val -43333"/>
              <a:gd name="adj2" fmla="val 69773"/>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sz="1000" dirty="0" smtClean="0"/>
              <a:t>1.</a:t>
            </a:r>
            <a:r>
              <a:rPr lang="zh-CN" altLang="en-US" sz="1000" dirty="0" smtClean="0"/>
              <a:t>启动更正申报，系统跳转到本页面，在原申报基础上进行修改。</a:t>
            </a:r>
            <a:endParaRPr lang="en-US" altLang="zh-CN" sz="1000" dirty="0" smtClean="0"/>
          </a:p>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Times New Roman" pitchFamily="18" charset="0"/>
              </a:rPr>
              <a:t>2.</a:t>
            </a:r>
            <a:r>
              <a:rPr kumimoji="0" lang="zh-CN" altLang="en-US" sz="1000" b="0" i="0" u="none" strike="noStrike" cap="none" normalizeH="0" baseline="0" dirty="0" smtClean="0">
                <a:ln>
                  <a:noFill/>
                </a:ln>
                <a:solidFill>
                  <a:schemeClr val="tx1"/>
                </a:solidFill>
                <a:effectLst/>
                <a:latin typeface="Times New Roman" pitchFamily="18" charset="0"/>
              </a:rPr>
              <a:t>申报类型变为更正申报</a:t>
            </a:r>
            <a:endParaRPr kumimoji="0" lang="en-US" altLang="zh-CN" sz="10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altLang="zh-CN" sz="1000" dirty="0" smtClean="0"/>
              <a:t>3.</a:t>
            </a:r>
            <a:r>
              <a:rPr lang="zh-CN" altLang="en-US" sz="1000" dirty="0" smtClean="0"/>
              <a:t>更正完成后重新进行申报表报送</a:t>
            </a:r>
            <a:endParaRPr kumimoji="0" lang="zh-CN" altLang="en-US" sz="10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86817" y="1282221"/>
            <a:ext cx="8149817" cy="4202340"/>
            <a:chOff x="186817" y="1282221"/>
            <a:chExt cx="8149817" cy="420234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817" y="1282221"/>
              <a:ext cx="8149817" cy="4149541"/>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817" y="1806706"/>
              <a:ext cx="1151954" cy="3677855"/>
            </a:xfrm>
            <a:prstGeom prst="rect">
              <a:avLst/>
            </a:prstGeom>
          </p:spPr>
        </p:pic>
      </p:grpSp>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申报更正</a:t>
            </a:r>
            <a:endParaRPr lang="zh-CN" altLang="en-US" dirty="0"/>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36418" y="3068960"/>
            <a:ext cx="3671165" cy="1508307"/>
          </a:xfrm>
          <a:prstGeom prst="rect">
            <a:avLst/>
          </a:prstGeom>
          <a:noFill/>
          <a:ln w="9525">
            <a:noFill/>
            <a:miter lim="800000"/>
            <a:headEnd/>
            <a:tailEnd/>
          </a:ln>
          <a:effectLst/>
        </p:spPr>
      </p:pic>
      <p:pic>
        <p:nvPicPr>
          <p:cNvPr id="6148" name="Picture 4"/>
          <p:cNvPicPr>
            <a:picLocks noChangeAspect="1" noChangeArrowheads="1"/>
          </p:cNvPicPr>
          <p:nvPr/>
        </p:nvPicPr>
        <p:blipFill>
          <a:blip r:embed="rId5"/>
          <a:srcRect/>
          <a:stretch>
            <a:fillRect/>
          </a:stretch>
        </p:blipFill>
        <p:spPr bwMode="auto">
          <a:xfrm>
            <a:off x="2989992" y="3056350"/>
            <a:ext cx="2857500" cy="1533525"/>
          </a:xfrm>
          <a:prstGeom prst="rect">
            <a:avLst/>
          </a:prstGeom>
          <a:noFill/>
          <a:ln w="9525">
            <a:noFill/>
            <a:miter lim="800000"/>
            <a:headEnd/>
            <a:tailEnd/>
          </a:ln>
          <a:effectLst/>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91047" y="2537674"/>
            <a:ext cx="6161905" cy="200000"/>
          </a:xfrm>
          <a:prstGeom prst="rect">
            <a:avLst/>
          </a:prstGeom>
        </p:spPr>
      </p:pic>
      <p:sp>
        <p:nvSpPr>
          <p:cNvPr id="6" name="圆角矩形标注 5"/>
          <p:cNvSpPr/>
          <p:nvPr/>
        </p:nvSpPr>
        <p:spPr bwMode="auto">
          <a:xfrm>
            <a:off x="5508104" y="1496073"/>
            <a:ext cx="1428760" cy="785576"/>
          </a:xfrm>
          <a:prstGeom prst="wedgeRoundRectCallout">
            <a:avLst>
              <a:gd name="adj1" fmla="val 65321"/>
              <a:gd name="adj2" fmla="val 80861"/>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000" dirty="0" smtClean="0"/>
              <a:t>若想取消本次更正，，可在报表报送前，使用“撤销”按钮恢复原申报数据</a:t>
            </a:r>
            <a:endParaRPr kumimoji="0" lang="zh-CN" altLang="en-US" sz="10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147"/>
                                        </p:tgtEl>
                                        <p:attrNameLst>
                                          <p:attrName>style.visibility</p:attrName>
                                        </p:attrNameLst>
                                      </p:cBhvr>
                                      <p:to>
                                        <p:strVal val="visible"/>
                                      </p:to>
                                    </p:set>
                                    <p:anim calcmode="lin" valueType="num">
                                      <p:cBhvr additive="base">
                                        <p:cTn id="18" dur="500" fill="hold"/>
                                        <p:tgtEl>
                                          <p:spTgt spid="6147"/>
                                        </p:tgtEl>
                                        <p:attrNameLst>
                                          <p:attrName>ppt_x</p:attrName>
                                        </p:attrNameLst>
                                      </p:cBhvr>
                                      <p:tavLst>
                                        <p:tav tm="0">
                                          <p:val>
                                            <p:strVal val="#ppt_x"/>
                                          </p:val>
                                        </p:tav>
                                        <p:tav tm="100000">
                                          <p:val>
                                            <p:strVal val="#ppt_x"/>
                                          </p:val>
                                        </p:tav>
                                      </p:tavLst>
                                    </p:anim>
                                    <p:anim calcmode="lin" valueType="num">
                                      <p:cBhvr additive="base">
                                        <p:cTn id="19"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nodeType="clickEffect">
                                  <p:stCondLst>
                                    <p:cond delay="0"/>
                                  </p:stCondLst>
                                  <p:childTnLst>
                                    <p:animEffect transition="out" filter="box(in)">
                                      <p:cBhvr>
                                        <p:cTn id="23" dur="500"/>
                                        <p:tgtEl>
                                          <p:spTgt spid="6147"/>
                                        </p:tgtEl>
                                      </p:cBhvr>
                                    </p:animEffect>
                                    <p:set>
                                      <p:cBhvr>
                                        <p:cTn id="24" dur="1" fill="hold">
                                          <p:stCondLst>
                                            <p:cond delay="499"/>
                                          </p:stCondLst>
                                        </p:cTn>
                                        <p:tgtEl>
                                          <p:spTgt spid="614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148"/>
                                        </p:tgtEl>
                                        <p:attrNameLst>
                                          <p:attrName>style.visibility</p:attrName>
                                        </p:attrNameLst>
                                      </p:cBhvr>
                                      <p:to>
                                        <p:strVal val="visible"/>
                                      </p:to>
                                    </p:set>
                                    <p:anim calcmode="lin" valueType="num">
                                      <p:cBhvr additive="base">
                                        <p:cTn id="29" dur="500" fill="hold"/>
                                        <p:tgtEl>
                                          <p:spTgt spid="6148"/>
                                        </p:tgtEl>
                                        <p:attrNameLst>
                                          <p:attrName>ppt_x</p:attrName>
                                        </p:attrNameLst>
                                      </p:cBhvr>
                                      <p:tavLst>
                                        <p:tav tm="0">
                                          <p:val>
                                            <p:strVal val="#ppt_x"/>
                                          </p:val>
                                        </p:tav>
                                        <p:tav tm="100000">
                                          <p:val>
                                            <p:strVal val="#ppt_x"/>
                                          </p:val>
                                        </p:tav>
                                      </p:tavLst>
                                    </p:anim>
                                    <p:anim calcmode="lin" valueType="num">
                                      <p:cBhvr additive="base">
                                        <p:cTn id="30"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1263456836"/>
              </p:ext>
            </p:extLst>
          </p:nvPr>
        </p:nvGraphicFramePr>
        <p:xfrm>
          <a:off x="1043608" y="1916832"/>
          <a:ext cx="669674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网上缴款</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网上缴款</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944" y="2062600"/>
            <a:ext cx="7720853" cy="240934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5549" y="2224181"/>
            <a:ext cx="5229149" cy="2086332"/>
          </a:xfrm>
          <a:prstGeom prst="rect">
            <a:avLst/>
          </a:prstGeom>
        </p:spPr>
      </p:pic>
      <p:sp>
        <p:nvSpPr>
          <p:cNvPr id="12" name="流程图: 过程 11"/>
          <p:cNvSpPr/>
          <p:nvPr/>
        </p:nvSpPr>
        <p:spPr bwMode="auto">
          <a:xfrm>
            <a:off x="6538899" y="3987649"/>
            <a:ext cx="687035" cy="32286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4" name="流程图: 过程 13"/>
          <p:cNvSpPr/>
          <p:nvPr/>
        </p:nvSpPr>
        <p:spPr bwMode="auto">
          <a:xfrm>
            <a:off x="440065" y="2420889"/>
            <a:ext cx="680157" cy="21602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3" name="流程图: 过程 12"/>
          <p:cNvSpPr/>
          <p:nvPr/>
        </p:nvSpPr>
        <p:spPr bwMode="auto">
          <a:xfrm>
            <a:off x="1127118" y="2420888"/>
            <a:ext cx="701522" cy="21602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7091" y="2224181"/>
            <a:ext cx="5231516" cy="2171312"/>
          </a:xfrm>
          <a:prstGeom prst="rect">
            <a:avLst/>
          </a:prstGeom>
        </p:spPr>
      </p:pic>
      <p:sp>
        <p:nvSpPr>
          <p:cNvPr id="4" name="圆角矩形标注 3"/>
          <p:cNvSpPr/>
          <p:nvPr/>
        </p:nvSpPr>
        <p:spPr bwMode="auto">
          <a:xfrm>
            <a:off x="5076056" y="764704"/>
            <a:ext cx="3240360" cy="1440160"/>
          </a:xfrm>
          <a:prstGeom prst="wedgeRoundRectCallout">
            <a:avLst>
              <a:gd name="adj1" fmla="val -30889"/>
              <a:gd name="adj2" fmla="val 71315"/>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en-US" altLang="zh-CN" sz="1200" dirty="0" smtClean="0"/>
              <a:t>1.</a:t>
            </a:r>
            <a:r>
              <a:rPr lang="zh-CN" altLang="zh-CN" sz="1200" dirty="0" smtClean="0"/>
              <a:t>选中</a:t>
            </a:r>
            <a:r>
              <a:rPr lang="zh-CN" altLang="zh-CN" sz="1200" dirty="0"/>
              <a:t>报表，</a:t>
            </a:r>
            <a:r>
              <a:rPr lang="zh-CN" altLang="zh-CN" sz="1200" dirty="0" smtClean="0"/>
              <a:t>点击</a:t>
            </a:r>
            <a:r>
              <a:rPr lang="zh-CN" altLang="en-US" sz="1200" dirty="0" smtClean="0"/>
              <a:t>“</a:t>
            </a:r>
            <a:r>
              <a:rPr lang="zh-CN" altLang="zh-CN" sz="1200" dirty="0" smtClean="0"/>
              <a:t>立即缴款</a:t>
            </a:r>
            <a:r>
              <a:rPr lang="zh-CN" altLang="en-US" sz="1200" dirty="0" smtClean="0"/>
              <a:t>”</a:t>
            </a:r>
            <a:r>
              <a:rPr lang="zh-CN" altLang="zh-CN" sz="1200" dirty="0" smtClean="0"/>
              <a:t>即</a:t>
            </a:r>
            <a:r>
              <a:rPr lang="zh-CN" altLang="zh-CN" sz="1200" dirty="0"/>
              <a:t>可发起缴税业务。在此之前，需要核对三方协议的开户行、账户名称等基本</a:t>
            </a:r>
            <a:r>
              <a:rPr lang="zh-CN" altLang="zh-CN" sz="1200" dirty="0" smtClean="0"/>
              <a:t>信息</a:t>
            </a:r>
            <a:r>
              <a:rPr lang="zh-CN" altLang="en-US" sz="1200" dirty="0" smtClean="0"/>
              <a:t>；</a:t>
            </a:r>
            <a:endParaRPr lang="en-US" altLang="zh-CN" sz="1200" dirty="0" smtClean="0"/>
          </a:p>
          <a:p>
            <a:pPr eaLnBrk="0" hangingPunct="0"/>
            <a:r>
              <a:rPr lang="en-US" altLang="zh-CN" sz="1200" dirty="0" smtClean="0"/>
              <a:t>2.</a:t>
            </a:r>
            <a:r>
              <a:rPr lang="zh-CN" altLang="zh-CN" sz="1200" dirty="0" smtClean="0"/>
              <a:t>点击</a:t>
            </a:r>
            <a:r>
              <a:rPr lang="zh-CN" altLang="en-US" sz="1200" dirty="0" smtClean="0"/>
              <a:t>“</a:t>
            </a:r>
            <a:r>
              <a:rPr lang="zh-CN" altLang="zh-CN" sz="1200" dirty="0" smtClean="0"/>
              <a:t>确认扣款</a:t>
            </a:r>
            <a:r>
              <a:rPr lang="zh-CN" altLang="en-US" sz="1200" dirty="0" smtClean="0"/>
              <a:t>”</a:t>
            </a:r>
            <a:r>
              <a:rPr lang="zh-CN" altLang="zh-CN" sz="1200" dirty="0" smtClean="0"/>
              <a:t>发起</a:t>
            </a:r>
            <a:r>
              <a:rPr lang="zh-CN" altLang="zh-CN" sz="1200" dirty="0"/>
              <a:t>扣款，进度条刷新完毕后得到缴款</a:t>
            </a:r>
            <a:r>
              <a:rPr lang="zh-CN" altLang="zh-CN" sz="1200" dirty="0" smtClean="0"/>
              <a:t>结果</a:t>
            </a:r>
            <a:endParaRPr lang="en-US" altLang="zh-CN" sz="1200" dirty="0" smtClean="0"/>
          </a:p>
          <a:p>
            <a:pPr eaLnBrk="0" hangingPunct="0"/>
            <a:r>
              <a:rPr lang="en-US" altLang="zh-CN" sz="1200" dirty="0" smtClean="0"/>
              <a:t>3.</a:t>
            </a:r>
            <a:r>
              <a:rPr lang="zh-CN" altLang="zh-CN" sz="1200" dirty="0" smtClean="0"/>
              <a:t>系统</a:t>
            </a:r>
            <a:r>
              <a:rPr lang="zh-CN" altLang="zh-CN" sz="1200" dirty="0"/>
              <a:t>会自动获取缴款反馈，也可以通过手动</a:t>
            </a:r>
            <a:r>
              <a:rPr lang="zh-CN" altLang="zh-CN" sz="1200" dirty="0" smtClean="0"/>
              <a:t>点击</a:t>
            </a:r>
            <a:r>
              <a:rPr lang="zh-CN" altLang="en-US" sz="1200" dirty="0" smtClean="0"/>
              <a:t>“</a:t>
            </a:r>
            <a:r>
              <a:rPr lang="zh-CN" altLang="zh-CN" sz="1200" dirty="0" smtClean="0"/>
              <a:t>缴款反馈</a:t>
            </a:r>
            <a:r>
              <a:rPr lang="zh-CN" altLang="en-US" sz="1200" dirty="0" smtClean="0"/>
              <a:t>”</a:t>
            </a:r>
            <a:r>
              <a:rPr lang="zh-CN" altLang="zh-CN" sz="1200" dirty="0" smtClean="0"/>
              <a:t>按钮</a:t>
            </a:r>
            <a:r>
              <a:rPr lang="zh-CN" altLang="zh-CN" sz="1200" dirty="0"/>
              <a:t>获取缴款反馈信息。</a:t>
            </a:r>
            <a:endParaRPr lang="en-US" altLang="zh-CN" sz="1200" dirty="0" smtClean="0"/>
          </a:p>
          <a:p>
            <a:pPr eaLnBrk="0" hangingPunct="0"/>
            <a:endParaRPr kumimoji="0" lang="zh-CN" altLang="en-US" sz="12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01064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3" grpId="0" animBg="1"/>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4" name="内容占位符 5"/>
          <p:cNvGraphicFramePr>
            <a:graphicFrameLocks noGrp="1"/>
          </p:cNvGraphicFramePr>
          <p:nvPr>
            <p:ph idx="1"/>
          </p:nvPr>
        </p:nvGraphicFramePr>
        <p:xfrm>
          <a:off x="1187624" y="2276872"/>
          <a:ext cx="6768752" cy="2736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查询统计</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培训内容概要</a:t>
            </a:r>
            <a:endParaRPr lang="zh-CN" altLang="en-US" dirty="0"/>
          </a:p>
        </p:txBody>
      </p:sp>
      <p:sp>
        <p:nvSpPr>
          <p:cNvPr id="10" name="Rectangle 9"/>
          <p:cNvSpPr/>
          <p:nvPr/>
        </p:nvSpPr>
        <p:spPr bwMode="auto">
          <a:xfrm>
            <a:off x="3851033" y="2305897"/>
            <a:ext cx="5292967" cy="758952"/>
          </a:xfrm>
          <a:prstGeom prst="rect">
            <a:avLst/>
          </a:prstGeom>
          <a:gradFill flip="none" rotWithShape="1">
            <a:gsLst>
              <a:gs pos="0">
                <a:srgbClr val="00B0F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系统概述</a:t>
            </a:r>
            <a:endParaRPr lang="en-IN" altLang="zh-CN" sz="2800" dirty="0">
              <a:ln>
                <a:solidFill>
                  <a:schemeClr val="bg1">
                    <a:alpha val="0"/>
                  </a:schemeClr>
                </a:solidFill>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1" name="Rectangle 9"/>
          <p:cNvSpPr/>
          <p:nvPr/>
        </p:nvSpPr>
        <p:spPr bwMode="auto">
          <a:xfrm>
            <a:off x="3851920" y="3151320"/>
            <a:ext cx="5292080" cy="758952"/>
          </a:xfrm>
          <a:prstGeom prst="rect">
            <a:avLst/>
          </a:prstGeom>
          <a:gradFill flip="none" rotWithShape="1">
            <a:gsLst>
              <a:gs pos="0">
                <a:srgbClr val="FFC00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a:t>
            </a:r>
            <a:r>
              <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系统</a:t>
            </a: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日常操作</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2" name="Rectangle 14"/>
          <p:cNvSpPr/>
          <p:nvPr/>
        </p:nvSpPr>
        <p:spPr bwMode="auto">
          <a:xfrm>
            <a:off x="3851920" y="3911334"/>
            <a:ext cx="5292080" cy="758952"/>
          </a:xfrm>
          <a:prstGeom prst="rect">
            <a:avLst/>
          </a:prstGeom>
          <a:gradFill flip="none" rotWithShape="1">
            <a:gsLst>
              <a:gs pos="0">
                <a:srgbClr val="92D05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常见问题</a:t>
            </a:r>
            <a:endParaRPr lang="en-I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4" name="圆角矩形 13"/>
          <p:cNvSpPr/>
          <p:nvPr/>
        </p:nvSpPr>
        <p:spPr>
          <a:xfrm>
            <a:off x="4071934" y="2428868"/>
            <a:ext cx="576064" cy="576064"/>
          </a:xfrm>
          <a:prstGeom prst="roundRect">
            <a:avLst>
              <a:gd name="adj" fmla="val 7047"/>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15" name="圆角矩形 14"/>
          <p:cNvSpPr/>
          <p:nvPr/>
        </p:nvSpPr>
        <p:spPr>
          <a:xfrm>
            <a:off x="4071934" y="3274291"/>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16" name="圆角矩形 15"/>
          <p:cNvSpPr/>
          <p:nvPr/>
        </p:nvSpPr>
        <p:spPr>
          <a:xfrm>
            <a:off x="4071934" y="4034305"/>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3</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pic>
        <p:nvPicPr>
          <p:cNvPr id="21" name="图片 2" descr="iblrak00648723.jpg"/>
          <p:cNvPicPr>
            <a:picLocks noChangeAspect="1" noChangeArrowheads="1"/>
          </p:cNvPicPr>
          <p:nvPr/>
        </p:nvPicPr>
        <p:blipFill>
          <a:blip r:embed="rId2">
            <a:grayscl/>
          </a:blip>
          <a:srcRect t="4683"/>
          <a:stretch>
            <a:fillRect/>
          </a:stretch>
        </p:blipFill>
        <p:spPr bwMode="auto">
          <a:xfrm>
            <a:off x="1" y="2109308"/>
            <a:ext cx="3676047" cy="2691291"/>
          </a:xfrm>
          <a:prstGeom prst="rect">
            <a:avLst/>
          </a:prstGeom>
          <a:noFill/>
          <a:ln w="9525">
            <a:noFill/>
            <a:miter lim="800000"/>
            <a:headEnd/>
            <a:tailEnd/>
          </a:ln>
        </p:spPr>
      </p:pic>
      <p:sp>
        <p:nvSpPr>
          <p:cNvPr id="22" name="标题 1"/>
          <p:cNvSpPr>
            <a:spLocks noChangeArrowheads="1"/>
          </p:cNvSpPr>
          <p:nvPr/>
        </p:nvSpPr>
        <p:spPr bwMode="auto">
          <a:xfrm>
            <a:off x="1295198" y="2771844"/>
            <a:ext cx="2776736" cy="1249878"/>
          </a:xfrm>
          <a:prstGeom prst="rect">
            <a:avLst/>
          </a:prstGeom>
          <a:noFill/>
          <a:ln w="9525">
            <a:noFill/>
            <a:miter lim="800000"/>
            <a:headEnd/>
            <a:tailEnd/>
          </a:ln>
        </p:spPr>
        <p:txBody>
          <a:bodyPr lIns="102870" tIns="51435" rIns="102870" bIns="51435" anchor="ctr"/>
          <a:lstStyle/>
          <a:p>
            <a:pPr eaLnBrk="1" hangingPunct="1">
              <a:buFont typeface="Arial" charset="0"/>
              <a:buNone/>
            </a:pPr>
            <a:r>
              <a:rPr lang="zh-CN" altLang="en-US" sz="3200" b="1" dirty="0">
                <a:solidFill>
                  <a:srgbClr val="00B0F0"/>
                </a:solidFill>
                <a:latin typeface="微软雅黑" pitchFamily="34" charset="-122"/>
                <a:ea typeface="微软雅黑" pitchFamily="34" charset="-122"/>
                <a:sym typeface="宋体" pitchFamily="2" charset="-122"/>
              </a:rPr>
              <a:t>目 录</a:t>
            </a:r>
            <a:br>
              <a:rPr lang="zh-CN" altLang="en-US" sz="3200" b="1" dirty="0">
                <a:solidFill>
                  <a:srgbClr val="00B0F0"/>
                </a:solidFill>
                <a:latin typeface="微软雅黑" pitchFamily="34" charset="-122"/>
                <a:ea typeface="微软雅黑" pitchFamily="34" charset="-122"/>
                <a:sym typeface="宋体" pitchFamily="2" charset="-122"/>
              </a:rPr>
            </a:br>
            <a:r>
              <a:rPr lang="zh-CN" altLang="en-US" sz="3200" b="1" dirty="0">
                <a:solidFill>
                  <a:srgbClr val="00B0F0"/>
                </a:solidFill>
                <a:latin typeface="微软雅黑" pitchFamily="34" charset="-122"/>
                <a:ea typeface="微软雅黑" pitchFamily="34" charset="-122"/>
                <a:sym typeface="宋体" pitchFamily="2" charset="-122"/>
              </a:rPr>
              <a:t> </a:t>
            </a:r>
            <a:r>
              <a:rPr lang="zh-CN" altLang="en-US" sz="2700" dirty="0">
                <a:solidFill>
                  <a:srgbClr val="7F7F7F"/>
                </a:solidFill>
                <a:latin typeface="Impact" pitchFamily="34" charset="0"/>
                <a:ea typeface="微软雅黑" pitchFamily="34" charset="-122"/>
                <a:sym typeface="宋体" pitchFamily="2" charset="-122"/>
              </a:rPr>
              <a:t>大 纲</a:t>
            </a:r>
            <a:endParaRPr lang="zh-CN" altLang="en-US" sz="3200" b="1" dirty="0">
              <a:solidFill>
                <a:srgbClr val="00B0F0"/>
              </a:solidFill>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76556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11"/>
                                        </p:tgtEl>
                                        <p:attrNameLst>
                                          <p:attrName>style.color</p:attrName>
                                        </p:attrNameLst>
                                      </p:cBhvr>
                                      <p:by>
                                        <p:hsl h="0" s="-12549" l="-25098"/>
                                      </p:by>
                                    </p:animClr>
                                    <p:animClr clrSpc="hsl" dir="cw">
                                      <p:cBhvr>
                                        <p:cTn id="7" dur="500" fill="hold"/>
                                        <p:tgtEl>
                                          <p:spTgt spid="11"/>
                                        </p:tgtEl>
                                        <p:attrNameLst>
                                          <p:attrName>fillcolor</p:attrName>
                                        </p:attrNameLst>
                                      </p:cBhvr>
                                      <p:by>
                                        <p:hsl h="0" s="-12549" l="-25098"/>
                                      </p:by>
                                    </p:animClr>
                                    <p:animClr clrSpc="hsl" dir="cw">
                                      <p:cBhvr>
                                        <p:cTn id="8" dur="500" fill="hold"/>
                                        <p:tgtEl>
                                          <p:spTgt spid="11"/>
                                        </p:tgtEl>
                                        <p:attrNameLst>
                                          <p:attrName>stroke.color</p:attrName>
                                        </p:attrNameLst>
                                      </p:cBhvr>
                                      <p:by>
                                        <p:hsl h="0" s="-12549" l="-25098"/>
                                      </p:by>
                                    </p:animClr>
                                    <p:set>
                                      <p:cBhvr>
                                        <p:cTn id="9" dur="5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查询统计下有</a:t>
            </a:r>
            <a:r>
              <a:rPr lang="en-US" altLang="zh-CN" dirty="0" smtClean="0"/>
              <a:t>5</a:t>
            </a:r>
            <a:r>
              <a:rPr lang="zh-CN" altLang="en-US" dirty="0" smtClean="0"/>
              <a:t>个查询菜单：申报明细查询、申报情况查询、扣缴报告表查询、个人收入统计、分项目分税率统计。</a:t>
            </a:r>
            <a:endParaRPr lang="en-US" altLang="zh-CN" dirty="0" smtClean="0"/>
          </a:p>
          <a:p>
            <a:endParaRPr lang="en-US" altLang="zh-CN" dirty="0" smtClean="0"/>
          </a:p>
          <a:p>
            <a:pPr>
              <a:buNone/>
            </a:pPr>
            <a:endParaRPr lang="en-US" altLang="zh-CN" dirty="0" smtClean="0"/>
          </a:p>
          <a:p>
            <a:r>
              <a:rPr lang="zh-CN" altLang="en-US" dirty="0" smtClean="0"/>
              <a:t>申报情况查询默认查看当月申报情况，所得月份可选</a:t>
            </a:r>
            <a:endParaRPr lang="en-US" altLang="zh-CN" dirty="0" smtClean="0"/>
          </a:p>
          <a:p>
            <a:pPr marL="0" indent="0">
              <a:buNone/>
            </a:pPr>
            <a:endParaRPr lang="en-US" altLang="zh-CN" dirty="0" smtClean="0"/>
          </a:p>
          <a:p>
            <a:endParaRPr lang="zh-CN" altLang="en-US" dirty="0"/>
          </a:p>
        </p:txBody>
      </p:sp>
      <p:sp>
        <p:nvSpPr>
          <p:cNvPr id="2" name="标题 1"/>
          <p:cNvSpPr>
            <a:spLocks noGrp="1"/>
          </p:cNvSpPr>
          <p:nvPr>
            <p:ph type="title"/>
          </p:nvPr>
        </p:nvSpPr>
        <p:spPr/>
        <p:txBody>
          <a:bodyPr/>
          <a:lstStyle/>
          <a:p>
            <a:r>
              <a:rPr lang="zh-CN" altLang="en-US" dirty="0" smtClean="0">
                <a:latin typeface="华文楷体" pitchFamily="2" charset="-122"/>
                <a:ea typeface="华文楷体" pitchFamily="2" charset="-122"/>
              </a:rPr>
              <a:t>日常操作</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查询统计</a:t>
            </a:r>
            <a:endParaRPr lang="zh-CN" altLang="en-US"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sz="2400" dirty="0" smtClean="0"/>
              <a:t>申报明细查询：</a:t>
            </a:r>
            <a:endParaRPr lang="en-US" altLang="zh-CN" sz="2400" dirty="0" smtClean="0"/>
          </a:p>
          <a:p>
            <a:pPr>
              <a:buNone/>
            </a:pPr>
            <a:r>
              <a:rPr lang="en-US" altLang="zh-CN" sz="2400" dirty="0" smtClean="0"/>
              <a:t>   </a:t>
            </a:r>
            <a:r>
              <a:rPr lang="zh-CN" altLang="en-US" sz="2000" dirty="0" smtClean="0">
                <a:solidFill>
                  <a:srgbClr val="002060"/>
                </a:solidFill>
              </a:rPr>
              <a:t>本查询功能主要针对纳税人，查询其申报的项目与金额等详细情况。</a:t>
            </a:r>
          </a:p>
          <a:p>
            <a:r>
              <a:rPr lang="zh-CN" altLang="en-US" sz="2400" dirty="0" smtClean="0"/>
              <a:t>申报情况查询：</a:t>
            </a:r>
            <a:endParaRPr lang="en-US" altLang="zh-CN" sz="2400" dirty="0" smtClean="0"/>
          </a:p>
          <a:p>
            <a:pPr>
              <a:buNone/>
            </a:pPr>
            <a:r>
              <a:rPr lang="zh-CN" altLang="en-US" dirty="0" smtClean="0">
                <a:solidFill>
                  <a:srgbClr val="002060"/>
                </a:solidFill>
              </a:rPr>
              <a:t>   </a:t>
            </a:r>
            <a:r>
              <a:rPr lang="zh-CN" altLang="en-US" sz="2000" dirty="0" smtClean="0">
                <a:solidFill>
                  <a:srgbClr val="002060"/>
                </a:solidFill>
              </a:rPr>
              <a:t>本查询功能主要用于查询扣缴义务人的申报情况</a:t>
            </a:r>
            <a:endParaRPr lang="en-US" altLang="zh-CN" sz="2000" dirty="0" smtClean="0">
              <a:solidFill>
                <a:srgbClr val="002060"/>
              </a:solidFill>
            </a:endParaRPr>
          </a:p>
          <a:p>
            <a:r>
              <a:rPr lang="zh-CN" altLang="en-US" sz="2400" dirty="0" smtClean="0"/>
              <a:t>扣缴报告表查询：</a:t>
            </a:r>
            <a:endParaRPr lang="en-US" altLang="zh-CN" sz="2400" dirty="0" smtClean="0"/>
          </a:p>
          <a:p>
            <a:pPr>
              <a:buNone/>
            </a:pPr>
            <a:r>
              <a:rPr lang="zh-CN" altLang="en-US" sz="2000" dirty="0" smtClean="0">
                <a:solidFill>
                  <a:srgbClr val="002060"/>
                </a:solidFill>
              </a:rPr>
              <a:t>    本查询功能主要用于查询扣缴义务人的申报状态。</a:t>
            </a:r>
            <a:endParaRPr lang="en-US" altLang="zh-CN" sz="2000" dirty="0" smtClean="0">
              <a:solidFill>
                <a:srgbClr val="002060"/>
              </a:solidFill>
            </a:endParaRPr>
          </a:p>
          <a:p>
            <a:r>
              <a:rPr lang="zh-CN" altLang="en-US" sz="2400" dirty="0" smtClean="0"/>
              <a:t>个人收入统计：</a:t>
            </a:r>
            <a:endParaRPr lang="en-US" altLang="zh-CN" sz="2400" dirty="0" smtClean="0"/>
          </a:p>
          <a:p>
            <a:pPr>
              <a:buNone/>
            </a:pPr>
            <a:r>
              <a:rPr lang="zh-CN" altLang="en-US" sz="2000" dirty="0" smtClean="0">
                <a:solidFill>
                  <a:srgbClr val="002060"/>
                </a:solidFill>
              </a:rPr>
              <a:t>    查询个人的收入和纳税情况，随需导出或打印出各种个人收入纳税明细表，便于您索取完税证明，或根据员工需要打印。</a:t>
            </a:r>
          </a:p>
          <a:p>
            <a:r>
              <a:rPr lang="zh-CN" altLang="en-US" sz="2400" dirty="0" smtClean="0"/>
              <a:t>分项目分税率查询：</a:t>
            </a:r>
            <a:endParaRPr lang="en-US" altLang="zh-CN" sz="2400" dirty="0" smtClean="0"/>
          </a:p>
          <a:p>
            <a:pPr>
              <a:buNone/>
            </a:pPr>
            <a:r>
              <a:rPr lang="en-US" altLang="zh-CN" sz="2000" dirty="0" smtClean="0">
                <a:solidFill>
                  <a:srgbClr val="002060"/>
                </a:solidFill>
              </a:rPr>
              <a:t>    </a:t>
            </a:r>
            <a:r>
              <a:rPr lang="zh-CN" altLang="en-US" sz="2000" dirty="0" smtClean="0">
                <a:solidFill>
                  <a:srgbClr val="002060"/>
                </a:solidFill>
              </a:rPr>
              <a:t>自动生成分所得项目分税率的汇总申报表，用于打印留存或提供给税务局。</a:t>
            </a:r>
          </a:p>
          <a:p>
            <a:pPr>
              <a:buNone/>
            </a:pPr>
            <a:endParaRPr lang="en-US" altLang="zh-CN" sz="2000" dirty="0" smtClean="0"/>
          </a:p>
        </p:txBody>
      </p:sp>
      <p:sp>
        <p:nvSpPr>
          <p:cNvPr id="2" name="标题 1"/>
          <p:cNvSpPr>
            <a:spLocks noGrp="1"/>
          </p:cNvSpPr>
          <p:nvPr>
            <p:ph type="title"/>
          </p:nvPr>
        </p:nvSpPr>
        <p:spPr/>
        <p:txBody>
          <a:bodyPr/>
          <a:lstStyle/>
          <a:p>
            <a:r>
              <a:rPr lang="zh-CN" altLang="en-US" dirty="0" smtClean="0">
                <a:latin typeface="华文楷体" pitchFamily="2" charset="-122"/>
                <a:ea typeface="华文楷体" pitchFamily="2" charset="-122"/>
              </a:rPr>
              <a:t>日常操作</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查询统计</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05140481"/>
              </p:ext>
            </p:extLst>
          </p:nvPr>
        </p:nvGraphicFramePr>
        <p:xfrm>
          <a:off x="457200" y="1143000"/>
          <a:ext cx="84582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备案表</a:t>
            </a:r>
            <a:endParaRPr lang="zh-CN" altLang="en-US" dirty="0"/>
          </a:p>
        </p:txBody>
      </p:sp>
    </p:spTree>
    <p:extLst>
      <p:ext uri="{BB962C8B-B14F-4D97-AF65-F5344CB8AC3E}">
        <p14:creationId xmlns:p14="http://schemas.microsoft.com/office/powerpoint/2010/main" val="12220290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7970845"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2989" y="1370564"/>
            <a:ext cx="8456458" cy="4324678"/>
          </a:xfrm>
        </p:spPr>
      </p:pic>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备案表</a:t>
            </a:r>
            <a:endParaRPr lang="zh-CN" altLang="en-US" dirty="0"/>
          </a:p>
        </p:txBody>
      </p:sp>
      <p:sp>
        <p:nvSpPr>
          <p:cNvPr id="6" name="矩形标注 5"/>
          <p:cNvSpPr/>
          <p:nvPr/>
        </p:nvSpPr>
        <p:spPr bwMode="auto">
          <a:xfrm>
            <a:off x="5508104" y="1364341"/>
            <a:ext cx="2822826" cy="1056547"/>
          </a:xfrm>
          <a:prstGeom prst="wedgeRectCallout">
            <a:avLst>
              <a:gd name="adj1" fmla="val -59911"/>
              <a:gd name="adj2" fmla="val 39146"/>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zh-CN" sz="1200" dirty="0"/>
              <a:t>对于股权奖励、转增股本的个人，需要依法缴纳个人所得税，对于一次性缴纳个税有困难的，可以分期缴纳，分期的期限不超过</a:t>
            </a:r>
            <a:r>
              <a:rPr lang="en-US" altLang="zh-CN" sz="1200" dirty="0"/>
              <a:t>5</a:t>
            </a:r>
            <a:r>
              <a:rPr lang="zh-CN" altLang="zh-CN" sz="1200" dirty="0"/>
              <a:t>年。需要提前向</a:t>
            </a:r>
            <a:r>
              <a:rPr lang="zh-CN" altLang="zh-CN" sz="1200" dirty="0" smtClean="0"/>
              <a:t>税务机</a:t>
            </a:r>
            <a:r>
              <a:rPr lang="zh-CN" altLang="en-US" sz="1200" dirty="0" smtClean="0"/>
              <a:t>关</a:t>
            </a:r>
            <a:r>
              <a:rPr lang="zh-CN" altLang="zh-CN" sz="1200" dirty="0" smtClean="0"/>
              <a:t>备案</a:t>
            </a:r>
            <a:r>
              <a:rPr lang="zh-CN" altLang="zh-CN" sz="1200" dirty="0"/>
              <a:t>，提交分期计划</a:t>
            </a:r>
            <a:r>
              <a:rPr lang="zh-CN" altLang="zh-CN" dirty="0"/>
              <a:t>。</a:t>
            </a:r>
            <a:endParaRPr kumimoji="0" lang="zh-CN" altLang="en-US" sz="1800" b="0" i="0" u="none" strike="noStrike" cap="none" normalizeH="0" baseline="0" dirty="0" smtClean="0">
              <a:ln>
                <a:noFill/>
              </a:ln>
              <a:solidFill>
                <a:schemeClr val="tx1"/>
              </a:solidFill>
              <a:effectLst/>
              <a:latin typeface="Times New Roman" pitchFamily="18" charset="0"/>
            </a:endParaRPr>
          </a:p>
        </p:txBody>
      </p:sp>
      <p:sp>
        <p:nvSpPr>
          <p:cNvPr id="7" name="矩形 6"/>
          <p:cNvSpPr/>
          <p:nvPr/>
        </p:nvSpPr>
        <p:spPr bwMode="auto">
          <a:xfrm>
            <a:off x="1691680" y="2420888"/>
            <a:ext cx="648072" cy="288032"/>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9" name="矩形 8"/>
          <p:cNvSpPr/>
          <p:nvPr/>
        </p:nvSpPr>
        <p:spPr bwMode="auto">
          <a:xfrm>
            <a:off x="459876" y="3861048"/>
            <a:ext cx="844756" cy="288032"/>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82" y="1849462"/>
            <a:ext cx="7562850" cy="3207892"/>
          </a:xfrm>
          <a:prstGeom prst="rect">
            <a:avLst/>
          </a:prstGeom>
        </p:spPr>
      </p:pic>
    </p:spTree>
    <p:extLst>
      <p:ext uri="{BB962C8B-B14F-4D97-AF65-F5344CB8AC3E}">
        <p14:creationId xmlns:p14="http://schemas.microsoft.com/office/powerpoint/2010/main" val="393605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0079" y="1333709"/>
            <a:ext cx="8445098" cy="4299772"/>
          </a:xfrm>
        </p:spPr>
      </p:pic>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备案表</a:t>
            </a:r>
            <a:endParaRPr lang="zh-CN" altLang="en-US" dirty="0"/>
          </a:p>
        </p:txBody>
      </p:sp>
      <p:sp>
        <p:nvSpPr>
          <p:cNvPr id="9" name="矩形 8"/>
          <p:cNvSpPr/>
          <p:nvPr/>
        </p:nvSpPr>
        <p:spPr bwMode="auto">
          <a:xfrm>
            <a:off x="1835696" y="2276872"/>
            <a:ext cx="498557" cy="216024"/>
          </a:xfrm>
          <a:prstGeom prst="rect">
            <a:avLst/>
          </a:prstGeom>
          <a:noFill/>
          <a:ln w="952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5" name="矩形标注 14"/>
          <p:cNvSpPr/>
          <p:nvPr/>
        </p:nvSpPr>
        <p:spPr bwMode="auto">
          <a:xfrm>
            <a:off x="4716016" y="665397"/>
            <a:ext cx="3744416" cy="3582990"/>
          </a:xfrm>
          <a:prstGeom prst="wedgeRectCallout">
            <a:avLst>
              <a:gd name="adj1" fmla="val -56788"/>
              <a:gd name="adj2" fmla="val 14920"/>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en-US" altLang="zh-CN" sz="1200" dirty="0" smtClean="0"/>
              <a:t>1.</a:t>
            </a:r>
            <a:r>
              <a:rPr lang="zh-CN" altLang="en-US" sz="1200" dirty="0" smtClean="0"/>
              <a:t>非</a:t>
            </a:r>
            <a:r>
              <a:rPr lang="zh-CN" altLang="en-US" sz="1200" dirty="0"/>
              <a:t>上市公司授予本公司员工的股票期权、股权期权、限制性股票和股权奖励，符合规定条件的，经向主管税务机关备案，可实行递延纳税政策，即员工在取得股权激励时可暂不纳税，递延至转让该股权时纳税。</a:t>
            </a:r>
          </a:p>
          <a:p>
            <a:pPr eaLnBrk="0" hangingPunct="0"/>
            <a:r>
              <a:rPr lang="en-US" altLang="zh-CN" sz="1200" dirty="0" smtClean="0"/>
              <a:t>2.</a:t>
            </a:r>
            <a:r>
              <a:rPr lang="zh-CN" altLang="en-US" sz="1200" dirty="0" smtClean="0"/>
              <a:t>上市</a:t>
            </a:r>
            <a:r>
              <a:rPr lang="zh-CN" altLang="en-US" sz="1200" dirty="0"/>
              <a:t>公司实施股权激励，个人选择在不超过</a:t>
            </a:r>
            <a:r>
              <a:rPr lang="en-US" altLang="zh-CN" sz="1200" dirty="0"/>
              <a:t>12</a:t>
            </a:r>
            <a:r>
              <a:rPr lang="zh-CN" altLang="en-US" sz="1200" dirty="0"/>
              <a:t>个月期限内缴税的，上市公司应自股票期权行权、限制性股票解禁、股权奖励获得之次月</a:t>
            </a:r>
            <a:r>
              <a:rPr lang="en-US" altLang="zh-CN" sz="1200" dirty="0"/>
              <a:t>15</a:t>
            </a:r>
            <a:r>
              <a:rPr lang="zh-CN" altLang="en-US" sz="1200" dirty="0"/>
              <a:t>日内，向主管税务机关报送</a:t>
            </a:r>
            <a:r>
              <a:rPr lang="en-US" altLang="zh-CN" sz="1200" dirty="0"/>
              <a:t>《</a:t>
            </a:r>
            <a:r>
              <a:rPr lang="zh-CN" altLang="en-US" sz="1200" dirty="0"/>
              <a:t>上市公司股权激励个人所得税延期纳税备案表</a:t>
            </a:r>
            <a:r>
              <a:rPr lang="en-US" altLang="zh-CN" sz="1200" dirty="0"/>
              <a:t>》</a:t>
            </a:r>
            <a:r>
              <a:rPr lang="zh-CN" altLang="en-US" sz="1200" dirty="0" smtClean="0"/>
              <a:t>。</a:t>
            </a:r>
            <a:endParaRPr lang="en-US" altLang="zh-CN" sz="1200" dirty="0" smtClean="0"/>
          </a:p>
          <a:p>
            <a:pPr eaLnBrk="0" hangingPunct="0"/>
            <a:r>
              <a:rPr kumimoji="0" lang="en-US" altLang="zh-CN" sz="1200" b="0" i="0" u="none" strike="noStrike" cap="none" normalizeH="0" baseline="0" dirty="0" smtClean="0">
                <a:ln>
                  <a:noFill/>
                </a:ln>
                <a:solidFill>
                  <a:schemeClr val="tx1"/>
                </a:solidFill>
                <a:effectLst/>
              </a:rPr>
              <a:t>3.</a:t>
            </a:r>
            <a:r>
              <a:rPr lang="zh-CN" altLang="zh-CN" sz="1200" dirty="0"/>
              <a:t>个人以技术成果投资入股境内非上市公司并选择递延纳税的，被投资公司向主管税务机关办理相关个人所得税递延纳税备案事宜时填报。企业应于被投资公司取得技术成果并支付股权之次月</a:t>
            </a:r>
            <a:r>
              <a:rPr lang="en-US" altLang="zh-CN" sz="1200" dirty="0"/>
              <a:t>15</a:t>
            </a:r>
            <a:r>
              <a:rPr lang="zh-CN" altLang="zh-CN" sz="1200" dirty="0"/>
              <a:t>日内报送</a:t>
            </a:r>
            <a:r>
              <a:rPr lang="zh-CN" altLang="zh-CN" sz="1200" dirty="0" smtClean="0"/>
              <a:t>。</a:t>
            </a:r>
            <a:endParaRPr lang="en-US" altLang="zh-CN" sz="1200" dirty="0" smtClean="0"/>
          </a:p>
          <a:p>
            <a:pPr eaLnBrk="0" hangingPunct="0"/>
            <a:r>
              <a:rPr kumimoji="0" lang="en-US" altLang="zh-CN" sz="1200" b="0" i="0" u="none" strike="noStrike" cap="none" normalizeH="0" baseline="0" dirty="0" smtClean="0">
                <a:ln>
                  <a:noFill/>
                </a:ln>
                <a:solidFill>
                  <a:schemeClr val="tx1"/>
                </a:solidFill>
                <a:effectLst/>
              </a:rPr>
              <a:t>4.</a:t>
            </a:r>
            <a:r>
              <a:rPr lang="zh-CN" altLang="zh-CN" sz="1200" dirty="0"/>
              <a:t>实施符合条件股权激励的非上市公司和取得个人技术成果的境内公司，在递延纳税期间向主管税务机关报告个人相关股权持有和转让情况</a:t>
            </a:r>
            <a:r>
              <a:rPr lang="zh-CN" altLang="zh-CN" sz="1200" dirty="0" smtClean="0"/>
              <a:t>。</a:t>
            </a:r>
            <a:r>
              <a:rPr lang="zh-CN" altLang="zh-CN" sz="1200" dirty="0"/>
              <a:t>应于每个纳税年度终了</a:t>
            </a:r>
            <a:r>
              <a:rPr lang="en-US" altLang="zh-CN" sz="1200" dirty="0"/>
              <a:t>30</a:t>
            </a:r>
            <a:r>
              <a:rPr lang="zh-CN" altLang="zh-CN" sz="1200" dirty="0"/>
              <a:t>日内报送本表。</a:t>
            </a:r>
          </a:p>
          <a:p>
            <a:pPr eaLnBrk="0" hangingPunct="0"/>
            <a:endParaRPr kumimoji="0" lang="zh-CN" altLang="en-US" sz="1200" b="0" i="0" u="none" strike="noStrike" cap="none" normalizeH="0" baseline="0" dirty="0" smtClean="0">
              <a:ln>
                <a:noFill/>
              </a:ln>
              <a:solidFill>
                <a:schemeClr val="tx1"/>
              </a:solidFill>
              <a:effectLst/>
            </a:endParaRPr>
          </a:p>
        </p:txBody>
      </p:sp>
      <p:sp>
        <p:nvSpPr>
          <p:cNvPr id="7" name="矩形 6"/>
          <p:cNvSpPr/>
          <p:nvPr/>
        </p:nvSpPr>
        <p:spPr bwMode="auto">
          <a:xfrm>
            <a:off x="467544" y="3928498"/>
            <a:ext cx="844756" cy="288032"/>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6411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249" y="1492401"/>
            <a:ext cx="8377702" cy="4293726"/>
          </a:xfrm>
        </p:spPr>
      </p:pic>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备案表</a:t>
            </a:r>
            <a:endParaRPr lang="zh-CN" altLang="en-US" dirty="0"/>
          </a:p>
        </p:txBody>
      </p:sp>
      <p:sp>
        <p:nvSpPr>
          <p:cNvPr id="7" name="矩形 6"/>
          <p:cNvSpPr/>
          <p:nvPr/>
        </p:nvSpPr>
        <p:spPr bwMode="auto">
          <a:xfrm>
            <a:off x="1800365" y="2564904"/>
            <a:ext cx="498014" cy="144016"/>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1" name="矩形 10"/>
          <p:cNvSpPr/>
          <p:nvPr/>
        </p:nvSpPr>
        <p:spPr bwMode="auto">
          <a:xfrm>
            <a:off x="578793" y="4293096"/>
            <a:ext cx="844756" cy="288032"/>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0" name="矩形标注 9"/>
          <p:cNvSpPr/>
          <p:nvPr/>
        </p:nvSpPr>
        <p:spPr bwMode="auto">
          <a:xfrm>
            <a:off x="3923928" y="1648177"/>
            <a:ext cx="3744416" cy="825342"/>
          </a:xfrm>
          <a:prstGeom prst="wedgeRectCallout">
            <a:avLst>
              <a:gd name="adj1" fmla="val -56788"/>
              <a:gd name="adj2" fmla="val 14920"/>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zh-CN" sz="1200" dirty="0"/>
              <a:t>将职务科技成果转化为股份、投资比例的科研机构、高等院校或者获奖人员向主管税务机关办理暂不征收个人所得税备案。</a:t>
            </a:r>
            <a:endParaRPr kumimoji="0" lang="zh-CN" altLang="en-US" sz="1200" b="0" i="0" u="none" strike="noStrike" cap="none" normalizeH="0" baseline="0" dirty="0" smtClean="0">
              <a:ln>
                <a:noFill/>
              </a:ln>
              <a:solidFill>
                <a:schemeClr val="tx1"/>
              </a:solidFill>
              <a:effectLst/>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1506" y="1522995"/>
            <a:ext cx="7927445" cy="3999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bwMode="auto">
          <a:xfrm>
            <a:off x="8015548" y="1648177"/>
            <a:ext cx="654224" cy="26381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4197" y="2266862"/>
            <a:ext cx="4850340" cy="3191951"/>
          </a:xfrm>
          <a:prstGeom prst="rect">
            <a:avLst/>
          </a:prstGeom>
        </p:spPr>
      </p:pic>
    </p:spTree>
    <p:extLst>
      <p:ext uri="{BB962C8B-B14F-4D97-AF65-F5344CB8AC3E}">
        <p14:creationId xmlns:p14="http://schemas.microsoft.com/office/powerpoint/2010/main" val="404015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additive="base">
                                        <p:cTn id="25" dur="500" fill="hold"/>
                                        <p:tgtEl>
                                          <p:spTgt spid="3074"/>
                                        </p:tgtEl>
                                        <p:attrNameLst>
                                          <p:attrName>ppt_x</p:attrName>
                                        </p:attrNameLst>
                                      </p:cBhvr>
                                      <p:tavLst>
                                        <p:tav tm="0">
                                          <p:val>
                                            <p:strVal val="#ppt_x"/>
                                          </p:val>
                                        </p:tav>
                                        <p:tav tm="100000">
                                          <p:val>
                                            <p:strVal val="#ppt_x"/>
                                          </p:val>
                                        </p:tav>
                                      </p:tavLst>
                                    </p:anim>
                                    <p:anim calcmode="lin" valueType="num">
                                      <p:cBhvr additive="base">
                                        <p:cTn id="2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0"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4021" y="1498481"/>
            <a:ext cx="8372157" cy="4281566"/>
          </a:xfrm>
        </p:spPr>
      </p:pic>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日常操作</a:t>
            </a:r>
            <a:r>
              <a:rPr lang="en-US" altLang="zh-CN" dirty="0" smtClean="0"/>
              <a:t>-</a:t>
            </a:r>
            <a:r>
              <a:rPr lang="zh-CN" altLang="en-US" dirty="0" smtClean="0"/>
              <a:t>备案表</a:t>
            </a:r>
            <a:endParaRPr lang="zh-CN" altLang="en-US" dirty="0"/>
          </a:p>
        </p:txBody>
      </p:sp>
      <p:sp>
        <p:nvSpPr>
          <p:cNvPr id="7" name="矩形 6"/>
          <p:cNvSpPr/>
          <p:nvPr/>
        </p:nvSpPr>
        <p:spPr bwMode="auto">
          <a:xfrm>
            <a:off x="1800365" y="2564904"/>
            <a:ext cx="498014" cy="144016"/>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1" name="矩形 10"/>
          <p:cNvSpPr/>
          <p:nvPr/>
        </p:nvSpPr>
        <p:spPr bwMode="auto">
          <a:xfrm>
            <a:off x="630900" y="4437112"/>
            <a:ext cx="844756" cy="288032"/>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0" name="矩形标注 9"/>
          <p:cNvSpPr/>
          <p:nvPr/>
        </p:nvSpPr>
        <p:spPr bwMode="auto">
          <a:xfrm>
            <a:off x="3923928" y="1648177"/>
            <a:ext cx="3744416" cy="484679"/>
          </a:xfrm>
          <a:prstGeom prst="wedgeRectCallout">
            <a:avLst>
              <a:gd name="adj1" fmla="val -37710"/>
              <a:gd name="adj2" fmla="val 99424"/>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zh-CN" sz="1200" dirty="0"/>
              <a:t>科技人员取得职务科技成果转化现金</a:t>
            </a:r>
            <a:r>
              <a:rPr lang="zh-CN" altLang="zh-CN" sz="1200" dirty="0" smtClean="0"/>
              <a:t>奖励，</a:t>
            </a:r>
            <a:r>
              <a:rPr lang="zh-CN" altLang="zh-CN" sz="1200" dirty="0"/>
              <a:t>扣缴义务人向主管税务机关办理相关个人所得税备案时填报</a:t>
            </a:r>
            <a:r>
              <a:rPr lang="zh-CN" altLang="zh-CN" sz="1200" dirty="0" smtClean="0"/>
              <a:t>。</a:t>
            </a:r>
            <a:endParaRPr kumimoji="0" lang="zh-CN" altLang="en-US" sz="1200" b="0" i="0" u="none" strike="noStrike" cap="none" normalizeH="0" baseline="0" dirty="0" smtClean="0">
              <a:ln>
                <a:noFill/>
              </a:ln>
              <a:solidFill>
                <a:schemeClr val="tx1"/>
              </a:solidFill>
              <a:effectLst/>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84590" y="1511163"/>
            <a:ext cx="7834222" cy="3999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bwMode="auto">
          <a:xfrm>
            <a:off x="8019534" y="1699806"/>
            <a:ext cx="654224" cy="26381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084" y="1783509"/>
            <a:ext cx="5883470" cy="3912471"/>
          </a:xfrm>
          <a:prstGeom prst="rect">
            <a:avLst/>
          </a:prstGeom>
        </p:spPr>
      </p:pic>
    </p:spTree>
    <p:extLst>
      <p:ext uri="{BB962C8B-B14F-4D97-AF65-F5344CB8AC3E}">
        <p14:creationId xmlns:p14="http://schemas.microsoft.com/office/powerpoint/2010/main" val="55232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additive="base">
                                        <p:cTn id="25" dur="500" fill="hold"/>
                                        <p:tgtEl>
                                          <p:spTgt spid="3074"/>
                                        </p:tgtEl>
                                        <p:attrNameLst>
                                          <p:attrName>ppt_x</p:attrName>
                                        </p:attrNameLst>
                                      </p:cBhvr>
                                      <p:tavLst>
                                        <p:tav tm="0">
                                          <p:val>
                                            <p:strVal val="#ppt_x"/>
                                          </p:val>
                                        </p:tav>
                                        <p:tav tm="100000">
                                          <p:val>
                                            <p:strVal val="#ppt_x"/>
                                          </p:val>
                                        </p:tav>
                                      </p:tavLst>
                                    </p:anim>
                                    <p:anim calcmode="lin" valueType="num">
                                      <p:cBhvr additive="base">
                                        <p:cTn id="2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0"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860914663"/>
              </p:ext>
            </p:extLst>
          </p:nvPr>
        </p:nvGraphicFramePr>
        <p:xfrm>
          <a:off x="1043608" y="1899185"/>
          <a:ext cx="669674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企业管理</a:t>
            </a:r>
            <a:endParaRPr lang="zh-CN" altLang="en-US" dirty="0"/>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2103" y="1391190"/>
            <a:ext cx="8295956" cy="4242458"/>
          </a:xfrm>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91680" y="2493332"/>
            <a:ext cx="6181796" cy="3060595"/>
          </a:xfrm>
          <a:prstGeom prst="rect">
            <a:avLst/>
          </a:prstGeom>
          <a:noFill/>
          <a:ln w="9525">
            <a:noFill/>
            <a:miter lim="800000"/>
            <a:headEnd/>
            <a:tailEnd/>
          </a:ln>
          <a:effectLst/>
        </p:spPr>
      </p:pic>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8" name="流程图: 过程 7"/>
          <p:cNvSpPr/>
          <p:nvPr/>
        </p:nvSpPr>
        <p:spPr bwMode="auto">
          <a:xfrm>
            <a:off x="1928794" y="3238943"/>
            <a:ext cx="410958" cy="210598"/>
          </a:xfrm>
          <a:prstGeom prst="flowChartProcess">
            <a:avLst/>
          </a:prstGeom>
          <a:noFill/>
          <a:ln w="952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企业管理</a:t>
            </a:r>
            <a:endParaRPr lang="zh-CN" altLang="en-US" dirty="0"/>
          </a:p>
        </p:txBody>
      </p:sp>
      <p:sp>
        <p:nvSpPr>
          <p:cNvPr id="7" name="流程图: 过程 6"/>
          <p:cNvSpPr/>
          <p:nvPr/>
        </p:nvSpPr>
        <p:spPr bwMode="auto">
          <a:xfrm flipV="1">
            <a:off x="8286382" y="1601725"/>
            <a:ext cx="458663" cy="174169"/>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0" name="圆角矩形标注 9"/>
          <p:cNvSpPr/>
          <p:nvPr/>
        </p:nvSpPr>
        <p:spPr bwMode="auto">
          <a:xfrm>
            <a:off x="1785918" y="1775895"/>
            <a:ext cx="3143272" cy="571504"/>
          </a:xfrm>
          <a:prstGeom prst="wedgeRoundRectCallout">
            <a:avLst>
              <a:gd name="adj1" fmla="val -39427"/>
              <a:gd name="adj2" fmla="val 94079"/>
              <a:gd name="adj3" fmla="val 16667"/>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000" dirty="0" smtClean="0"/>
              <a:t>企业管理里可以进行企业的增加、删除、和切换企业的操作</a:t>
            </a:r>
            <a:endParaRPr kumimoji="0" lang="zh-CN" altLang="en-US" sz="1000" b="0" i="0" u="none" strike="noStrike" cap="none" normalizeH="0" baseline="0" dirty="0" smtClean="0">
              <a:ln>
                <a:noFill/>
              </a:ln>
              <a:solidFill>
                <a:schemeClr val="tx1"/>
              </a:solidFill>
              <a:effectLst/>
              <a:latin typeface="Times New Roman" pitchFamily="18"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52531" y="2747386"/>
            <a:ext cx="3324822" cy="2135986"/>
          </a:xfrm>
          <a:prstGeom prst="rect">
            <a:avLst/>
          </a:prstGeom>
          <a:noFill/>
          <a:ln w="9525">
            <a:noFill/>
            <a:miter lim="800000"/>
            <a:headEnd/>
            <a:tailEnd/>
          </a:ln>
          <a:effectLst/>
        </p:spPr>
      </p:pic>
      <p:sp>
        <p:nvSpPr>
          <p:cNvPr id="11" name="圆角矩形标注 10"/>
          <p:cNvSpPr/>
          <p:nvPr/>
        </p:nvSpPr>
        <p:spPr bwMode="auto">
          <a:xfrm>
            <a:off x="5046272" y="2964653"/>
            <a:ext cx="2571768" cy="354808"/>
          </a:xfrm>
          <a:prstGeom prst="wedgeRoundRectCallout">
            <a:avLst>
              <a:gd name="adj1" fmla="val -32555"/>
              <a:gd name="adj2" fmla="val 82954"/>
              <a:gd name="adj3" fmla="val 16667"/>
            </a:avLst>
          </a:prstGeom>
          <a:solidFill>
            <a:schemeClr val="bg2">
              <a:lumMod val="9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Times New Roman" pitchFamily="18" charset="0"/>
              </a:rPr>
              <a:t>录入需要增加企业的纳税人识别号和纳税人名称后点击保存即可增加成功</a:t>
            </a:r>
          </a:p>
        </p:txBody>
      </p:sp>
    </p:spTree>
    <p:extLst>
      <p:ext uri="{BB962C8B-B14F-4D97-AF65-F5344CB8AC3E}">
        <p14:creationId xmlns:p14="http://schemas.microsoft.com/office/powerpoint/2010/main" val="420467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additive="base">
                                        <p:cTn id="12" dur="500" fill="hold"/>
                                        <p:tgtEl>
                                          <p:spTgt spid="4099"/>
                                        </p:tgtEl>
                                        <p:attrNameLst>
                                          <p:attrName>ppt_x</p:attrName>
                                        </p:attrNameLst>
                                      </p:cBhvr>
                                      <p:tavLst>
                                        <p:tav tm="0">
                                          <p:val>
                                            <p:strVal val="#ppt_x"/>
                                          </p:val>
                                        </p:tav>
                                        <p:tav tm="100000">
                                          <p:val>
                                            <p:strVal val="#ppt_x"/>
                                          </p:val>
                                        </p:tav>
                                      </p:tavLst>
                                    </p:anim>
                                    <p:anim calcmode="lin" valueType="num">
                                      <p:cBhvr additive="base">
                                        <p:cTn id="13"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grpId="1" nodeType="clickEffect">
                                  <p:stCondLst>
                                    <p:cond delay="0"/>
                                  </p:stCondLst>
                                  <p:childTnLst>
                                    <p:animEffect transition="out" filter="box(i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098"/>
                                        </p:tgtEl>
                                        <p:attrNameLst>
                                          <p:attrName>style.visibility</p:attrName>
                                        </p:attrNameLst>
                                      </p:cBhvr>
                                      <p:to>
                                        <p:strVal val="visible"/>
                                      </p:to>
                                    </p:set>
                                    <p:anim calcmode="lin" valueType="num">
                                      <p:cBhvr additive="base">
                                        <p:cTn id="34" dur="500" fill="hold"/>
                                        <p:tgtEl>
                                          <p:spTgt spid="4098"/>
                                        </p:tgtEl>
                                        <p:attrNameLst>
                                          <p:attrName>ppt_x</p:attrName>
                                        </p:attrNameLst>
                                      </p:cBhvr>
                                      <p:tavLst>
                                        <p:tav tm="0">
                                          <p:val>
                                            <p:strVal val="#ppt_x"/>
                                          </p:val>
                                        </p:tav>
                                        <p:tav tm="100000">
                                          <p:val>
                                            <p:strVal val="#ppt_x"/>
                                          </p:val>
                                        </p:tav>
                                      </p:tavLst>
                                    </p:anim>
                                    <p:anim calcmode="lin" valueType="num">
                                      <p:cBhvr additive="base">
                                        <p:cTn id="35"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P spid="10"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系统设置分为三大模块：</a:t>
            </a:r>
            <a:endParaRPr lang="en-US" altLang="zh-CN" dirty="0" smtClean="0"/>
          </a:p>
          <a:p>
            <a:endParaRPr lang="zh-CN" altLang="en-US" dirty="0"/>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系统设置</a:t>
            </a:r>
            <a:endParaRPr lang="zh-CN" altLang="en-US" dirty="0"/>
          </a:p>
        </p:txBody>
      </p:sp>
      <p:graphicFrame>
        <p:nvGraphicFramePr>
          <p:cNvPr id="4" name="图示 3"/>
          <p:cNvGraphicFramePr/>
          <p:nvPr/>
        </p:nvGraphicFramePr>
        <p:xfrm>
          <a:off x="857224" y="178592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endParaRPr lang="zh-CN" altLang="en-US" dirty="0"/>
          </a:p>
        </p:txBody>
      </p:sp>
      <p:sp>
        <p:nvSpPr>
          <p:cNvPr id="4" name="圆角矩形 3"/>
          <p:cNvSpPr/>
          <p:nvPr/>
        </p:nvSpPr>
        <p:spPr>
          <a:xfrm>
            <a:off x="2483768" y="2204864"/>
            <a:ext cx="3960440" cy="1080120"/>
          </a:xfrm>
          <a:prstGeom prst="roundRect">
            <a:avLst/>
          </a:prstGeom>
          <a:gradFill flip="none" rotWithShape="1">
            <a:gsLst>
              <a:gs pos="0">
                <a:srgbClr val="00B0F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初始化设置</a:t>
            </a:r>
            <a:endPar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5" name="圆角矩形 4"/>
          <p:cNvSpPr/>
          <p:nvPr/>
        </p:nvSpPr>
        <p:spPr>
          <a:xfrm>
            <a:off x="2483768" y="3717032"/>
            <a:ext cx="3960440" cy="1080120"/>
          </a:xfrm>
          <a:prstGeom prst="roundRect">
            <a:avLst/>
          </a:prstGeom>
          <a:gradFill flip="none" rotWithShape="1">
            <a:gsLst>
              <a:gs pos="0">
                <a:srgbClr val="FFC00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en-US" altLang="zh-CN"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a:t>
            </a: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日常操作</a:t>
            </a:r>
            <a:endPar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6" name="圆角矩形 5"/>
          <p:cNvSpPr/>
          <p:nvPr/>
        </p:nvSpPr>
        <p:spPr>
          <a:xfrm>
            <a:off x="2771800" y="2398450"/>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7" name="圆角矩形 6"/>
          <p:cNvSpPr/>
          <p:nvPr/>
        </p:nvSpPr>
        <p:spPr>
          <a:xfrm>
            <a:off x="2771800" y="3969060"/>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nodeType="clickEffect">
                                  <p:stCondLst>
                                    <p:cond delay="0"/>
                                  </p:stCondLst>
                                  <p:childTnLst>
                                    <p:animClr clrSpc="hsl" dir="cw">
                                      <p:cBhvr override="childStyle">
                                        <p:cTn id="6" dur="500" fill="hold"/>
                                        <p:tgtEl>
                                          <p:spTgt spid="4">
                                            <p:txEl>
                                              <p:pRg st="0" end="0"/>
                                            </p:txEl>
                                          </p:spTgt>
                                        </p:tgtEl>
                                        <p:attrNameLst>
                                          <p:attrName>style.color</p:attrName>
                                        </p:attrNameLst>
                                      </p:cBhvr>
                                      <p:by>
                                        <p:hsl h="0" s="-12549" l="-25098"/>
                                      </p:by>
                                    </p:animClr>
                                    <p:animClr clrSpc="hsl" dir="cw">
                                      <p:cBhvr>
                                        <p:cTn id="7" dur="500" fill="hold"/>
                                        <p:tgtEl>
                                          <p:spTgt spid="4">
                                            <p:txEl>
                                              <p:pRg st="0" end="0"/>
                                            </p:txEl>
                                          </p:spTgt>
                                        </p:tgtEl>
                                        <p:attrNameLst>
                                          <p:attrName>fillcolor</p:attrName>
                                        </p:attrNameLst>
                                      </p:cBhvr>
                                      <p:by>
                                        <p:hsl h="0" s="-12549" l="-25098"/>
                                      </p:by>
                                    </p:animClr>
                                    <p:animClr clrSpc="hsl" dir="cw">
                                      <p:cBhvr>
                                        <p:cTn id="8" dur="500" fill="hold"/>
                                        <p:tgtEl>
                                          <p:spTgt spid="4">
                                            <p:txEl>
                                              <p:pRg st="0" end="0"/>
                                            </p:txEl>
                                          </p:spTgt>
                                        </p:tgtEl>
                                        <p:attrNameLst>
                                          <p:attrName>stroke.color</p:attrName>
                                        </p:attrNameLst>
                                      </p:cBhvr>
                                      <p:by>
                                        <p:hsl h="0" s="-12549" l="-25098"/>
                                      </p:by>
                                    </p:animClr>
                                    <p:set>
                                      <p:cBhvr>
                                        <p:cTn id="9" dur="500" fill="hold"/>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系统管理：可进行网络设置、数据备份恢复、设置登陆密码的操作</a:t>
            </a:r>
            <a:endParaRPr lang="en-US" altLang="zh-CN" dirty="0" smtClean="0"/>
          </a:p>
          <a:p>
            <a:endParaRPr lang="zh-CN" altLang="en-US" dirty="0"/>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系统设置</a:t>
            </a:r>
            <a:endParaRPr lang="zh-CN" altLang="en-US" dirty="0"/>
          </a:p>
        </p:txBody>
      </p:sp>
      <p:pic>
        <p:nvPicPr>
          <p:cNvPr id="7172" name="Picture 4"/>
          <p:cNvPicPr>
            <a:picLocks noChangeAspect="1" noChangeArrowheads="1"/>
          </p:cNvPicPr>
          <p:nvPr/>
        </p:nvPicPr>
        <p:blipFill>
          <a:blip r:embed="rId3"/>
          <a:srcRect/>
          <a:stretch>
            <a:fillRect/>
          </a:stretch>
        </p:blipFill>
        <p:spPr bwMode="auto">
          <a:xfrm>
            <a:off x="1043608" y="2276285"/>
            <a:ext cx="6942409" cy="4088579"/>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单位管理：可查看单位的基本信息，是否上市公司的设置、单位邮箱和公司股本额的填写。同时可进行通行密码的更改和办税人员信息的维护</a:t>
            </a:r>
            <a:endParaRPr lang="en-US" altLang="zh-CN" dirty="0" smtClean="0"/>
          </a:p>
          <a:p>
            <a:pPr>
              <a:buNone/>
            </a:pPr>
            <a:endParaRPr lang="zh-CN" altLang="en-US" dirty="0"/>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系统设置</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75657" y="2507946"/>
            <a:ext cx="6624736" cy="3632243"/>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pPr>
              <a:lnSpc>
                <a:spcPct val="130000"/>
              </a:lnSpc>
            </a:pPr>
            <a:r>
              <a:rPr lang="zh-CN" altLang="en-US" dirty="0" smtClean="0"/>
              <a:t>申报管理：可对办税信息进行更新，更新方式有网络下载和介质导入两种，其中介质导入需要从税局拷取介质初始化文件</a:t>
            </a:r>
            <a:endParaRPr lang="en-US" altLang="zh-CN" dirty="0" smtClean="0"/>
          </a:p>
          <a:p>
            <a:endParaRPr lang="zh-CN" altLang="en-US" dirty="0"/>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系统设置</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63688" y="2857496"/>
            <a:ext cx="5748844" cy="3528011"/>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申报安全设置：可对发送报表的申报密码进行修改</a:t>
            </a:r>
            <a:endParaRPr lang="en-US" altLang="zh-CN" dirty="0" smtClean="0"/>
          </a:p>
          <a:p>
            <a:pPr marL="0" indent="0">
              <a:buNone/>
            </a:pPr>
            <a:endParaRPr lang="zh-CN" altLang="en-US" dirty="0"/>
          </a:p>
        </p:txBody>
      </p:sp>
      <p:sp>
        <p:nvSpPr>
          <p:cNvPr id="2" name="标题 1"/>
          <p:cNvSpPr>
            <a:spLocks noGrp="1"/>
          </p:cNvSpPr>
          <p:nvPr>
            <p:ph type="title"/>
          </p:nvPr>
        </p:nvSpPr>
        <p:spPr/>
        <p:txBody>
          <a:bodyPr/>
          <a:lstStyle/>
          <a:p>
            <a:r>
              <a:rPr lang="zh-CN" altLang="en-US" dirty="0"/>
              <a:t>系统日常操作</a:t>
            </a:r>
            <a:r>
              <a:rPr lang="en-US" altLang="zh-CN" dirty="0"/>
              <a:t>—</a:t>
            </a:r>
            <a:r>
              <a:rPr lang="zh-CN" altLang="en-US" dirty="0"/>
              <a:t>系统设置</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892754"/>
            <a:ext cx="7065548" cy="4458403"/>
          </a:xfrm>
          <a:prstGeom prst="rect">
            <a:avLst/>
          </a:prstGeom>
        </p:spPr>
      </p:pic>
    </p:spTree>
    <p:extLst>
      <p:ext uri="{BB962C8B-B14F-4D97-AF65-F5344CB8AC3E}">
        <p14:creationId xmlns:p14="http://schemas.microsoft.com/office/powerpoint/2010/main" val="41302199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en-US" dirty="0" smtClean="0"/>
              <a:t>申报模式设置：可对申报模式进行修改，申报模式有网络申报和介质申报两种选择，其中介质申报需导出介质申报文件至税局大厅申报，并拷贝申报反馈文件导入系统中完成申报流程。</a:t>
            </a:r>
            <a:endParaRPr lang="en-US" altLang="zh-CN" dirty="0" smtClean="0"/>
          </a:p>
          <a:p>
            <a:pPr marL="0" indent="0">
              <a:buNone/>
            </a:pPr>
            <a:endParaRPr lang="en-US" altLang="zh-CN" dirty="0" smtClean="0"/>
          </a:p>
        </p:txBody>
      </p:sp>
      <p:sp>
        <p:nvSpPr>
          <p:cNvPr id="2" name="标题 1"/>
          <p:cNvSpPr>
            <a:spLocks noGrp="1"/>
          </p:cNvSpPr>
          <p:nvPr>
            <p:ph type="title"/>
          </p:nvPr>
        </p:nvSpPr>
        <p:spPr/>
        <p:txBody>
          <a:bodyPr/>
          <a:lstStyle/>
          <a:p>
            <a:r>
              <a:rPr lang="zh-CN" altLang="en-US" dirty="0"/>
              <a:t>系统日常操作</a:t>
            </a:r>
            <a:r>
              <a:rPr lang="en-US" altLang="zh-CN" dirty="0"/>
              <a:t>—</a:t>
            </a:r>
            <a:r>
              <a:rPr lang="zh-CN" altLang="en-US" dirty="0"/>
              <a:t>系统设置</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2996952"/>
            <a:ext cx="5976664" cy="3312368"/>
          </a:xfrm>
          <a:prstGeom prst="rect">
            <a:avLst/>
          </a:prstGeom>
        </p:spPr>
      </p:pic>
    </p:spTree>
    <p:extLst>
      <p:ext uri="{BB962C8B-B14F-4D97-AF65-F5344CB8AC3E}">
        <p14:creationId xmlns:p14="http://schemas.microsoft.com/office/powerpoint/2010/main" val="7123163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467544" y="304800"/>
            <a:ext cx="7776864"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培训内容概要</a:t>
            </a:r>
            <a:endParaRPr lang="zh-CN" altLang="en-US" dirty="0"/>
          </a:p>
        </p:txBody>
      </p:sp>
      <p:sp>
        <p:nvSpPr>
          <p:cNvPr id="10" name="Rectangle 9"/>
          <p:cNvSpPr/>
          <p:nvPr/>
        </p:nvSpPr>
        <p:spPr bwMode="auto">
          <a:xfrm>
            <a:off x="3851033" y="2305897"/>
            <a:ext cx="5292967" cy="758952"/>
          </a:xfrm>
          <a:prstGeom prst="rect">
            <a:avLst/>
          </a:prstGeom>
          <a:gradFill flip="none" rotWithShape="1">
            <a:gsLst>
              <a:gs pos="0">
                <a:srgbClr val="00B0F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个税系统概述</a:t>
            </a:r>
            <a:endParaRPr lang="en-IN" altLang="zh-CN" sz="2800" dirty="0">
              <a:ln>
                <a:solidFill>
                  <a:schemeClr val="bg1">
                    <a:alpha val="0"/>
                  </a:schemeClr>
                </a:solidFill>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1" name="Rectangle 9"/>
          <p:cNvSpPr/>
          <p:nvPr/>
        </p:nvSpPr>
        <p:spPr bwMode="auto">
          <a:xfrm>
            <a:off x="3851920" y="3151320"/>
            <a:ext cx="5292080" cy="758952"/>
          </a:xfrm>
          <a:prstGeom prst="rect">
            <a:avLst/>
          </a:prstGeom>
          <a:gradFill flip="none" rotWithShape="1">
            <a:gsLst>
              <a:gs pos="0">
                <a:srgbClr val="FFC00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a:t>
            </a:r>
            <a:r>
              <a:rPr lang="zh-CN" altLang="en-US"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系统</a:t>
            </a: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日常操作</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2" name="Rectangle 14"/>
          <p:cNvSpPr/>
          <p:nvPr/>
        </p:nvSpPr>
        <p:spPr bwMode="auto">
          <a:xfrm>
            <a:off x="3851920" y="3911334"/>
            <a:ext cx="5292080" cy="758952"/>
          </a:xfrm>
          <a:prstGeom prst="rect">
            <a:avLst/>
          </a:prstGeom>
          <a:gradFill flip="none" rotWithShape="1">
            <a:gsLst>
              <a:gs pos="0">
                <a:srgbClr val="92D050"/>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  常见问题</a:t>
            </a:r>
            <a:endParaRPr lang="en-I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14" name="圆角矩形 13"/>
          <p:cNvSpPr/>
          <p:nvPr/>
        </p:nvSpPr>
        <p:spPr>
          <a:xfrm>
            <a:off x="4071934" y="2428868"/>
            <a:ext cx="576064" cy="576064"/>
          </a:xfrm>
          <a:prstGeom prst="roundRect">
            <a:avLst>
              <a:gd name="adj" fmla="val 7047"/>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15" name="圆角矩形 14"/>
          <p:cNvSpPr/>
          <p:nvPr/>
        </p:nvSpPr>
        <p:spPr>
          <a:xfrm>
            <a:off x="4071934" y="3274291"/>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16" name="圆角矩形 15"/>
          <p:cNvSpPr/>
          <p:nvPr/>
        </p:nvSpPr>
        <p:spPr>
          <a:xfrm>
            <a:off x="4071934" y="4034305"/>
            <a:ext cx="576064" cy="576064"/>
          </a:xfrm>
          <a:prstGeom prst="roundRect">
            <a:avLst/>
          </a:prstGeom>
          <a:noFill/>
          <a:ln>
            <a:solidFill>
              <a:schemeClr val="bg1">
                <a:lumMod val="85000"/>
              </a:schemeClr>
            </a:solidFill>
          </a:ln>
          <a:scene3d>
            <a:camera prst="perspectiveContrastingLeftFacing">
              <a:rot lat="0" lon="2400000" rev="2138678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3</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pic>
        <p:nvPicPr>
          <p:cNvPr id="21" name="图片 2" descr="iblrak00648723.jpg"/>
          <p:cNvPicPr>
            <a:picLocks noChangeAspect="1" noChangeArrowheads="1"/>
          </p:cNvPicPr>
          <p:nvPr/>
        </p:nvPicPr>
        <p:blipFill>
          <a:blip r:embed="rId2">
            <a:grayscl/>
          </a:blip>
          <a:srcRect t="4683"/>
          <a:stretch>
            <a:fillRect/>
          </a:stretch>
        </p:blipFill>
        <p:spPr bwMode="auto">
          <a:xfrm>
            <a:off x="1" y="2109308"/>
            <a:ext cx="3676047" cy="2691291"/>
          </a:xfrm>
          <a:prstGeom prst="rect">
            <a:avLst/>
          </a:prstGeom>
          <a:noFill/>
          <a:ln w="9525">
            <a:noFill/>
            <a:miter lim="800000"/>
            <a:headEnd/>
            <a:tailEnd/>
          </a:ln>
        </p:spPr>
      </p:pic>
      <p:sp>
        <p:nvSpPr>
          <p:cNvPr id="22" name="标题 1"/>
          <p:cNvSpPr>
            <a:spLocks noChangeArrowheads="1"/>
          </p:cNvSpPr>
          <p:nvPr/>
        </p:nvSpPr>
        <p:spPr bwMode="auto">
          <a:xfrm>
            <a:off x="1295198" y="2771844"/>
            <a:ext cx="2776736" cy="1249878"/>
          </a:xfrm>
          <a:prstGeom prst="rect">
            <a:avLst/>
          </a:prstGeom>
          <a:noFill/>
          <a:ln w="9525">
            <a:noFill/>
            <a:miter lim="800000"/>
            <a:headEnd/>
            <a:tailEnd/>
          </a:ln>
        </p:spPr>
        <p:txBody>
          <a:bodyPr lIns="102870" tIns="51435" rIns="102870" bIns="51435" anchor="ctr"/>
          <a:lstStyle/>
          <a:p>
            <a:pPr eaLnBrk="1" hangingPunct="1">
              <a:buFont typeface="Arial" charset="0"/>
              <a:buNone/>
            </a:pPr>
            <a:r>
              <a:rPr lang="zh-CN" altLang="en-US" sz="3200" b="1" dirty="0">
                <a:solidFill>
                  <a:srgbClr val="00B0F0"/>
                </a:solidFill>
                <a:latin typeface="微软雅黑" pitchFamily="34" charset="-122"/>
                <a:ea typeface="微软雅黑" pitchFamily="34" charset="-122"/>
                <a:sym typeface="宋体" pitchFamily="2" charset="-122"/>
              </a:rPr>
              <a:t>目 录</a:t>
            </a:r>
            <a:br>
              <a:rPr lang="zh-CN" altLang="en-US" sz="3200" b="1" dirty="0">
                <a:solidFill>
                  <a:srgbClr val="00B0F0"/>
                </a:solidFill>
                <a:latin typeface="微软雅黑" pitchFamily="34" charset="-122"/>
                <a:ea typeface="微软雅黑" pitchFamily="34" charset="-122"/>
                <a:sym typeface="宋体" pitchFamily="2" charset="-122"/>
              </a:rPr>
            </a:br>
            <a:r>
              <a:rPr lang="zh-CN" altLang="en-US" sz="3200" b="1" dirty="0">
                <a:solidFill>
                  <a:srgbClr val="00B0F0"/>
                </a:solidFill>
                <a:latin typeface="微软雅黑" pitchFamily="34" charset="-122"/>
                <a:ea typeface="微软雅黑" pitchFamily="34" charset="-122"/>
                <a:sym typeface="宋体" pitchFamily="2" charset="-122"/>
              </a:rPr>
              <a:t> </a:t>
            </a:r>
            <a:r>
              <a:rPr lang="zh-CN" altLang="en-US" sz="2700" dirty="0">
                <a:solidFill>
                  <a:srgbClr val="7F7F7F"/>
                </a:solidFill>
                <a:latin typeface="Impact" pitchFamily="34" charset="0"/>
                <a:ea typeface="微软雅黑" pitchFamily="34" charset="-122"/>
                <a:sym typeface="宋体" pitchFamily="2" charset="-122"/>
              </a:rPr>
              <a:t>大 纲</a:t>
            </a:r>
            <a:endParaRPr lang="zh-CN" altLang="en-US" sz="3200" b="1" dirty="0">
              <a:solidFill>
                <a:srgbClr val="00B0F0"/>
              </a:solidFill>
              <a:latin typeface="微软雅黑" pitchFamily="34" charset="-122"/>
              <a:ea typeface="微软雅黑" pitchFamily="34" charset="-122"/>
              <a:sym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12"/>
                                        </p:tgtEl>
                                        <p:attrNameLst>
                                          <p:attrName>style.color</p:attrName>
                                        </p:attrNameLst>
                                      </p:cBhvr>
                                      <p:by>
                                        <p:hsl h="0" s="-12549" l="-25098"/>
                                      </p:by>
                                    </p:animClr>
                                    <p:animClr clrSpc="hsl" dir="cw">
                                      <p:cBhvr>
                                        <p:cTn id="7" dur="500" fill="hold"/>
                                        <p:tgtEl>
                                          <p:spTgt spid="12"/>
                                        </p:tgtEl>
                                        <p:attrNameLst>
                                          <p:attrName>fillcolor</p:attrName>
                                        </p:attrNameLst>
                                      </p:cBhvr>
                                      <p:by>
                                        <p:hsl h="0" s="-12549" l="-25098"/>
                                      </p:by>
                                    </p:animClr>
                                    <p:animClr clrSpc="hsl" dir="cw">
                                      <p:cBhvr>
                                        <p:cTn id="8" dur="500" fill="hold"/>
                                        <p:tgtEl>
                                          <p:spTgt spid="12"/>
                                        </p:tgtEl>
                                        <p:attrNameLst>
                                          <p:attrName>stroke.color</p:attrName>
                                        </p:attrNameLst>
                                      </p:cBhvr>
                                      <p:by>
                                        <p:hsl h="0" s="-12549" l="-25098"/>
                                      </p:by>
                                    </p:animClr>
                                    <p:set>
                                      <p:cBhvr>
                                        <p:cTn id="9" dur="500" fill="hold"/>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申报密码</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Rectangle 9"/>
          <p:cNvSpPr/>
          <p:nvPr/>
        </p:nvSpPr>
        <p:spPr bwMode="auto">
          <a:xfrm>
            <a:off x="1863642" y="3525378"/>
            <a:ext cx="5292080" cy="758952"/>
          </a:xfrm>
          <a:prstGeom prst="rect">
            <a:avLst/>
          </a:prstGeom>
          <a:gradFill flip="none" rotWithShape="1">
            <a:gsLst>
              <a:gs pos="0">
                <a:schemeClr val="accent1"/>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lgn="ct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申报密码忘记了</a:t>
            </a:r>
            <a:r>
              <a:rPr lang="zh-CN" altLang="en-US" sz="2800" b="1"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，怎么办</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3929722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申报密码</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5" name="云形 4"/>
          <p:cNvSpPr/>
          <p:nvPr/>
        </p:nvSpPr>
        <p:spPr bwMode="auto">
          <a:xfrm>
            <a:off x="107504" y="1609376"/>
            <a:ext cx="2227834" cy="79208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rPr>
              <a:t>申报密码是什么？</a:t>
            </a:r>
          </a:p>
        </p:txBody>
      </p:sp>
      <p:sp>
        <p:nvSpPr>
          <p:cNvPr id="6" name="右箭头 5"/>
          <p:cNvSpPr/>
          <p:nvPr/>
        </p:nvSpPr>
        <p:spPr bwMode="auto">
          <a:xfrm>
            <a:off x="2695378" y="1753392"/>
            <a:ext cx="978408" cy="484632"/>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7" name="TextBox 6"/>
          <p:cNvSpPr txBox="1"/>
          <p:nvPr/>
        </p:nvSpPr>
        <p:spPr>
          <a:xfrm>
            <a:off x="3995936" y="1753392"/>
            <a:ext cx="5032147" cy="64633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none" rtlCol="0">
            <a:spAutoFit/>
          </a:bodyPr>
          <a:lstStyle/>
          <a:p>
            <a:r>
              <a:rPr lang="zh-CN" altLang="en-US" dirty="0" smtClean="0"/>
              <a:t>申报密码是为了防止他人恶意申报，在发送申报</a:t>
            </a:r>
            <a:endParaRPr lang="en-US" altLang="zh-CN" dirty="0" smtClean="0"/>
          </a:p>
          <a:p>
            <a:r>
              <a:rPr lang="zh-CN" altLang="en-US" dirty="0" smtClean="0"/>
              <a:t>前要求输入的验证机制。</a:t>
            </a:r>
            <a:endParaRPr lang="zh-CN" altLang="en-US" dirty="0"/>
          </a:p>
        </p:txBody>
      </p:sp>
      <p:sp>
        <p:nvSpPr>
          <p:cNvPr id="10" name="云形 9"/>
          <p:cNvSpPr/>
          <p:nvPr/>
        </p:nvSpPr>
        <p:spPr bwMode="auto">
          <a:xfrm>
            <a:off x="117900" y="2780928"/>
            <a:ext cx="2227834" cy="79208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rPr>
              <a:t>申报密码哪里获取？</a:t>
            </a:r>
          </a:p>
        </p:txBody>
      </p:sp>
      <p:sp>
        <p:nvSpPr>
          <p:cNvPr id="11" name="右箭头 10"/>
          <p:cNvSpPr/>
          <p:nvPr/>
        </p:nvSpPr>
        <p:spPr bwMode="auto">
          <a:xfrm>
            <a:off x="2705774" y="2924944"/>
            <a:ext cx="978408" cy="484632"/>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2" name="TextBox 11"/>
          <p:cNvSpPr txBox="1"/>
          <p:nvPr/>
        </p:nvSpPr>
        <p:spPr>
          <a:xfrm>
            <a:off x="4006332" y="2924944"/>
            <a:ext cx="5032147" cy="64633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zh-CN" altLang="en-US" dirty="0" smtClean="0"/>
              <a:t>申报密码在首次使用系统申报时可以</a:t>
            </a:r>
            <a:endParaRPr lang="en-US" altLang="zh-CN" dirty="0" smtClean="0"/>
          </a:p>
          <a:p>
            <a:r>
              <a:rPr lang="zh-CN" altLang="en-US" dirty="0" smtClean="0"/>
              <a:t>从税局大厅获取。</a:t>
            </a:r>
            <a:endParaRPr lang="zh-CN" altLang="en-US" dirty="0"/>
          </a:p>
        </p:txBody>
      </p:sp>
      <p:sp>
        <p:nvSpPr>
          <p:cNvPr id="13" name="云形 12"/>
          <p:cNvSpPr/>
          <p:nvPr/>
        </p:nvSpPr>
        <p:spPr bwMode="auto">
          <a:xfrm>
            <a:off x="117900" y="4077072"/>
            <a:ext cx="2437876" cy="1080120"/>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rPr>
              <a:t>申报密码修改后忘记了？</a:t>
            </a:r>
          </a:p>
        </p:txBody>
      </p:sp>
      <p:sp>
        <p:nvSpPr>
          <p:cNvPr id="14" name="右箭头 13"/>
          <p:cNvSpPr/>
          <p:nvPr/>
        </p:nvSpPr>
        <p:spPr bwMode="auto">
          <a:xfrm>
            <a:off x="2705774" y="4221088"/>
            <a:ext cx="978408" cy="484632"/>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15" name="TextBox 14"/>
          <p:cNvSpPr txBox="1"/>
          <p:nvPr/>
        </p:nvSpPr>
        <p:spPr>
          <a:xfrm>
            <a:off x="4006332" y="4221088"/>
            <a:ext cx="5032147" cy="64633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none" rtlCol="0">
            <a:spAutoFit/>
          </a:bodyPr>
          <a:lstStyle/>
          <a:p>
            <a:r>
              <a:rPr lang="zh-CN" altLang="en-US" dirty="0" smtClean="0"/>
              <a:t>如果申报密码忘记可重新从税局大厅获取，大厅</a:t>
            </a:r>
            <a:endParaRPr lang="en-US" altLang="zh-CN" dirty="0" smtClean="0"/>
          </a:p>
          <a:p>
            <a:r>
              <a:rPr lang="zh-CN" altLang="en-US" dirty="0" smtClean="0"/>
              <a:t>会将密码重置，随机生成一串密码。</a:t>
            </a:r>
            <a:endParaRPr lang="zh-CN" altLang="en-US" dirty="0"/>
          </a:p>
        </p:txBody>
      </p:sp>
    </p:spTree>
    <p:extLst>
      <p:ext uri="{BB962C8B-B14F-4D97-AF65-F5344CB8AC3E}">
        <p14:creationId xmlns:p14="http://schemas.microsoft.com/office/powerpoint/2010/main" val="1173654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信息更新</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Rectangle 9"/>
          <p:cNvSpPr/>
          <p:nvPr/>
        </p:nvSpPr>
        <p:spPr bwMode="auto">
          <a:xfrm>
            <a:off x="1863642" y="2924944"/>
            <a:ext cx="5292080" cy="1359386"/>
          </a:xfrm>
          <a:prstGeom prst="rect">
            <a:avLst/>
          </a:prstGeom>
          <a:gradFill flip="none" rotWithShape="1">
            <a:gsLst>
              <a:gs pos="0">
                <a:schemeClr val="accent1"/>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lgn="ct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纳税人登记信息发生变化，如何更新？</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91518558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368" y="1456870"/>
            <a:ext cx="8507709" cy="4341306"/>
          </a:xfrm>
          <a:prstGeom prst="rect">
            <a:avLst/>
          </a:prstGeom>
          <a:solidFill>
            <a:schemeClr val="bg1"/>
          </a:solidFill>
          <a:ln w="9525">
            <a:noFill/>
            <a:miter lim="800000"/>
            <a:headEnd/>
            <a:tailEnd/>
          </a:ln>
          <a:effectLst/>
        </p:spPr>
      </p:pic>
      <p:sp>
        <p:nvSpPr>
          <p:cNvPr id="2" name="圆角矩形 1"/>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8"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信息更新</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7" name="矩形 6"/>
          <p:cNvSpPr/>
          <p:nvPr/>
        </p:nvSpPr>
        <p:spPr>
          <a:xfrm>
            <a:off x="5500694" y="1071546"/>
            <a:ext cx="3396386" cy="1643074"/>
          </a:xfrm>
          <a:prstGeom prst="rect">
            <a:avLst/>
          </a:prstGeom>
          <a:solidFill>
            <a:schemeClr val="tx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nSpc>
                <a:spcPct val="130000"/>
              </a:lnSpc>
            </a:pPr>
            <a:r>
              <a:rPr lang="zh-CN" altLang="en-US" dirty="0" smtClean="0">
                <a:latin typeface="微软雅黑" pitchFamily="34" charset="-122"/>
                <a:ea typeface="微软雅黑" pitchFamily="34" charset="-122"/>
              </a:rPr>
              <a:t>   如单位名称发生变更，可以在此界面网络下载或者是介质导入获取下载更新客户端数据。</a:t>
            </a:r>
            <a:r>
              <a:rPr lang="zh-CN" altLang="en-US" dirty="0" smtClean="0">
                <a:solidFill>
                  <a:srgbClr val="FF0000"/>
                </a:solidFill>
                <a:latin typeface="微软雅黑" pitchFamily="34" charset="-122"/>
                <a:ea typeface="微软雅黑" pitchFamily="34" charset="-122"/>
              </a:rPr>
              <a:t>注：</a:t>
            </a:r>
            <a:r>
              <a:rPr lang="zh-CN" altLang="en-US" dirty="0" smtClean="0">
                <a:solidFill>
                  <a:srgbClr val="FF0000"/>
                </a:solidFill>
              </a:rPr>
              <a:t>介质导入需要从税局拷取介质初始化文件</a:t>
            </a:r>
            <a:endParaRPr lang="en-US" altLang="zh-CN" dirty="0" smtClean="0">
              <a:solidFill>
                <a:srgbClr val="FF0000"/>
              </a:solidFill>
              <a:latin typeface="微软雅黑" pitchFamily="34" charset="-122"/>
              <a:ea typeface="微软雅黑" pitchFamily="34" charset="-122"/>
            </a:endParaRPr>
          </a:p>
        </p:txBody>
      </p:sp>
      <p:sp>
        <p:nvSpPr>
          <p:cNvPr id="11" name="流程图: 过程 10"/>
          <p:cNvSpPr/>
          <p:nvPr/>
        </p:nvSpPr>
        <p:spPr bwMode="auto">
          <a:xfrm>
            <a:off x="298345" y="4221088"/>
            <a:ext cx="829897" cy="360040"/>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矩形 2"/>
          <p:cNvSpPr/>
          <p:nvPr/>
        </p:nvSpPr>
        <p:spPr bwMode="auto">
          <a:xfrm>
            <a:off x="2152798" y="2132836"/>
            <a:ext cx="720080" cy="504056"/>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solidFill>
                  <a:srgbClr val="FF3300"/>
                </a:solidFill>
              </a:ln>
              <a:solidFill>
                <a:schemeClr val="tx1"/>
              </a:solidFill>
              <a:effectLst/>
              <a:latin typeface="Times New Roman" pitchFamily="18" charset="0"/>
            </a:endParaRPr>
          </a:p>
        </p:txBody>
      </p:sp>
      <p:sp>
        <p:nvSpPr>
          <p:cNvPr id="5" name="矩形 4"/>
          <p:cNvSpPr/>
          <p:nvPr/>
        </p:nvSpPr>
        <p:spPr bwMode="auto">
          <a:xfrm>
            <a:off x="3610722" y="2132836"/>
            <a:ext cx="576064" cy="504056"/>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24921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0132" y="116632"/>
            <a:ext cx="8001000" cy="609600"/>
          </a:xfrm>
        </p:spPr>
        <p:txBody>
          <a:bodyPr/>
          <a:lstStyle/>
          <a:p>
            <a:r>
              <a:rPr lang="en-US" altLang="zh-CN" dirty="0" smtClean="0"/>
              <a:t> </a:t>
            </a:r>
            <a:r>
              <a:rPr lang="zh-CN" altLang="en-US" dirty="0" smtClean="0"/>
              <a:t>系统日常操作</a:t>
            </a:r>
            <a:r>
              <a:rPr lang="en-US" altLang="zh-CN" dirty="0" smtClean="0"/>
              <a:t>-</a:t>
            </a:r>
            <a:r>
              <a:rPr lang="zh-CN" altLang="en-US" dirty="0" smtClean="0"/>
              <a:t>初始化设置</a:t>
            </a:r>
            <a:endParaRPr lang="zh-CN"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4812" y="1135388"/>
            <a:ext cx="7540061" cy="4953419"/>
          </a:xfrm>
          <a:prstGeom prst="rect">
            <a:avLst/>
          </a:prstGeom>
          <a:noFill/>
          <a:ln w="9525">
            <a:noFill/>
            <a:miter lim="800000"/>
            <a:headEnd/>
            <a:tailEnd/>
          </a:ln>
          <a:effectLst/>
        </p:spPr>
      </p:pic>
      <p:sp>
        <p:nvSpPr>
          <p:cNvPr id="6" name="圆角矩形标注 5"/>
          <p:cNvSpPr/>
          <p:nvPr/>
        </p:nvSpPr>
        <p:spPr bwMode="auto">
          <a:xfrm>
            <a:off x="4643438" y="3536157"/>
            <a:ext cx="1428760" cy="642942"/>
          </a:xfrm>
          <a:prstGeom prst="wedgeRoundRectCallout">
            <a:avLst>
              <a:gd name="adj1" fmla="val -30529"/>
              <a:gd name="adj2" fmla="val 75429"/>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200" dirty="0" smtClean="0"/>
              <a:t>点击立即安装，默认安装在</a:t>
            </a:r>
            <a:r>
              <a:rPr lang="en-US" altLang="zh-CN" sz="1200" dirty="0" smtClean="0"/>
              <a:t>C</a:t>
            </a:r>
            <a:r>
              <a:rPr lang="zh-CN" altLang="en-US" sz="1200" dirty="0" smtClean="0"/>
              <a:t>盘</a:t>
            </a:r>
            <a:endParaRPr kumimoji="0" lang="zh-CN" altLang="en-US" sz="1200" b="0" i="0" u="none" strike="noStrike" cap="none" normalizeH="0" baseline="0" dirty="0" smtClean="0">
              <a:ln>
                <a:noFill/>
              </a:ln>
              <a:solidFill>
                <a:schemeClr val="tx1"/>
              </a:solidFill>
              <a:effectLst/>
              <a:latin typeface="Times New Roman" pitchFamily="18" charset="0"/>
            </a:endParaRPr>
          </a:p>
        </p:txBody>
      </p:sp>
      <p:sp>
        <p:nvSpPr>
          <p:cNvPr id="7" name="圆角矩形标注 6"/>
          <p:cNvSpPr/>
          <p:nvPr/>
        </p:nvSpPr>
        <p:spPr bwMode="auto">
          <a:xfrm>
            <a:off x="6762614" y="4544882"/>
            <a:ext cx="1500197" cy="678661"/>
          </a:xfrm>
          <a:prstGeom prst="wedgeRoundRectCallout">
            <a:avLst>
              <a:gd name="adj1" fmla="val -22507"/>
              <a:gd name="adj2" fmla="val 80873"/>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rPr>
              <a:t>点击自定义安装，可以自己选择安装路径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grpId="1" nodeType="clickEffect">
                                  <p:stCondLst>
                                    <p:cond delay="0"/>
                                  </p:stCondLst>
                                  <p:childTnLst>
                                    <p:animEffect transition="out" filter="box(in)">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代理服务器上网</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Rectangle 9"/>
          <p:cNvSpPr/>
          <p:nvPr/>
        </p:nvSpPr>
        <p:spPr bwMode="auto">
          <a:xfrm>
            <a:off x="1863642" y="2780928"/>
            <a:ext cx="5292080" cy="1503402"/>
          </a:xfrm>
          <a:prstGeom prst="rect">
            <a:avLst/>
          </a:prstGeom>
          <a:gradFill flip="none" rotWithShape="1">
            <a:gsLst>
              <a:gs pos="0">
                <a:schemeClr val="accent1"/>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lgn="ct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如果公司网络是代理上网的，需要怎么设置？</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5313560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3010" y="1392713"/>
            <a:ext cx="8546419" cy="4361059"/>
          </a:xfrm>
          <a:prstGeom prst="rect">
            <a:avLst/>
          </a:prstGeom>
          <a:noFill/>
          <a:ln w="9525">
            <a:noFill/>
            <a:miter lim="800000"/>
            <a:headEnd/>
            <a:tailEnd/>
          </a:ln>
          <a:effectLst/>
        </p:spPr>
      </p:pic>
      <p:sp>
        <p:nvSpPr>
          <p:cNvPr id="2" name="云形 1"/>
          <p:cNvSpPr/>
          <p:nvPr/>
        </p:nvSpPr>
        <p:spPr bwMode="auto">
          <a:xfrm>
            <a:off x="5796136" y="2897696"/>
            <a:ext cx="1944216" cy="1035359"/>
          </a:xfrm>
          <a:prstGeom prst="cloud">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sz="1200" b="1" dirty="0"/>
              <a:t>勾</a:t>
            </a:r>
            <a:r>
              <a:rPr lang="zh-CN" altLang="en-US" sz="1200" b="1" dirty="0" smtClean="0"/>
              <a:t>选“使用代理服务器”填写服务器地址和端口</a:t>
            </a:r>
            <a:endParaRPr kumimoji="0" lang="zh-CN" altLang="en-US" sz="1200" b="1" u="none" strike="noStrike" cap="none" normalizeH="0" dirty="0" smtClean="0">
              <a:ln>
                <a:noFill/>
              </a:ln>
              <a:solidFill>
                <a:schemeClr val="tx1"/>
              </a:solidFill>
              <a:effectLst/>
            </a:endParaRPr>
          </a:p>
        </p:txBody>
      </p:sp>
      <p:sp>
        <p:nvSpPr>
          <p:cNvPr id="4" name="云形 3"/>
          <p:cNvSpPr/>
          <p:nvPr/>
        </p:nvSpPr>
        <p:spPr bwMode="auto">
          <a:xfrm>
            <a:off x="4643438" y="1730216"/>
            <a:ext cx="1800200" cy="1167480"/>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zh-CN" altLang="en-US" dirty="0" smtClean="0"/>
              <a:t>测试代理服务器是否通畅</a:t>
            </a:r>
            <a:endParaRPr kumimoji="0" lang="zh-CN" altLang="en-US" sz="1800" b="0" i="0" u="none" strike="noStrike" cap="none" normalizeH="0" baseline="0" dirty="0" smtClean="0">
              <a:ln>
                <a:noFill/>
              </a:ln>
              <a:solidFill>
                <a:schemeClr val="tx1"/>
              </a:solidFill>
              <a:effectLst/>
              <a:latin typeface="Times New Roman" pitchFamily="18" charset="0"/>
            </a:endParaRPr>
          </a:p>
        </p:txBody>
      </p:sp>
      <p:sp>
        <p:nvSpPr>
          <p:cNvPr id="13"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代理服务器上网</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5" name="矩形 4"/>
          <p:cNvSpPr/>
          <p:nvPr/>
        </p:nvSpPr>
        <p:spPr bwMode="auto">
          <a:xfrm>
            <a:off x="398780" y="4149080"/>
            <a:ext cx="998582" cy="288032"/>
          </a:xfrm>
          <a:prstGeom prst="rect">
            <a:avLst/>
          </a:prstGeom>
          <a:noFill/>
          <a:ln w="952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6" name="矩形 5"/>
          <p:cNvSpPr/>
          <p:nvPr/>
        </p:nvSpPr>
        <p:spPr bwMode="auto">
          <a:xfrm>
            <a:off x="2195736" y="2033600"/>
            <a:ext cx="720080" cy="57606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01198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员工离职</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Rectangle 9"/>
          <p:cNvSpPr/>
          <p:nvPr/>
        </p:nvSpPr>
        <p:spPr bwMode="auto">
          <a:xfrm>
            <a:off x="1863642" y="2996952"/>
            <a:ext cx="5292080" cy="1287378"/>
          </a:xfrm>
          <a:prstGeom prst="rect">
            <a:avLst/>
          </a:prstGeom>
          <a:gradFill flip="none" rotWithShape="1">
            <a:gsLst>
              <a:gs pos="0">
                <a:schemeClr val="accent1"/>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lgn="ct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员工离职了，但人员信息采集里删除不了，怎么操作？</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1839184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457200" y="260350"/>
            <a:ext cx="8012113"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员工离职</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5" name="内容占位符 2"/>
          <p:cNvSpPr txBox="1">
            <a:spLocks/>
          </p:cNvSpPr>
          <p:nvPr/>
        </p:nvSpPr>
        <p:spPr>
          <a:xfrm>
            <a:off x="457200" y="1143000"/>
            <a:ext cx="8458200" cy="4953000"/>
          </a:xfrm>
          <a:prstGeom prst="rect">
            <a:avLst/>
          </a:prstGeom>
        </p:spPr>
        <p:txBody>
          <a:bodyPr/>
          <a:lstStyle>
            <a:lvl1pPr marL="342900" indent="-342900" algn="l" rtl="0" eaLnBrk="0" fontAlgn="base" hangingPunct="0">
              <a:spcBef>
                <a:spcPct val="20000"/>
              </a:spcBef>
              <a:spcAft>
                <a:spcPct val="0"/>
              </a:spcAft>
              <a:buClr>
                <a:schemeClr val="accent1"/>
              </a:buClr>
              <a:buSzPct val="150000"/>
              <a:buChar char="•"/>
              <a:defRPr sz="28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9pPr>
          </a:lstStyle>
          <a:p>
            <a:r>
              <a:rPr lang="zh-CN" altLang="en-US" kern="0" dirty="0" smtClean="0"/>
              <a:t>如果该员工之前在系统中申报过，则系统不允许直接删除该员工的人员信息。但可以通过修改人员状态：在职（正常）、离职（非正常）</a:t>
            </a:r>
            <a:endParaRPr lang="en-US" altLang="zh-CN" kern="0" dirty="0" smtClean="0"/>
          </a:p>
          <a:p>
            <a:r>
              <a:rPr lang="zh-CN" altLang="en-US" kern="0" dirty="0" smtClean="0"/>
              <a:t>如果该员工在系统中已登记未报送，则可以在系统中直接删除</a:t>
            </a:r>
            <a:endParaRPr lang="en-US" altLang="zh-CN" kern="0" dirty="0" smtClean="0"/>
          </a:p>
          <a:p>
            <a:endParaRPr lang="en-US" altLang="zh-CN" kern="0" dirty="0" smtClean="0"/>
          </a:p>
        </p:txBody>
      </p:sp>
    </p:spTree>
    <p:extLst>
      <p:ext uri="{BB962C8B-B14F-4D97-AF65-F5344CB8AC3E}">
        <p14:creationId xmlns:p14="http://schemas.microsoft.com/office/powerpoint/2010/main" val="136120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down)">
                                      <p:cBhvr>
                                        <p:cTn id="25" dur="580">
                                          <p:stCondLst>
                                            <p:cond delay="0"/>
                                          </p:stCondLst>
                                        </p:cTn>
                                        <p:tgtEl>
                                          <p:spTgt spid="5">
                                            <p:txEl>
                                              <p:pRg st="1" end="1"/>
                                            </p:txEl>
                                          </p:spTgt>
                                        </p:tgtEl>
                                      </p:cBhvr>
                                    </p:animEffect>
                                    <p:anim calcmode="lin" valueType="num">
                                      <p:cBhvr>
                                        <p:cTn id="26"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xEl>
                                              <p:pRg st="1" end="1"/>
                                            </p:txEl>
                                          </p:spTgt>
                                        </p:tgtEl>
                                      </p:cBhvr>
                                      <p:to x="100000" y="60000"/>
                                    </p:animScale>
                                    <p:animScale>
                                      <p:cBhvr>
                                        <p:cTn id="32" dur="166" decel="50000">
                                          <p:stCondLst>
                                            <p:cond delay="676"/>
                                          </p:stCondLst>
                                        </p:cTn>
                                        <p:tgtEl>
                                          <p:spTgt spid="5">
                                            <p:txEl>
                                              <p:pRg st="1" end="1"/>
                                            </p:txEl>
                                          </p:spTgt>
                                        </p:tgtEl>
                                      </p:cBhvr>
                                      <p:to x="100000" y="100000"/>
                                    </p:animScale>
                                    <p:animScale>
                                      <p:cBhvr>
                                        <p:cTn id="33" dur="26">
                                          <p:stCondLst>
                                            <p:cond delay="1312"/>
                                          </p:stCondLst>
                                        </p:cTn>
                                        <p:tgtEl>
                                          <p:spTgt spid="5">
                                            <p:txEl>
                                              <p:pRg st="1" end="1"/>
                                            </p:txEl>
                                          </p:spTgt>
                                        </p:tgtEl>
                                      </p:cBhvr>
                                      <p:to x="100000" y="80000"/>
                                    </p:animScale>
                                    <p:animScale>
                                      <p:cBhvr>
                                        <p:cTn id="34" dur="166" decel="50000">
                                          <p:stCondLst>
                                            <p:cond delay="1338"/>
                                          </p:stCondLst>
                                        </p:cTn>
                                        <p:tgtEl>
                                          <p:spTgt spid="5">
                                            <p:txEl>
                                              <p:pRg st="1" end="1"/>
                                            </p:txEl>
                                          </p:spTgt>
                                        </p:tgtEl>
                                      </p:cBhvr>
                                      <p:to x="100000" y="100000"/>
                                    </p:animScale>
                                    <p:animScale>
                                      <p:cBhvr>
                                        <p:cTn id="35" dur="26">
                                          <p:stCondLst>
                                            <p:cond delay="1642"/>
                                          </p:stCondLst>
                                        </p:cTn>
                                        <p:tgtEl>
                                          <p:spTgt spid="5">
                                            <p:txEl>
                                              <p:pRg st="1" end="1"/>
                                            </p:txEl>
                                          </p:spTgt>
                                        </p:tgtEl>
                                      </p:cBhvr>
                                      <p:to x="100000" y="90000"/>
                                    </p:animScale>
                                    <p:animScale>
                                      <p:cBhvr>
                                        <p:cTn id="36" dur="166" decel="50000">
                                          <p:stCondLst>
                                            <p:cond delay="1668"/>
                                          </p:stCondLst>
                                        </p:cTn>
                                        <p:tgtEl>
                                          <p:spTgt spid="5">
                                            <p:txEl>
                                              <p:pRg st="1" end="1"/>
                                            </p:txEl>
                                          </p:spTgt>
                                        </p:tgtEl>
                                      </p:cBhvr>
                                      <p:to x="100000" y="100000"/>
                                    </p:animScale>
                                    <p:animScale>
                                      <p:cBhvr>
                                        <p:cTn id="37" dur="26">
                                          <p:stCondLst>
                                            <p:cond delay="1808"/>
                                          </p:stCondLst>
                                        </p:cTn>
                                        <p:tgtEl>
                                          <p:spTgt spid="5">
                                            <p:txEl>
                                              <p:pRg st="1" end="1"/>
                                            </p:txEl>
                                          </p:spTgt>
                                        </p:tgtEl>
                                      </p:cBhvr>
                                      <p:to x="100000" y="95000"/>
                                    </p:animScale>
                                    <p:animScale>
                                      <p:cBhvr>
                                        <p:cTn id="38" dur="166" decel="50000">
                                          <p:stCondLst>
                                            <p:cond delay="1834"/>
                                          </p:stCondLst>
                                        </p:cTn>
                                        <p:tgtEl>
                                          <p:spTgt spid="5">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249" y="1420585"/>
            <a:ext cx="8504956" cy="4302580"/>
          </a:xfrm>
          <a:prstGeom prst="rect">
            <a:avLst/>
          </a:prstGeom>
        </p:spPr>
      </p:pic>
      <p:sp>
        <p:nvSpPr>
          <p:cNvPr id="2" name="Rectangle 19"/>
          <p:cNvSpPr txBox="1">
            <a:spLocks noChangeArrowheads="1"/>
          </p:cNvSpPr>
          <p:nvPr/>
        </p:nvSpPr>
        <p:spPr bwMode="gray">
          <a:xfrm>
            <a:off x="468313" y="260350"/>
            <a:ext cx="8001000" cy="6096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员工离职</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5" name="流程图: 过程 4"/>
          <p:cNvSpPr/>
          <p:nvPr/>
        </p:nvSpPr>
        <p:spPr bwMode="auto">
          <a:xfrm>
            <a:off x="2555776" y="3212976"/>
            <a:ext cx="1143008" cy="577974"/>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988098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bwMode="auto">
          <a:xfrm>
            <a:off x="468313" y="260350"/>
            <a:ext cx="8001000" cy="6096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Rectangle 19"/>
          <p:cNvSpPr txBox="1">
            <a:spLocks noChangeArrowheads="1"/>
          </p:cNvSpPr>
          <p:nvPr/>
        </p:nvSpPr>
        <p:spPr bwMode="gray">
          <a:xfrm>
            <a:off x="468313" y="260350"/>
            <a:ext cx="8001000" cy="6096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申报更正</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
        <p:nvSpPr>
          <p:cNvPr id="3" name="Rectangle 9"/>
          <p:cNvSpPr/>
          <p:nvPr/>
        </p:nvSpPr>
        <p:spPr bwMode="auto">
          <a:xfrm>
            <a:off x="1863642" y="2996952"/>
            <a:ext cx="5292080" cy="1287378"/>
          </a:xfrm>
          <a:prstGeom prst="rect">
            <a:avLst/>
          </a:prstGeom>
          <a:gradFill flip="none" rotWithShape="1">
            <a:gsLst>
              <a:gs pos="0">
                <a:schemeClr val="accent1"/>
              </a:gs>
              <a:gs pos="100000">
                <a:schemeClr val="bg1">
                  <a:lumMod val="95000"/>
                </a:schemeClr>
              </a:gs>
            </a:gsLst>
            <a:lin ang="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lgn="ctr"/>
            <a:r>
              <a:rPr lang="zh-CN" altLang="en-US" sz="28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申报更正适用场景，负数更正是否也允许？</a:t>
            </a:r>
            <a:endParaRPr lang="en-IN" altLang="zh-CN" sz="28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597482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3" name="内容占位符 2"/>
          <p:cNvSpPr>
            <a:spLocks noGrp="1"/>
          </p:cNvSpPr>
          <p:nvPr>
            <p:ph idx="1"/>
          </p:nvPr>
        </p:nvSpPr>
        <p:spPr/>
        <p:txBody>
          <a:bodyPr/>
          <a:lstStyle/>
          <a:p>
            <a:r>
              <a:rPr lang="zh-CN" altLang="zh-CN" dirty="0"/>
              <a:t>更正申报，即可以调整人员数量，也可以调整收入金额等信息。</a:t>
            </a:r>
          </a:p>
          <a:p>
            <a:r>
              <a:rPr lang="zh-CN" altLang="zh-CN" dirty="0"/>
              <a:t>更正申报，申报表的应补退税额较原来即可能增大，也可能减小。如果减小，则需要到税局办理抵退税业务。</a:t>
            </a:r>
          </a:p>
          <a:p>
            <a:r>
              <a:rPr lang="zh-CN" altLang="zh-CN" dirty="0"/>
              <a:t>申报表更正必须在该笔申报获取申报成功的反馈后才能进行。</a:t>
            </a:r>
            <a:endParaRPr lang="zh-CN" altLang="en-US" dirty="0"/>
          </a:p>
        </p:txBody>
      </p:sp>
      <p:sp>
        <p:nvSpPr>
          <p:cNvPr id="4" name="Rectangle 19"/>
          <p:cNvSpPr txBox="1">
            <a:spLocks noGrp="1" noChangeArrowheads="1"/>
          </p:cNvSpPr>
          <p:nvPr>
            <p:ph type="title"/>
          </p:nvPr>
        </p:nvSpPr>
        <p:spPr bwMode="gray">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chemeClr val="bg1"/>
                </a:solidFill>
                <a:latin typeface="华文楷体" pitchFamily="2" charset="-122"/>
                <a:ea typeface="华文楷体" pitchFamily="2" charset="-122"/>
                <a:cs typeface="+mj-cs"/>
              </a:rPr>
              <a:t>常见问题</a:t>
            </a:r>
            <a:r>
              <a:rPr lang="en-US" altLang="zh-CN" sz="3200" b="1" dirty="0" smtClean="0">
                <a:solidFill>
                  <a:schemeClr val="bg1"/>
                </a:solidFill>
                <a:latin typeface="华文楷体" pitchFamily="2" charset="-122"/>
                <a:ea typeface="华文楷体" pitchFamily="2" charset="-122"/>
                <a:cs typeface="+mj-cs"/>
              </a:rPr>
              <a:t>——</a:t>
            </a:r>
            <a:r>
              <a:rPr lang="zh-CN" altLang="en-US" sz="3200" b="1" dirty="0" smtClean="0">
                <a:solidFill>
                  <a:schemeClr val="bg1"/>
                </a:solidFill>
                <a:latin typeface="华文楷体" pitchFamily="2" charset="-122"/>
                <a:ea typeface="华文楷体" pitchFamily="2" charset="-122"/>
                <a:cs typeface="+mj-cs"/>
              </a:rPr>
              <a:t>申报更正</a:t>
            </a:r>
            <a:endParaRPr kumimoji="0" lang="zh-CN" altLang="en-US" sz="32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j-cs"/>
            </a:endParaRPr>
          </a:p>
        </p:txBody>
      </p:sp>
    </p:spTree>
    <p:extLst>
      <p:ext uri="{BB962C8B-B14F-4D97-AF65-F5344CB8AC3E}">
        <p14:creationId xmlns:p14="http://schemas.microsoft.com/office/powerpoint/2010/main" val="162198002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019" r="5021" b="3592"/>
          <a:stretch/>
        </p:blipFill>
        <p:spPr>
          <a:xfrm>
            <a:off x="1586199" y="980728"/>
            <a:ext cx="1572226" cy="1872208"/>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b="2860"/>
          <a:stretch/>
        </p:blipFill>
        <p:spPr>
          <a:xfrm>
            <a:off x="1586199" y="3068960"/>
            <a:ext cx="1260511" cy="1632622"/>
          </a:xfrm>
          <a:prstGeom prst="rect">
            <a:avLst/>
          </a:prstGeom>
        </p:spPr>
      </p:pic>
      <p:sp>
        <p:nvSpPr>
          <p:cNvPr id="13" name="矩形 12"/>
          <p:cNvSpPr/>
          <p:nvPr/>
        </p:nvSpPr>
        <p:spPr>
          <a:xfrm>
            <a:off x="3347864" y="2931532"/>
            <a:ext cx="3456384" cy="1069845"/>
          </a:xfrm>
          <a:prstGeom prst="rect">
            <a:avLst/>
          </a:prstGeom>
          <a:noFill/>
        </p:spPr>
        <p:txBody>
          <a:bodyPr wrap="square" lIns="91440" tIns="45720" rIns="91440" bIns="45720">
            <a:spAutoFit/>
          </a:bodyPr>
          <a:lstStyle/>
          <a:p>
            <a:pPr>
              <a:lnSpc>
                <a:spcPct val="150000"/>
              </a:lnSpc>
            </a:pPr>
            <a:r>
              <a:rPr lang="zh-CN" altLang="en-US"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谢 谢 大 家！</a:t>
            </a:r>
            <a:endParaRPr lang="zh-CN" altLang="en-US"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551802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
        <p:nvSpPr>
          <p:cNvPr id="2" name="标题 1"/>
          <p:cNvSpPr>
            <a:spLocks noGrp="1"/>
          </p:cNvSpPr>
          <p:nvPr>
            <p:ph type="title"/>
          </p:nvPr>
        </p:nvSpPr>
        <p:spPr/>
        <p:txBody>
          <a:bodyPr/>
          <a:lstStyle/>
          <a:p>
            <a:r>
              <a:rPr lang="zh-CN" altLang="en-US" dirty="0" smtClean="0"/>
              <a:t>系统日常操作</a:t>
            </a:r>
            <a:r>
              <a:rPr lang="en-US" altLang="zh-CN" dirty="0" smtClean="0"/>
              <a:t>-</a:t>
            </a:r>
            <a:r>
              <a:rPr lang="zh-CN" altLang="en-US" dirty="0" smtClean="0"/>
              <a:t>初始化设置</a:t>
            </a:r>
            <a:r>
              <a:rPr lang="en-US" altLang="zh-CN" dirty="0" smtClean="0"/>
              <a:t>-</a:t>
            </a:r>
            <a:r>
              <a:rPr lang="zh-CN" altLang="en-US" dirty="0" smtClean="0"/>
              <a:t>系统安装</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1" y="1700808"/>
            <a:ext cx="6624736" cy="417646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1" y="1510458"/>
            <a:ext cx="6629003" cy="4366814"/>
          </a:xfrm>
          <a:prstGeom prst="rect">
            <a:avLst/>
          </a:prstGeom>
        </p:spPr>
      </p:pic>
      <p:sp>
        <p:nvSpPr>
          <p:cNvPr id="9" name="圆角矩形 8"/>
          <p:cNvSpPr/>
          <p:nvPr/>
        </p:nvSpPr>
        <p:spPr bwMode="auto">
          <a:xfrm>
            <a:off x="3491880" y="4293096"/>
            <a:ext cx="2448272" cy="936104"/>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nodeType="clickEffect">
                                  <p:stCondLst>
                                    <p:cond delay="0"/>
                                  </p:stCondLst>
                                  <p:childTnLst>
                                    <p:animEffect transition="out" filter="fade">
                                      <p:cBhvr>
                                        <p:cTn id="13" dur="1000"/>
                                        <p:tgtEl>
                                          <p:spTgt spid="5"/>
                                        </p:tgtEl>
                                      </p:cBhvr>
                                    </p:animEffect>
                                    <p:anim calcmode="lin" valueType="num">
                                      <p:cBhvr>
                                        <p:cTn id="14" dur="1000"/>
                                        <p:tgtEl>
                                          <p:spTgt spid="5"/>
                                        </p:tgtEl>
                                        <p:attrNameLst>
                                          <p:attrName>ppt_x</p:attrName>
                                        </p:attrNameLst>
                                      </p:cBhvr>
                                      <p:tavLst>
                                        <p:tav tm="0">
                                          <p:val>
                                            <p:strVal val="ppt_x"/>
                                          </p:val>
                                        </p:tav>
                                        <p:tav tm="100000">
                                          <p:val>
                                            <p:strVal val="ppt_x"/>
                                          </p:val>
                                        </p:tav>
                                      </p:tavLst>
                                    </p:anim>
                                    <p:anim calcmode="lin" valueType="num">
                                      <p:cBhvr>
                                        <p:cTn id="15" dur="1000"/>
                                        <p:tgtEl>
                                          <p:spTgt spid="5"/>
                                        </p:tgtEl>
                                        <p:attrNameLst>
                                          <p:attrName>ppt_y</p:attrName>
                                        </p:attrNameLst>
                                      </p:cBhvr>
                                      <p:tavLst>
                                        <p:tav tm="0">
                                          <p:val>
                                            <p:strVal val="ppt_y"/>
                                          </p:val>
                                        </p:tav>
                                        <p:tav tm="100000">
                                          <p:val>
                                            <p:strVal val="ppt_y+.1"/>
                                          </p:val>
                                        </p:tav>
                                      </p:tavLst>
                                    </p:anim>
                                    <p:set>
                                      <p:cBhvr>
                                        <p:cTn id="16" dur="1" fill="hold">
                                          <p:stCondLst>
                                            <p:cond delay="999"/>
                                          </p:stCondLst>
                                        </p:cTn>
                                        <p:tgtEl>
                                          <p:spTgt spid="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7373" y="1158575"/>
            <a:ext cx="7774023" cy="4808104"/>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US" altLang="zh-CN" dirty="0" smtClean="0"/>
              <a:t> </a:t>
            </a:r>
            <a:r>
              <a:rPr lang="zh-CN" altLang="en-US" dirty="0" smtClean="0"/>
              <a:t>系统日常操作</a:t>
            </a:r>
            <a:r>
              <a:rPr lang="en-US" altLang="zh-CN" dirty="0" smtClean="0"/>
              <a:t>-</a:t>
            </a:r>
            <a:r>
              <a:rPr lang="zh-CN" altLang="en-US" dirty="0" smtClean="0"/>
              <a:t>初始化设置</a:t>
            </a:r>
            <a:endParaRPr lang="zh-CN" altLang="en-US" dirty="0"/>
          </a:p>
        </p:txBody>
      </p:sp>
      <p:sp>
        <p:nvSpPr>
          <p:cNvPr id="5" name="圆角矩形标注 4"/>
          <p:cNvSpPr/>
          <p:nvPr/>
        </p:nvSpPr>
        <p:spPr bwMode="auto">
          <a:xfrm>
            <a:off x="1835696" y="2794364"/>
            <a:ext cx="1714512" cy="571504"/>
          </a:xfrm>
          <a:prstGeom prst="wedgeRoundRectCallout">
            <a:avLst>
              <a:gd name="adj1" fmla="val 33309"/>
              <a:gd name="adj2" fmla="val 88359"/>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zh-CN" altLang="en-US" sz="1000" dirty="0" smtClean="0"/>
              <a:t>鼠标移上去显示对应帮助信息</a:t>
            </a:r>
            <a:r>
              <a:rPr lang="en-US" altLang="zh-CN" sz="1000" dirty="0" smtClean="0"/>
              <a:t>.</a:t>
            </a:r>
          </a:p>
          <a:p>
            <a:pPr eaLnBrk="0" hangingPunct="0"/>
            <a:r>
              <a:rPr kumimoji="0" lang="zh-CN" altLang="en-US" sz="1000" b="0" i="0" u="none" strike="noStrike" cap="none" normalizeH="0" baseline="0" dirty="0" smtClean="0">
                <a:ln>
                  <a:noFill/>
                </a:ln>
                <a:solidFill>
                  <a:srgbClr val="FF0000"/>
                </a:solidFill>
                <a:effectLst/>
                <a:latin typeface="Times New Roman" pitchFamily="18" charset="0"/>
              </a:rPr>
              <a:t>注：带</a:t>
            </a:r>
            <a:r>
              <a:rPr lang="zh-CN" altLang="en-US" sz="1000" dirty="0" smtClean="0">
                <a:solidFill>
                  <a:srgbClr val="FF0000"/>
                </a:solidFill>
              </a:rPr>
              <a:t>*号的为必填项</a:t>
            </a:r>
            <a:endParaRPr kumimoji="0" lang="zh-CN" altLang="en-US" sz="1000" b="0" i="0" u="none" strike="noStrike" cap="none" normalizeH="0" baseline="0" dirty="0" smtClean="0">
              <a:ln>
                <a:noFill/>
              </a:ln>
              <a:solidFill>
                <a:srgbClr val="FF0000"/>
              </a:solidFill>
              <a:effectLst/>
              <a:latin typeface="Times New Roman" pitchFamily="18" charset="0"/>
            </a:endParaRPr>
          </a:p>
        </p:txBody>
      </p:sp>
      <p:sp>
        <p:nvSpPr>
          <p:cNvPr id="6" name="流程图: 过程 5"/>
          <p:cNvSpPr/>
          <p:nvPr/>
        </p:nvSpPr>
        <p:spPr bwMode="auto">
          <a:xfrm>
            <a:off x="6588224" y="5373217"/>
            <a:ext cx="1512168" cy="593462"/>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grpId="1" nodeType="clickEffect">
                                  <p:stCondLst>
                                    <p:cond delay="0"/>
                                  </p:stCondLst>
                                  <p:childTnLst>
                                    <p:animEffect transition="out" filter="box(i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bwMode="auto">
          <a:xfrm>
            <a:off x="609600" y="304800"/>
            <a:ext cx="80010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38" y="1358890"/>
            <a:ext cx="7567637" cy="473314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en-US" altLang="zh-CN" dirty="0" smtClean="0"/>
              <a:t> </a:t>
            </a:r>
            <a:r>
              <a:rPr lang="zh-CN" altLang="en-US" dirty="0" smtClean="0"/>
              <a:t>系统日常操作</a:t>
            </a:r>
            <a:r>
              <a:rPr lang="en-US" altLang="zh-CN" dirty="0" smtClean="0"/>
              <a:t>-</a:t>
            </a:r>
            <a:r>
              <a:rPr lang="zh-CN" altLang="en-US" dirty="0" smtClean="0"/>
              <a:t>初始化设置</a:t>
            </a:r>
            <a:endParaRPr lang="zh-CN" altLang="en-US" dirty="0"/>
          </a:p>
        </p:txBody>
      </p:sp>
      <p:sp>
        <p:nvSpPr>
          <p:cNvPr id="4" name="圆角矩形标注 3"/>
          <p:cNvSpPr/>
          <p:nvPr/>
        </p:nvSpPr>
        <p:spPr bwMode="auto">
          <a:xfrm>
            <a:off x="5715007" y="2852936"/>
            <a:ext cx="2071702" cy="600714"/>
          </a:xfrm>
          <a:prstGeom prst="wedgeRoundRectCallout">
            <a:avLst>
              <a:gd name="adj1" fmla="val -35546"/>
              <a:gd name="adj2" fmla="val 81894"/>
              <a:gd name="adj3" fmla="val 16667"/>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rPr>
              <a:t>自动同步办税基础信息</a:t>
            </a:r>
          </a:p>
        </p:txBody>
      </p:sp>
      <p:sp>
        <p:nvSpPr>
          <p:cNvPr id="6" name="流程图: 过程 5"/>
          <p:cNvSpPr/>
          <p:nvPr/>
        </p:nvSpPr>
        <p:spPr bwMode="auto">
          <a:xfrm>
            <a:off x="6660232" y="5517232"/>
            <a:ext cx="1368152" cy="574806"/>
          </a:xfrm>
          <a:prstGeom prst="flowChartProcess">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Lst>
  </p:timing>
</p:sld>
</file>

<file path=ppt/theme/theme1.xml><?xml version="1.0" encoding="utf-8"?>
<a:theme xmlns:a="http://schemas.openxmlformats.org/drawingml/2006/main" name="默认设计模板">
  <a:themeElements>
    <a:clrScheme name="自定义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7030A0"/>
      </a:hlink>
      <a:folHlink>
        <a:srgbClr val="00B0F0"/>
      </a:folHlink>
    </a:clrScheme>
    <a:fontScheme name="默认设计模板">
      <a:majorFont>
        <a:latin typeface="华文中宋"/>
        <a:ea typeface="华文中宋"/>
        <a:cs typeface=""/>
      </a:majorFont>
      <a:minorFont>
        <a:latin typeface="Verdana"/>
        <a:ea typeface=""/>
        <a:cs typeface=""/>
      </a:minorFont>
    </a:fontScheme>
    <a:fmtScheme name="中性">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默认设计模板 1">
        <a:dk1>
          <a:srgbClr val="000000"/>
        </a:dk1>
        <a:lt1>
          <a:srgbClr val="FFFFFF"/>
        </a:lt1>
        <a:dk2>
          <a:srgbClr val="004C4A"/>
        </a:dk2>
        <a:lt2>
          <a:srgbClr val="969696"/>
        </a:lt2>
        <a:accent1>
          <a:srgbClr val="99CC00"/>
        </a:accent1>
        <a:accent2>
          <a:srgbClr val="339966"/>
        </a:accent2>
        <a:accent3>
          <a:srgbClr val="FFFFFF"/>
        </a:accent3>
        <a:accent4>
          <a:srgbClr val="000000"/>
        </a:accent4>
        <a:accent5>
          <a:srgbClr val="CAE2AA"/>
        </a:accent5>
        <a:accent6>
          <a:srgbClr val="2D8A5C"/>
        </a:accent6>
        <a:hlink>
          <a:srgbClr val="99CCFF"/>
        </a:hlink>
        <a:folHlink>
          <a:srgbClr val="CCFFFF"/>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66"/>
        </a:dk2>
        <a:lt2>
          <a:srgbClr val="969696"/>
        </a:lt2>
        <a:accent1>
          <a:srgbClr val="33CCCC"/>
        </a:accent1>
        <a:accent2>
          <a:srgbClr val="6060CA"/>
        </a:accent2>
        <a:accent3>
          <a:srgbClr val="FFFFFF"/>
        </a:accent3>
        <a:accent4>
          <a:srgbClr val="000000"/>
        </a:accent4>
        <a:accent5>
          <a:srgbClr val="ADE2E2"/>
        </a:accent5>
        <a:accent6>
          <a:srgbClr val="5656B7"/>
        </a:accent6>
        <a:hlink>
          <a:srgbClr val="99CCFF"/>
        </a:hlink>
        <a:folHlink>
          <a:srgbClr val="CCECFF"/>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1E3C52"/>
        </a:dk2>
        <a:lt2>
          <a:srgbClr val="969696"/>
        </a:lt2>
        <a:accent1>
          <a:srgbClr val="A7E008"/>
        </a:accent1>
        <a:accent2>
          <a:srgbClr val="437FEB"/>
        </a:accent2>
        <a:accent3>
          <a:srgbClr val="FFFFFF"/>
        </a:accent3>
        <a:accent4>
          <a:srgbClr val="000000"/>
        </a:accent4>
        <a:accent5>
          <a:srgbClr val="D0EDAA"/>
        </a:accent5>
        <a:accent6>
          <a:srgbClr val="3C72D5"/>
        </a:accent6>
        <a:hlink>
          <a:srgbClr val="93DAEB"/>
        </a:hlink>
        <a:folHlink>
          <a:srgbClr val="CCFF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模块">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默认设计模板 1">
        <a:dk1>
          <a:srgbClr val="000000"/>
        </a:dk1>
        <a:lt1>
          <a:srgbClr val="FFFFFF"/>
        </a:lt1>
        <a:dk2>
          <a:srgbClr val="004C4A"/>
        </a:dk2>
        <a:lt2>
          <a:srgbClr val="969696"/>
        </a:lt2>
        <a:accent1>
          <a:srgbClr val="99CC00"/>
        </a:accent1>
        <a:accent2>
          <a:srgbClr val="339966"/>
        </a:accent2>
        <a:accent3>
          <a:srgbClr val="FFFFFF"/>
        </a:accent3>
        <a:accent4>
          <a:srgbClr val="000000"/>
        </a:accent4>
        <a:accent5>
          <a:srgbClr val="CAE2AA"/>
        </a:accent5>
        <a:accent6>
          <a:srgbClr val="2D8A5C"/>
        </a:accent6>
        <a:hlink>
          <a:srgbClr val="99CCFF"/>
        </a:hlink>
        <a:folHlink>
          <a:srgbClr val="CCFFFF"/>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66"/>
        </a:dk2>
        <a:lt2>
          <a:srgbClr val="969696"/>
        </a:lt2>
        <a:accent1>
          <a:srgbClr val="33CCCC"/>
        </a:accent1>
        <a:accent2>
          <a:srgbClr val="6060CA"/>
        </a:accent2>
        <a:accent3>
          <a:srgbClr val="FFFFFF"/>
        </a:accent3>
        <a:accent4>
          <a:srgbClr val="000000"/>
        </a:accent4>
        <a:accent5>
          <a:srgbClr val="ADE2E2"/>
        </a:accent5>
        <a:accent6>
          <a:srgbClr val="5656B7"/>
        </a:accent6>
        <a:hlink>
          <a:srgbClr val="99CCFF"/>
        </a:hlink>
        <a:folHlink>
          <a:srgbClr val="CCECFF"/>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1E3C52"/>
        </a:dk2>
        <a:lt2>
          <a:srgbClr val="969696"/>
        </a:lt2>
        <a:accent1>
          <a:srgbClr val="A7E008"/>
        </a:accent1>
        <a:accent2>
          <a:srgbClr val="437FEB"/>
        </a:accent2>
        <a:accent3>
          <a:srgbClr val="FFFFFF"/>
        </a:accent3>
        <a:accent4>
          <a:srgbClr val="000000"/>
        </a:accent4>
        <a:accent5>
          <a:srgbClr val="D0EDAA"/>
        </a:accent5>
        <a:accent6>
          <a:srgbClr val="3C72D5"/>
        </a:accent6>
        <a:hlink>
          <a:srgbClr val="93DAEB"/>
        </a:hlink>
        <a:folHlink>
          <a:srgbClr val="CCFF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23527</TotalTime>
  <Words>2736</Words>
  <Application>Microsoft Office PowerPoint</Application>
  <PresentationFormat>全屏显示(4:3)</PresentationFormat>
  <Paragraphs>235</Paragraphs>
  <Slides>67</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67</vt:i4>
      </vt:variant>
    </vt:vector>
  </HeadingPairs>
  <TitlesOfParts>
    <vt:vector size="85" baseType="lpstr">
      <vt:lpstr>Gulim</vt:lpstr>
      <vt:lpstr>맑은 고딕</vt:lpstr>
      <vt:lpstr>ＭＳ Ｐゴシック</vt:lpstr>
      <vt:lpstr>黑体</vt:lpstr>
      <vt:lpstr>华文楷体</vt:lpstr>
      <vt:lpstr>华文中宋</vt:lpstr>
      <vt:lpstr>宋体</vt:lpstr>
      <vt:lpstr>微软雅黑</vt:lpstr>
      <vt:lpstr>Arial</vt:lpstr>
      <vt:lpstr>Arial Black</vt:lpstr>
      <vt:lpstr>Calibri</vt:lpstr>
      <vt:lpstr>Corbel</vt:lpstr>
      <vt:lpstr>Impact</vt:lpstr>
      <vt:lpstr>Times New Roman</vt:lpstr>
      <vt:lpstr>Verdana</vt:lpstr>
      <vt:lpstr>Wingdings</vt:lpstr>
      <vt:lpstr>默认设计模板</vt:lpstr>
      <vt:lpstr>1_默认设计模板</vt:lpstr>
      <vt:lpstr>自然人税收管理系统扣缴客户端</vt:lpstr>
      <vt:lpstr>PowerPoint 演示文稿</vt:lpstr>
      <vt:lpstr>PowerPoint 演示文稿</vt:lpstr>
      <vt:lpstr>培训内容概要</vt:lpstr>
      <vt:lpstr>系统日常操作</vt:lpstr>
      <vt:lpstr> 系统日常操作-初始化设置</vt:lpstr>
      <vt:lpstr>系统日常操作-初始化设置-系统安装</vt:lpstr>
      <vt:lpstr> 系统日常操作-初始化设置</vt:lpstr>
      <vt:lpstr> 系统日常操作-初始化设置</vt:lpstr>
      <vt:lpstr> 系统日常操作-初始化设置</vt:lpstr>
      <vt:lpstr>系统日常操作-初始化设置</vt:lpstr>
      <vt:lpstr>系统日常操作-初始化设置</vt:lpstr>
      <vt:lpstr>系统日常操作-初始化设置</vt:lpstr>
      <vt:lpstr>系统日常操作-初始化设置</vt:lpstr>
      <vt:lpstr>系统日常操作</vt:lpstr>
      <vt:lpstr>系统日常操作</vt:lpstr>
      <vt:lpstr>日常操作—人员信息采集</vt:lpstr>
      <vt:lpstr>系统日常操作—人员信息采集</vt:lpstr>
      <vt:lpstr>系统日常操作—人员信息采集</vt:lpstr>
      <vt:lpstr>系统日常操作—人员信息采集</vt:lpstr>
      <vt:lpstr>系统日常操作—人员信息采集</vt:lpstr>
      <vt:lpstr>系统日常操作—人员信息采集</vt:lpstr>
      <vt:lpstr>系统日常操作—人员信息采集</vt:lpstr>
      <vt:lpstr>系统日常操作—人员信息采集</vt:lpstr>
      <vt:lpstr>日常操作--填写报表</vt:lpstr>
      <vt:lpstr>系统日常操作—填写报表</vt:lpstr>
      <vt:lpstr>系统日常操作—填写报表</vt:lpstr>
      <vt:lpstr>系统日常操作—填写报表</vt:lpstr>
      <vt:lpstr>系统日常操作—报表填写</vt:lpstr>
      <vt:lpstr>日常操作—申报表发送</vt:lpstr>
      <vt:lpstr>系统日常操作—申报表发送(网络报送)</vt:lpstr>
      <vt:lpstr>系统日常操作—申报表发送（介质报送）</vt:lpstr>
      <vt:lpstr>日常操作—申报更正</vt:lpstr>
      <vt:lpstr>系统日常操作—申报更正</vt:lpstr>
      <vt:lpstr>系统日常操作—申报更正</vt:lpstr>
      <vt:lpstr>系统日常操作—申报更正</vt:lpstr>
      <vt:lpstr>日常操作—网上缴款</vt:lpstr>
      <vt:lpstr>系统日常操作—网上缴款</vt:lpstr>
      <vt:lpstr>日常操作—查询统计</vt:lpstr>
      <vt:lpstr>日常操作—查询统计</vt:lpstr>
      <vt:lpstr>日常操作—查询统计</vt:lpstr>
      <vt:lpstr>日常操作-备案表</vt:lpstr>
      <vt:lpstr>日常操作-备案表</vt:lpstr>
      <vt:lpstr>日常操作-备案表</vt:lpstr>
      <vt:lpstr>日常操作-备案表</vt:lpstr>
      <vt:lpstr>日常操作-备案表</vt:lpstr>
      <vt:lpstr>系统日常操作—企业管理</vt:lpstr>
      <vt:lpstr>系统日常操作—企业管理</vt:lpstr>
      <vt:lpstr>系统日常操作—系统设置</vt:lpstr>
      <vt:lpstr>系统日常操作—系统设置</vt:lpstr>
      <vt:lpstr>系统日常操作—系统设置</vt:lpstr>
      <vt:lpstr>系统日常操作—系统设置</vt:lpstr>
      <vt:lpstr>系统日常操作—系统设置</vt:lpstr>
      <vt:lpstr>系统日常操作—系统设置</vt:lpstr>
      <vt:lpstr>培训内容概要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常见问题——申报更正</vt:lpstr>
      <vt:lpstr>PowerPoint 演示文稿</vt:lpstr>
    </vt:vector>
  </TitlesOfParts>
  <Company>현대엔지니어링</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个税代扣代缴</dc:title>
  <dc:creator>hlo</dc:creator>
  <cp:lastModifiedBy>liuqianq</cp:lastModifiedBy>
  <cp:revision>1422</cp:revision>
  <dcterms:created xsi:type="dcterms:W3CDTF">2003-10-14T00:58:10Z</dcterms:created>
  <dcterms:modified xsi:type="dcterms:W3CDTF">2018-07-16T11:51:21Z</dcterms:modified>
</cp:coreProperties>
</file>