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9" r:id="rId3"/>
    <p:sldId id="260" r:id="rId5"/>
    <p:sldId id="261" r:id="rId6"/>
    <p:sldId id="262" r:id="rId7"/>
    <p:sldId id="347" r:id="rId8"/>
    <p:sldId id="378" r:id="rId9"/>
    <p:sldId id="348" r:id="rId10"/>
    <p:sldId id="349" r:id="rId11"/>
    <p:sldId id="350" r:id="rId12"/>
    <p:sldId id="351" r:id="rId13"/>
    <p:sldId id="352" r:id="rId14"/>
    <p:sldId id="489" r:id="rId15"/>
    <p:sldId id="490" r:id="rId16"/>
    <p:sldId id="491" r:id="rId17"/>
    <p:sldId id="355" r:id="rId18"/>
    <p:sldId id="469" r:id="rId19"/>
    <p:sldId id="354" r:id="rId20"/>
    <p:sldId id="357" r:id="rId21"/>
    <p:sldId id="358" r:id="rId22"/>
    <p:sldId id="359" r:id="rId23"/>
    <p:sldId id="360" r:id="rId24"/>
    <p:sldId id="361" r:id="rId25"/>
    <p:sldId id="376" r:id="rId26"/>
    <p:sldId id="362" r:id="rId27"/>
    <p:sldId id="368" r:id="rId28"/>
    <p:sldId id="369" r:id="rId29"/>
    <p:sldId id="373" r:id="rId30"/>
    <p:sldId id="277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B73A8"/>
    <a:srgbClr val="41CBC6"/>
    <a:srgbClr val="4A9CCB"/>
    <a:srgbClr val="5A538C"/>
    <a:srgbClr val="345692"/>
    <a:srgbClr val="17C0D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32"/>
      </p:cViewPr>
      <p:guideLst>
        <p:guide orient="horz" pos="2184"/>
        <p:guide pos="39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Normal" panose="020B0400000000000000" pitchFamily="34" charset="-122"/>
              </a:defRPr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Normal" panose="020B0400000000000000" pitchFamily="34" charset="-122"/>
              </a:defRPr>
            </a:lvl1pPr>
          </a:lstStyle>
          <a:p>
            <a:fld id="{370AF924-5BD8-4F42-BEFE-3FD1A705B1CA}" type="datetimeFigureOut">
              <a:rPr lang="en-US" smtClean="0"/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Normal" panose="020B0400000000000000" pitchFamily="34" charset="-122"/>
              </a:defRPr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Normal" panose="020B0400000000000000" pitchFamily="34" charset="-122"/>
              </a:defRPr>
            </a:lvl1pPr>
          </a:lstStyle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Normal" panose="020B0400000000000000" pitchFamily="34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B111DE-C169-40AE-8D28-0CD40262C747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263389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pPr lvl="0"/>
            <a:r>
              <a:rPr lang="es-ES_tradnl" dirty="0"/>
              <a:t>TITLE HERE</a:t>
            </a:r>
            <a:endParaRPr lang="es-ES_tradnl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cs typeface="思源黑体 CN Normal" panose="020B0400000000000000" pitchFamily="34" charset="-122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alphaModFix amt="35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2"/>
          <p:cNvSpPr/>
          <p:nvPr/>
        </p:nvSpPr>
        <p:spPr>
          <a:xfrm>
            <a:off x="6453424" y="843897"/>
            <a:ext cx="2253807" cy="1262130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-1" fmla="*/ 1013277 w 2253807"/>
              <a:gd name="connsiteY0-2" fmla="*/ 700070 h 1262130"/>
              <a:gd name="connsiteX1-3" fmla="*/ 0 w 2253807"/>
              <a:gd name="connsiteY1-4" fmla="*/ 700070 h 1262130"/>
              <a:gd name="connsiteX2-5" fmla="*/ 0 w 2253807"/>
              <a:gd name="connsiteY2-6" fmla="*/ 0 h 1262130"/>
              <a:gd name="connsiteX3-7" fmla="*/ 2253807 w 2253807"/>
              <a:gd name="connsiteY3-8" fmla="*/ 0 h 1262130"/>
              <a:gd name="connsiteX4-9" fmla="*/ 2253807 w 2253807"/>
              <a:gd name="connsiteY4-10" fmla="*/ 1262130 h 1262130"/>
              <a:gd name="connsiteX5-11" fmla="*/ 1013277 w 2253807"/>
              <a:gd name="connsiteY5-12" fmla="*/ 1262130 h 1262130"/>
              <a:gd name="connsiteX6-13" fmla="*/ 1104717 w 2253807"/>
              <a:gd name="connsiteY6-14" fmla="*/ 791510 h 1262130"/>
              <a:gd name="connsiteX0-15" fmla="*/ 1013277 w 2253807"/>
              <a:gd name="connsiteY0-16" fmla="*/ 700070 h 1262130"/>
              <a:gd name="connsiteX1-17" fmla="*/ 0 w 2253807"/>
              <a:gd name="connsiteY1-18" fmla="*/ 700070 h 1262130"/>
              <a:gd name="connsiteX2-19" fmla="*/ 0 w 2253807"/>
              <a:gd name="connsiteY2-20" fmla="*/ 0 h 1262130"/>
              <a:gd name="connsiteX3-21" fmla="*/ 2253807 w 2253807"/>
              <a:gd name="connsiteY3-22" fmla="*/ 0 h 1262130"/>
              <a:gd name="connsiteX4-23" fmla="*/ 2253807 w 2253807"/>
              <a:gd name="connsiteY4-24" fmla="*/ 1262130 h 1262130"/>
              <a:gd name="connsiteX5-25" fmla="*/ 1013277 w 2253807"/>
              <a:gd name="connsiteY5-26" fmla="*/ 1262130 h 1262130"/>
              <a:gd name="connsiteX0-27" fmla="*/ 0 w 2253807"/>
              <a:gd name="connsiteY0-28" fmla="*/ 700070 h 1262130"/>
              <a:gd name="connsiteX1-29" fmla="*/ 0 w 2253807"/>
              <a:gd name="connsiteY1-30" fmla="*/ 0 h 1262130"/>
              <a:gd name="connsiteX2-31" fmla="*/ 2253807 w 2253807"/>
              <a:gd name="connsiteY2-32" fmla="*/ 0 h 1262130"/>
              <a:gd name="connsiteX3-33" fmla="*/ 2253807 w 2253807"/>
              <a:gd name="connsiteY3-34" fmla="*/ 1262130 h 1262130"/>
              <a:gd name="connsiteX4-35" fmla="*/ 1013277 w 2253807"/>
              <a:gd name="connsiteY4-36" fmla="*/ 1262130 h 1262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任意多边形 18"/>
          <p:cNvSpPr/>
          <p:nvPr/>
        </p:nvSpPr>
        <p:spPr>
          <a:xfrm>
            <a:off x="4758841" y="1231383"/>
            <a:ext cx="3171687" cy="2069635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-1" fmla="*/ 0 w 3171687"/>
              <a:gd name="connsiteY0-2" fmla="*/ 0 h 2069635"/>
              <a:gd name="connsiteX1-3" fmla="*/ 3171687 w 3171687"/>
              <a:gd name="connsiteY1-4" fmla="*/ 0 h 2069635"/>
              <a:gd name="connsiteX2-5" fmla="*/ 3171687 w 3171687"/>
              <a:gd name="connsiteY2-6" fmla="*/ 2069635 h 2069635"/>
              <a:gd name="connsiteX3-7" fmla="*/ 0 w 3171687"/>
              <a:gd name="connsiteY3-8" fmla="*/ 2069635 h 2069635"/>
              <a:gd name="connsiteX4-9" fmla="*/ 0 w 3171687"/>
              <a:gd name="connsiteY4-10" fmla="*/ 1810069 h 2069635"/>
              <a:gd name="connsiteX5-11" fmla="*/ 979903 w 3171687"/>
              <a:gd name="connsiteY5-12" fmla="*/ 1810069 h 2069635"/>
              <a:gd name="connsiteX6-13" fmla="*/ 979903 w 3171687"/>
              <a:gd name="connsiteY6-14" fmla="*/ 259565 h 2069635"/>
              <a:gd name="connsiteX7-15" fmla="*/ 0 w 3171687"/>
              <a:gd name="connsiteY7-16" fmla="*/ 259565 h 2069635"/>
              <a:gd name="connsiteX8-17" fmla="*/ 0 w 3171687"/>
              <a:gd name="connsiteY8-18" fmla="*/ 0 h 2069635"/>
              <a:gd name="connsiteX0-19" fmla="*/ 979903 w 3171687"/>
              <a:gd name="connsiteY0-20" fmla="*/ 1810069 h 2069635"/>
              <a:gd name="connsiteX1-21" fmla="*/ 979903 w 3171687"/>
              <a:gd name="connsiteY1-22" fmla="*/ 259565 h 2069635"/>
              <a:gd name="connsiteX2-23" fmla="*/ 0 w 3171687"/>
              <a:gd name="connsiteY2-24" fmla="*/ 259565 h 2069635"/>
              <a:gd name="connsiteX3-25" fmla="*/ 0 w 3171687"/>
              <a:gd name="connsiteY3-26" fmla="*/ 0 h 2069635"/>
              <a:gd name="connsiteX4-27" fmla="*/ 3171687 w 3171687"/>
              <a:gd name="connsiteY4-28" fmla="*/ 0 h 2069635"/>
              <a:gd name="connsiteX5-29" fmla="*/ 3171687 w 3171687"/>
              <a:gd name="connsiteY5-30" fmla="*/ 2069635 h 2069635"/>
              <a:gd name="connsiteX6-31" fmla="*/ 0 w 3171687"/>
              <a:gd name="connsiteY6-32" fmla="*/ 2069635 h 2069635"/>
              <a:gd name="connsiteX7-33" fmla="*/ 0 w 3171687"/>
              <a:gd name="connsiteY7-34" fmla="*/ 1810069 h 2069635"/>
              <a:gd name="connsiteX8-35" fmla="*/ 1071343 w 3171687"/>
              <a:gd name="connsiteY8-36" fmla="*/ 1901509 h 2069635"/>
              <a:gd name="connsiteX0-37" fmla="*/ 979903 w 3171687"/>
              <a:gd name="connsiteY0-38" fmla="*/ 1810069 h 2069635"/>
              <a:gd name="connsiteX1-39" fmla="*/ 979903 w 3171687"/>
              <a:gd name="connsiteY1-40" fmla="*/ 259565 h 2069635"/>
              <a:gd name="connsiteX2-41" fmla="*/ 0 w 3171687"/>
              <a:gd name="connsiteY2-42" fmla="*/ 259565 h 2069635"/>
              <a:gd name="connsiteX3-43" fmla="*/ 0 w 3171687"/>
              <a:gd name="connsiteY3-44" fmla="*/ 0 h 2069635"/>
              <a:gd name="connsiteX4-45" fmla="*/ 3171687 w 3171687"/>
              <a:gd name="connsiteY4-46" fmla="*/ 0 h 2069635"/>
              <a:gd name="connsiteX5-47" fmla="*/ 3171687 w 3171687"/>
              <a:gd name="connsiteY5-48" fmla="*/ 2069635 h 2069635"/>
              <a:gd name="connsiteX6-49" fmla="*/ 0 w 3171687"/>
              <a:gd name="connsiteY6-50" fmla="*/ 2069635 h 2069635"/>
              <a:gd name="connsiteX7-51" fmla="*/ 0 w 3171687"/>
              <a:gd name="connsiteY7-52" fmla="*/ 1810069 h 2069635"/>
              <a:gd name="connsiteX0-53" fmla="*/ 979903 w 3171687"/>
              <a:gd name="connsiteY0-54" fmla="*/ 259565 h 2069635"/>
              <a:gd name="connsiteX1-55" fmla="*/ 0 w 3171687"/>
              <a:gd name="connsiteY1-56" fmla="*/ 259565 h 2069635"/>
              <a:gd name="connsiteX2-57" fmla="*/ 0 w 3171687"/>
              <a:gd name="connsiteY2-58" fmla="*/ 0 h 2069635"/>
              <a:gd name="connsiteX3-59" fmla="*/ 3171687 w 3171687"/>
              <a:gd name="connsiteY3-60" fmla="*/ 0 h 2069635"/>
              <a:gd name="connsiteX4-61" fmla="*/ 3171687 w 3171687"/>
              <a:gd name="connsiteY4-62" fmla="*/ 2069635 h 2069635"/>
              <a:gd name="connsiteX5-63" fmla="*/ 0 w 3171687"/>
              <a:gd name="connsiteY5-64" fmla="*/ 2069635 h 2069635"/>
              <a:gd name="connsiteX6-65" fmla="*/ 0 w 3171687"/>
              <a:gd name="connsiteY6-66" fmla="*/ 1810069 h 2069635"/>
              <a:gd name="connsiteX0-67" fmla="*/ 0 w 3171687"/>
              <a:gd name="connsiteY0-68" fmla="*/ 259565 h 2069635"/>
              <a:gd name="connsiteX1-69" fmla="*/ 0 w 3171687"/>
              <a:gd name="connsiteY1-70" fmla="*/ 0 h 2069635"/>
              <a:gd name="connsiteX2-71" fmla="*/ 3171687 w 3171687"/>
              <a:gd name="connsiteY2-72" fmla="*/ 0 h 2069635"/>
              <a:gd name="connsiteX3-73" fmla="*/ 3171687 w 3171687"/>
              <a:gd name="connsiteY3-74" fmla="*/ 2069635 h 2069635"/>
              <a:gd name="connsiteX4-75" fmla="*/ 0 w 3171687"/>
              <a:gd name="connsiteY4-76" fmla="*/ 2069635 h 2069635"/>
              <a:gd name="connsiteX5-77" fmla="*/ 0 w 3171687"/>
              <a:gd name="connsiteY5-78" fmla="*/ 1810069 h 20696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085865" y="3605083"/>
            <a:ext cx="823823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6600" b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Ebrima" panose="02000000000000000000" pitchFamily="2" charset="0"/>
              </a:rPr>
              <a:t>棒槌拍单神器介绍</a:t>
            </a:r>
            <a:endParaRPr lang="zh-CN" sz="6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Ebrima" panose="02000000000000000000" pitchFamily="2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03289" y="4898230"/>
            <a:ext cx="506128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>
                <a:sym typeface="+mn-ea"/>
              </a:rPr>
              <a:t>全平台快速拍单神器</a:t>
            </a:r>
            <a:endParaRPr lang="en-US" altLang="zh-CN" sz="2000" spc="15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2521" y="5606731"/>
            <a:ext cx="2382654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制作人：棒槌官方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67625" y="5606731"/>
            <a:ext cx="2382654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时间：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2020-06-23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1" name="图片 10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215" y="1183640"/>
            <a:ext cx="3269615" cy="1720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0" animBg="1"/>
      <p:bldP spid="3" grpId="0" animBg="1"/>
      <p:bldP spid="5" grpId="0"/>
      <p:bldP spid="5" grpId="1"/>
      <p:bldP spid="6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43789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棒槌拼团定单展示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Spell group order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4" name="图片 3" descr="企业微信截图_15930256882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3785" y="1511935"/>
            <a:ext cx="9319260" cy="5021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43789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棒槌售后问题展示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After-sales service problem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4" name="图片 3" descr="企业微信截图_159302572583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405" y="1394460"/>
            <a:ext cx="9309100" cy="5056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44805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棒槌工单管理展示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After-sales service problem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2" name="图片 1" descr="企业微信截图_159302575949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1414780"/>
            <a:ext cx="8759825" cy="4740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44805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棒槌店铺管理展示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After-sales service problem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4" name="图片 3" descr="企业微信截图_159302582976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85" y="1430020"/>
            <a:ext cx="9020810" cy="4867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03974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棒槌广告位展示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After-sales service problem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2" name="图片 1" descr="企业微信截图_159302600920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7610" y="1409700"/>
            <a:ext cx="8896985" cy="4819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426466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产品功能（核心功能）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Product functions (core - Quick order)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2680970" y="1842770"/>
            <a:ext cx="2404745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lstStyle/>
          <a:p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智能拍单，批量操作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9" name="Oval 25"/>
          <p:cNvSpPr/>
          <p:nvPr/>
        </p:nvSpPr>
        <p:spPr>
          <a:xfrm>
            <a:off x="2549525" y="2127250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sp>
        <p:nvSpPr>
          <p:cNvPr id="60" name="Oval 35"/>
          <p:cNvSpPr/>
          <p:nvPr/>
        </p:nvSpPr>
        <p:spPr>
          <a:xfrm>
            <a:off x="2549525" y="3720465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sp>
        <p:nvSpPr>
          <p:cNvPr id="61" name="Oval 51"/>
          <p:cNvSpPr/>
          <p:nvPr/>
        </p:nvSpPr>
        <p:spPr>
          <a:xfrm>
            <a:off x="2549525" y="5262245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grpSp>
        <p:nvGrpSpPr>
          <p:cNvPr id="66" name="Group 30"/>
          <p:cNvGrpSpPr/>
          <p:nvPr/>
        </p:nvGrpSpPr>
        <p:grpSpPr>
          <a:xfrm rot="0">
            <a:off x="429895" y="1861185"/>
            <a:ext cx="2119630" cy="664210"/>
            <a:chOff x="1231550" y="1255634"/>
            <a:chExt cx="2430616" cy="762001"/>
          </a:xfrm>
        </p:grpSpPr>
        <p:cxnSp>
          <p:nvCxnSpPr>
            <p:cNvPr id="67" name="Straight Connector 24"/>
            <p:cNvCxnSpPr/>
            <p:nvPr/>
          </p:nvCxnSpPr>
          <p:spPr>
            <a:xfrm>
              <a:off x="2532415" y="1641469"/>
              <a:ext cx="1129751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Flowchart: Off-page Connector 22"/>
            <p:cNvSpPr/>
            <p:nvPr/>
          </p:nvSpPr>
          <p:spPr>
            <a:xfrm rot="16200000">
              <a:off x="1829116" y="830137"/>
              <a:ext cx="762000" cy="1612995"/>
            </a:xfrm>
            <a:prstGeom prst="flowChartOffpageConnector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5865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69" name="Round Same Side Corner Rectangle 23"/>
            <p:cNvSpPr/>
            <p:nvPr/>
          </p:nvSpPr>
          <p:spPr>
            <a:xfrm rot="16200000">
              <a:off x="1080978" y="1406206"/>
              <a:ext cx="762001" cy="460857"/>
            </a:xfrm>
            <a:prstGeom prst="round2SameRect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>
              <a:normAutofit fontScale="70000"/>
            </a:bodyPr>
            <a:lstStyle/>
            <a:p>
              <a:pPr algn="ctr"/>
              <a:r>
                <a: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</a:rPr>
                <a:t>01</a:t>
              </a:r>
              <a:endParaRPr lang="en-US" sz="2800" dirty="0">
                <a:solidFill>
                  <a:schemeClr val="bg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</a:endParaRPr>
            </a:p>
          </p:txBody>
        </p:sp>
      </p:grpSp>
      <p:sp>
        <p:nvSpPr>
          <p:cNvPr id="70" name="Freeform 35"/>
          <p:cNvSpPr>
            <a:spLocks noChangeAspect="1" noEditPoints="1"/>
          </p:cNvSpPr>
          <p:nvPr/>
        </p:nvSpPr>
        <p:spPr bwMode="auto">
          <a:xfrm>
            <a:off x="1051560" y="2028825"/>
            <a:ext cx="535940" cy="312420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latin typeface="思源黑体 CN Normal" panose="020B0400000000000000" pitchFamily="34" charset="-122"/>
            </a:endParaRPr>
          </a:p>
        </p:txBody>
      </p:sp>
      <p:sp>
        <p:nvSpPr>
          <p:cNvPr id="73" name="Flowchart: Off-page Connector 47"/>
          <p:cNvSpPr/>
          <p:nvPr/>
        </p:nvSpPr>
        <p:spPr>
          <a:xfrm rot="16200000">
            <a:off x="951230" y="4624070"/>
            <a:ext cx="664210" cy="1406525"/>
          </a:xfrm>
          <a:prstGeom prst="flowChartOffpageConnector">
            <a:avLst/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74" name="Round Same Side Corner Rectangle 49"/>
          <p:cNvSpPr/>
          <p:nvPr/>
        </p:nvSpPr>
        <p:spPr>
          <a:xfrm rot="16200000">
            <a:off x="296545" y="5126990"/>
            <a:ext cx="664210" cy="401955"/>
          </a:xfrm>
          <a:prstGeom prst="round2SameRect">
            <a:avLst/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>
            <a:normAutofit fontScale="70000"/>
          </a:bodyPr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</a:rPr>
              <a:t>03</a:t>
            </a:r>
            <a:endParaRPr lang="en-US" sz="2800" dirty="0">
              <a:solidFill>
                <a:schemeClr val="bg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76" name="Freeform 61"/>
          <p:cNvSpPr/>
          <p:nvPr/>
        </p:nvSpPr>
        <p:spPr bwMode="auto">
          <a:xfrm>
            <a:off x="1128395" y="5129530"/>
            <a:ext cx="382270" cy="396240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思源黑体 CN Normal" panose="020B0400000000000000" pitchFamily="34" charset="-122"/>
            </a:endParaRPr>
          </a:p>
        </p:txBody>
      </p:sp>
      <p:sp>
        <p:nvSpPr>
          <p:cNvPr id="79" name="Flowchart: Off-page Connector 32"/>
          <p:cNvSpPr/>
          <p:nvPr/>
        </p:nvSpPr>
        <p:spPr>
          <a:xfrm rot="16200000">
            <a:off x="951230" y="3082290"/>
            <a:ext cx="664210" cy="1406525"/>
          </a:xfrm>
          <a:prstGeom prst="flowChartOffpageConnector">
            <a:avLst/>
          </a:prstGeom>
          <a:solidFill>
            <a:srgbClr val="4B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80" name="Round Same Side Corner Rectangle 33"/>
          <p:cNvSpPr/>
          <p:nvPr/>
        </p:nvSpPr>
        <p:spPr>
          <a:xfrm rot="16200000">
            <a:off x="298450" y="3585210"/>
            <a:ext cx="664210" cy="401955"/>
          </a:xfrm>
          <a:prstGeom prst="round2SameRect">
            <a:avLst/>
          </a:prstGeom>
          <a:solidFill>
            <a:srgbClr val="4B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>
            <a:normAutofit fontScale="70000"/>
          </a:bodyPr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</a:rPr>
              <a:t>02</a:t>
            </a:r>
            <a:endParaRPr lang="en-US" sz="2800" dirty="0">
              <a:solidFill>
                <a:schemeClr val="bg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82" name="Freeform 5"/>
          <p:cNvSpPr>
            <a:spLocks noEditPoints="1"/>
          </p:cNvSpPr>
          <p:nvPr/>
        </p:nvSpPr>
        <p:spPr bwMode="auto">
          <a:xfrm>
            <a:off x="1107440" y="3636010"/>
            <a:ext cx="424815" cy="299720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1800">
              <a:latin typeface="思源黑体 CN Normal" panose="020B0400000000000000" pitchFamily="34" charset="-122"/>
            </a:endParaRPr>
          </a:p>
        </p:txBody>
      </p:sp>
      <p:cxnSp>
        <p:nvCxnSpPr>
          <p:cNvPr id="87" name="Straight Connector 63"/>
          <p:cNvCxnSpPr/>
          <p:nvPr/>
        </p:nvCxnSpPr>
        <p:spPr>
          <a:xfrm>
            <a:off x="1986280" y="5327650"/>
            <a:ext cx="584835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2681605" y="2154555"/>
            <a:ext cx="333184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buNone/>
            </a:pP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订单批量处理，自动匹配</a:t>
            </a:r>
            <a:r>
              <a:rPr lang="en-US" alt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sku</a:t>
            </a: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，自动支付，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114000"/>
              </a:lnSpc>
              <a:buNone/>
            </a:pP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无脑操作，熟手日拍</a:t>
            </a:r>
            <a:r>
              <a:rPr lang="en-US" alt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3000</a:t>
            </a: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单不是问题。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114000"/>
              </a:lnSpc>
              <a:buNone/>
            </a:pP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734310" y="3342640"/>
            <a:ext cx="1885950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lstStyle/>
          <a:p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代理体系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2734945" y="3649980"/>
            <a:ext cx="3363595" cy="74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buNone/>
            </a:pP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全民代理：注册棒槌即可成为棒槌代理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114000"/>
              </a:lnSpc>
              <a:buNone/>
            </a:pP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棒槌，所有电商人的家。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96" name="Straight Connector 63"/>
          <p:cNvCxnSpPr/>
          <p:nvPr/>
        </p:nvCxnSpPr>
        <p:spPr>
          <a:xfrm>
            <a:off x="1986915" y="3786505"/>
            <a:ext cx="584835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2734945" y="4836160"/>
            <a:ext cx="2975610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lstStyle/>
          <a:p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防滥发（全网独家）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8" name="矩形 47"/>
          <p:cNvSpPr>
            <a:spLocks noChangeArrowheads="1"/>
          </p:cNvSpPr>
          <p:nvPr/>
        </p:nvSpPr>
        <p:spPr bwMode="auto">
          <a:xfrm>
            <a:off x="2734945" y="5147945"/>
            <a:ext cx="3363595" cy="104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buNone/>
            </a:pP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全网独家功能，从此告别重复铺货问题。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8608060" y="1847215"/>
            <a:ext cx="2753995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lstStyle/>
          <a:p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急速退款自动提醒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0" name="Oval 25"/>
          <p:cNvSpPr/>
          <p:nvPr/>
        </p:nvSpPr>
        <p:spPr>
          <a:xfrm>
            <a:off x="8476615" y="2131695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sp>
        <p:nvSpPr>
          <p:cNvPr id="101" name="Oval 35"/>
          <p:cNvSpPr/>
          <p:nvPr/>
        </p:nvSpPr>
        <p:spPr>
          <a:xfrm>
            <a:off x="8476615" y="3724910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sp>
        <p:nvSpPr>
          <p:cNvPr id="102" name="Oval 51"/>
          <p:cNvSpPr/>
          <p:nvPr/>
        </p:nvSpPr>
        <p:spPr>
          <a:xfrm>
            <a:off x="8476615" y="5266690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grpSp>
        <p:nvGrpSpPr>
          <p:cNvPr id="103" name="Group 30"/>
          <p:cNvGrpSpPr/>
          <p:nvPr/>
        </p:nvGrpSpPr>
        <p:grpSpPr>
          <a:xfrm rot="0">
            <a:off x="6356985" y="1865630"/>
            <a:ext cx="2119630" cy="664210"/>
            <a:chOff x="1231550" y="1255634"/>
            <a:chExt cx="2430616" cy="762001"/>
          </a:xfrm>
        </p:grpSpPr>
        <p:cxnSp>
          <p:nvCxnSpPr>
            <p:cNvPr id="104" name="Straight Connector 24"/>
            <p:cNvCxnSpPr/>
            <p:nvPr/>
          </p:nvCxnSpPr>
          <p:spPr>
            <a:xfrm>
              <a:off x="2532415" y="1641469"/>
              <a:ext cx="1129751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Flowchart: Off-page Connector 22"/>
            <p:cNvSpPr/>
            <p:nvPr/>
          </p:nvSpPr>
          <p:spPr>
            <a:xfrm rot="16200000">
              <a:off x="1829116" y="830137"/>
              <a:ext cx="762000" cy="1612995"/>
            </a:xfrm>
            <a:prstGeom prst="flowChartOffpageConnector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endParaRPr lang="en-US" sz="5865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106" name="Round Same Side Corner Rectangle 23"/>
            <p:cNvSpPr/>
            <p:nvPr/>
          </p:nvSpPr>
          <p:spPr>
            <a:xfrm rot="16200000">
              <a:off x="1080978" y="1406206"/>
              <a:ext cx="762001" cy="460857"/>
            </a:xfrm>
            <a:prstGeom prst="round2SameRect">
              <a:avLst/>
            </a:prstGeom>
            <a:solidFill>
              <a:srgbClr val="5A53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>
              <a:normAutofit fontScale="70000"/>
            </a:bodyPr>
            <a:lstStyle/>
            <a:p>
              <a:pPr algn="ctr"/>
              <a:r>
                <a:rPr lang="en-US" sz="2800" dirty="0">
                  <a:solidFill>
                    <a:schemeClr val="bg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</a:rPr>
                <a:t>01</a:t>
              </a:r>
              <a:endParaRPr lang="en-US" sz="2800" dirty="0">
                <a:solidFill>
                  <a:schemeClr val="bg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</a:endParaRPr>
            </a:p>
          </p:txBody>
        </p:sp>
      </p:grpSp>
      <p:sp>
        <p:nvSpPr>
          <p:cNvPr id="107" name="Freeform 35"/>
          <p:cNvSpPr>
            <a:spLocks noChangeAspect="1" noEditPoints="1"/>
          </p:cNvSpPr>
          <p:nvPr/>
        </p:nvSpPr>
        <p:spPr bwMode="auto">
          <a:xfrm>
            <a:off x="6978650" y="2033270"/>
            <a:ext cx="535940" cy="312420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200">
              <a:latin typeface="思源黑体 CN Normal" panose="020B0400000000000000" pitchFamily="34" charset="-122"/>
            </a:endParaRPr>
          </a:p>
        </p:txBody>
      </p:sp>
      <p:sp>
        <p:nvSpPr>
          <p:cNvPr id="108" name="Flowchart: Off-page Connector 47"/>
          <p:cNvSpPr/>
          <p:nvPr/>
        </p:nvSpPr>
        <p:spPr>
          <a:xfrm rot="16200000">
            <a:off x="6878320" y="4628515"/>
            <a:ext cx="664210" cy="1406525"/>
          </a:xfrm>
          <a:prstGeom prst="flowChartOffpageConnector">
            <a:avLst/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109" name="Round Same Side Corner Rectangle 49"/>
          <p:cNvSpPr/>
          <p:nvPr/>
        </p:nvSpPr>
        <p:spPr>
          <a:xfrm rot="16200000">
            <a:off x="6223635" y="5131435"/>
            <a:ext cx="664210" cy="401955"/>
          </a:xfrm>
          <a:prstGeom prst="round2SameRect">
            <a:avLst/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>
            <a:normAutofit fontScale="70000"/>
          </a:bodyPr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</a:rPr>
              <a:t>03</a:t>
            </a:r>
            <a:endParaRPr lang="en-US" sz="2800" dirty="0">
              <a:solidFill>
                <a:schemeClr val="bg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110" name="Freeform 61"/>
          <p:cNvSpPr/>
          <p:nvPr/>
        </p:nvSpPr>
        <p:spPr bwMode="auto">
          <a:xfrm>
            <a:off x="7055485" y="5133975"/>
            <a:ext cx="382270" cy="396240"/>
          </a:xfrm>
          <a:custGeom>
            <a:avLst/>
            <a:gdLst>
              <a:gd name="T0" fmla="*/ 99 w 137"/>
              <a:gd name="T1" fmla="*/ 57 h 142"/>
              <a:gd name="T2" fmla="*/ 137 w 137"/>
              <a:gd name="T3" fmla="*/ 57 h 142"/>
              <a:gd name="T4" fmla="*/ 76 w 137"/>
              <a:gd name="T5" fmla="*/ 4 h 142"/>
              <a:gd name="T6" fmla="*/ 69 w 137"/>
              <a:gd name="T7" fmla="*/ 0 h 142"/>
              <a:gd name="T8" fmla="*/ 62 w 137"/>
              <a:gd name="T9" fmla="*/ 4 h 142"/>
              <a:gd name="T10" fmla="*/ 0 w 137"/>
              <a:gd name="T11" fmla="*/ 57 h 142"/>
              <a:gd name="T12" fmla="*/ 39 w 137"/>
              <a:gd name="T13" fmla="*/ 57 h 142"/>
              <a:gd name="T14" fmla="*/ 62 w 137"/>
              <a:gd name="T15" fmla="*/ 4 h 142"/>
              <a:gd name="T16" fmla="*/ 62 w 137"/>
              <a:gd name="T17" fmla="*/ 5 h 142"/>
              <a:gd name="T18" fmla="*/ 43 w 137"/>
              <a:gd name="T19" fmla="*/ 57 h 142"/>
              <a:gd name="T20" fmla="*/ 64 w 137"/>
              <a:gd name="T21" fmla="*/ 57 h 142"/>
              <a:gd name="T22" fmla="*/ 64 w 137"/>
              <a:gd name="T23" fmla="*/ 122 h 142"/>
              <a:gd name="T24" fmla="*/ 64 w 137"/>
              <a:gd name="T25" fmla="*/ 125 h 142"/>
              <a:gd name="T26" fmla="*/ 64 w 137"/>
              <a:gd name="T27" fmla="*/ 130 h 142"/>
              <a:gd name="T28" fmla="*/ 76 w 137"/>
              <a:gd name="T29" fmla="*/ 142 h 142"/>
              <a:gd name="T30" fmla="*/ 87 w 137"/>
              <a:gd name="T31" fmla="*/ 130 h 142"/>
              <a:gd name="T32" fmla="*/ 87 w 137"/>
              <a:gd name="T33" fmla="*/ 125 h 142"/>
              <a:gd name="T34" fmla="*/ 79 w 137"/>
              <a:gd name="T35" fmla="*/ 125 h 142"/>
              <a:gd name="T36" fmla="*/ 79 w 137"/>
              <a:gd name="T37" fmla="*/ 127 h 142"/>
              <a:gd name="T38" fmla="*/ 79 w 137"/>
              <a:gd name="T39" fmla="*/ 129 h 142"/>
              <a:gd name="T40" fmla="*/ 76 w 137"/>
              <a:gd name="T41" fmla="*/ 133 h 142"/>
              <a:gd name="T42" fmla="*/ 72 w 137"/>
              <a:gd name="T43" fmla="*/ 129 h 142"/>
              <a:gd name="T44" fmla="*/ 72 w 137"/>
              <a:gd name="T45" fmla="*/ 127 h 142"/>
              <a:gd name="T46" fmla="*/ 72 w 137"/>
              <a:gd name="T47" fmla="*/ 125 h 142"/>
              <a:gd name="T48" fmla="*/ 72 w 137"/>
              <a:gd name="T49" fmla="*/ 111 h 142"/>
              <a:gd name="T50" fmla="*/ 72 w 137"/>
              <a:gd name="T51" fmla="*/ 57 h 142"/>
              <a:gd name="T52" fmla="*/ 94 w 137"/>
              <a:gd name="T53" fmla="*/ 57 h 142"/>
              <a:gd name="T54" fmla="*/ 76 w 137"/>
              <a:gd name="T55" fmla="*/ 5 h 142"/>
              <a:gd name="T56" fmla="*/ 76 w 137"/>
              <a:gd name="T57" fmla="*/ 4 h 142"/>
              <a:gd name="T58" fmla="*/ 99 w 137"/>
              <a:gd name="T5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7" h="142">
                <a:moveTo>
                  <a:pt x="99" y="57"/>
                </a:moveTo>
                <a:cubicBezTo>
                  <a:pt x="137" y="57"/>
                  <a:pt x="137" y="57"/>
                  <a:pt x="137" y="57"/>
                </a:cubicBezTo>
                <a:cubicBezTo>
                  <a:pt x="130" y="28"/>
                  <a:pt x="105" y="7"/>
                  <a:pt x="76" y="4"/>
                </a:cubicBezTo>
                <a:cubicBezTo>
                  <a:pt x="74" y="1"/>
                  <a:pt x="72" y="0"/>
                  <a:pt x="69" y="0"/>
                </a:cubicBezTo>
                <a:cubicBezTo>
                  <a:pt x="66" y="0"/>
                  <a:pt x="64" y="1"/>
                  <a:pt x="62" y="4"/>
                </a:cubicBezTo>
                <a:cubicBezTo>
                  <a:pt x="32" y="6"/>
                  <a:pt x="7" y="28"/>
                  <a:pt x="0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24"/>
                  <a:pt x="58" y="7"/>
                  <a:pt x="62" y="4"/>
                </a:cubicBezTo>
                <a:cubicBezTo>
                  <a:pt x="62" y="4"/>
                  <a:pt x="62" y="5"/>
                  <a:pt x="62" y="5"/>
                </a:cubicBezTo>
                <a:cubicBezTo>
                  <a:pt x="41" y="31"/>
                  <a:pt x="43" y="57"/>
                  <a:pt x="43" y="57"/>
                </a:cubicBezTo>
                <a:cubicBezTo>
                  <a:pt x="64" y="57"/>
                  <a:pt x="64" y="57"/>
                  <a:pt x="64" y="57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4" y="130"/>
                  <a:pt x="64" y="130"/>
                  <a:pt x="64" y="130"/>
                </a:cubicBezTo>
                <a:cubicBezTo>
                  <a:pt x="64" y="136"/>
                  <a:pt x="69" y="142"/>
                  <a:pt x="76" y="142"/>
                </a:cubicBezTo>
                <a:cubicBezTo>
                  <a:pt x="82" y="142"/>
                  <a:pt x="87" y="136"/>
                  <a:pt x="87" y="130"/>
                </a:cubicBezTo>
                <a:cubicBezTo>
                  <a:pt x="87" y="125"/>
                  <a:pt x="87" y="125"/>
                  <a:pt x="87" y="125"/>
                </a:cubicBezTo>
                <a:cubicBezTo>
                  <a:pt x="79" y="125"/>
                  <a:pt x="79" y="125"/>
                  <a:pt x="79" y="125"/>
                </a:cubicBezTo>
                <a:cubicBezTo>
                  <a:pt x="79" y="127"/>
                  <a:pt x="79" y="127"/>
                  <a:pt x="79" y="127"/>
                </a:cubicBezTo>
                <a:cubicBezTo>
                  <a:pt x="79" y="129"/>
                  <a:pt x="79" y="129"/>
                  <a:pt x="79" y="129"/>
                </a:cubicBezTo>
                <a:cubicBezTo>
                  <a:pt x="79" y="131"/>
                  <a:pt x="78" y="133"/>
                  <a:pt x="76" y="133"/>
                </a:cubicBezTo>
                <a:cubicBezTo>
                  <a:pt x="74" y="133"/>
                  <a:pt x="72" y="131"/>
                  <a:pt x="72" y="129"/>
                </a:cubicBezTo>
                <a:cubicBezTo>
                  <a:pt x="72" y="127"/>
                  <a:pt x="72" y="127"/>
                  <a:pt x="72" y="127"/>
                </a:cubicBezTo>
                <a:cubicBezTo>
                  <a:pt x="72" y="125"/>
                  <a:pt x="72" y="125"/>
                  <a:pt x="72" y="125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2" y="57"/>
                  <a:pt x="72" y="57"/>
                  <a:pt x="72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7" y="31"/>
                  <a:pt x="76" y="5"/>
                </a:cubicBezTo>
                <a:cubicBezTo>
                  <a:pt x="76" y="5"/>
                  <a:pt x="76" y="4"/>
                  <a:pt x="76" y="4"/>
                </a:cubicBezTo>
                <a:cubicBezTo>
                  <a:pt x="80" y="7"/>
                  <a:pt x="99" y="24"/>
                  <a:pt x="99" y="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latin typeface="思源黑体 CN Normal" panose="020B0400000000000000" pitchFamily="34" charset="-122"/>
            </a:endParaRPr>
          </a:p>
        </p:txBody>
      </p:sp>
      <p:sp>
        <p:nvSpPr>
          <p:cNvPr id="111" name="Flowchart: Off-page Connector 32"/>
          <p:cNvSpPr/>
          <p:nvPr/>
        </p:nvSpPr>
        <p:spPr>
          <a:xfrm rot="16200000">
            <a:off x="6878320" y="3086735"/>
            <a:ext cx="664210" cy="1406525"/>
          </a:xfrm>
          <a:prstGeom prst="flowChartOffpageConnector">
            <a:avLst/>
          </a:prstGeom>
          <a:solidFill>
            <a:srgbClr val="4B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112" name="Round Same Side Corner Rectangle 33"/>
          <p:cNvSpPr/>
          <p:nvPr/>
        </p:nvSpPr>
        <p:spPr>
          <a:xfrm rot="16200000">
            <a:off x="6225540" y="3589655"/>
            <a:ext cx="664210" cy="401955"/>
          </a:xfrm>
          <a:prstGeom prst="round2SameRect">
            <a:avLst/>
          </a:prstGeom>
          <a:solidFill>
            <a:srgbClr val="4B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>
            <a:normAutofit fontScale="70000"/>
          </a:bodyPr>
          <a:lstStyle/>
          <a:p>
            <a:pPr algn="ctr"/>
            <a:r>
              <a:rPr lang="en-US" sz="2800" dirty="0">
                <a:solidFill>
                  <a:schemeClr val="bg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</a:rPr>
              <a:t>02</a:t>
            </a:r>
            <a:endParaRPr lang="en-US" sz="2800" dirty="0">
              <a:solidFill>
                <a:schemeClr val="bg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113" name="Freeform 5"/>
          <p:cNvSpPr>
            <a:spLocks noEditPoints="1"/>
          </p:cNvSpPr>
          <p:nvPr/>
        </p:nvSpPr>
        <p:spPr bwMode="auto">
          <a:xfrm>
            <a:off x="7034530" y="3640455"/>
            <a:ext cx="424815" cy="299720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1800">
              <a:latin typeface="思源黑体 CN Normal" panose="020B0400000000000000" pitchFamily="34" charset="-122"/>
            </a:endParaRPr>
          </a:p>
        </p:txBody>
      </p:sp>
      <p:cxnSp>
        <p:nvCxnSpPr>
          <p:cNvPr id="114" name="Straight Connector 63"/>
          <p:cNvCxnSpPr/>
          <p:nvPr/>
        </p:nvCxnSpPr>
        <p:spPr>
          <a:xfrm>
            <a:off x="7913370" y="5332095"/>
            <a:ext cx="584835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47"/>
          <p:cNvSpPr>
            <a:spLocks noChangeArrowheads="1"/>
          </p:cNvSpPr>
          <p:nvPr/>
        </p:nvSpPr>
        <p:spPr bwMode="auto">
          <a:xfrm>
            <a:off x="8608695" y="2154555"/>
            <a:ext cx="341693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buNone/>
            </a:pP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半小时抓取一次极速退款数据，</a:t>
            </a:r>
            <a:endParaRPr lang="zh-CN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114000"/>
              </a:lnSpc>
              <a:buNone/>
            </a:pP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主动提醒店主进行处理。</a:t>
            </a:r>
            <a:endParaRPr lang="zh-CN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661400" y="3347085"/>
            <a:ext cx="2623820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lstStyle/>
          <a:p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链接转换，无缝衔接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7" name="矩形 47"/>
          <p:cNvSpPr>
            <a:spLocks noChangeArrowheads="1"/>
          </p:cNvSpPr>
          <p:nvPr/>
        </p:nvSpPr>
        <p:spPr bwMode="auto">
          <a:xfrm>
            <a:off x="8662035" y="3654425"/>
            <a:ext cx="3363595" cy="748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buNone/>
            </a:pP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全平台链接皆可互相一键转换，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  <a:p>
            <a:pPr>
              <a:lnSpc>
                <a:spcPct val="114000"/>
              </a:lnSpc>
              <a:buNone/>
            </a:pP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并同步所有信息。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118" name="Straight Connector 63"/>
          <p:cNvCxnSpPr/>
          <p:nvPr/>
        </p:nvCxnSpPr>
        <p:spPr>
          <a:xfrm>
            <a:off x="7914005" y="3790950"/>
            <a:ext cx="584835" cy="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矩形 118"/>
          <p:cNvSpPr/>
          <p:nvPr/>
        </p:nvSpPr>
        <p:spPr>
          <a:xfrm>
            <a:off x="8662035" y="4840605"/>
            <a:ext cx="3094355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lstStyle/>
          <a:p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广告位、论坛等</a:t>
            </a:r>
            <a:endParaRPr lang="zh-CN" altLang="en-US" sz="1700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8662670" y="5147945"/>
            <a:ext cx="3363595" cy="104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  <a:buNone/>
            </a:pP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信息传递与交流将是棒槌的一大亮点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5227" y="3815110"/>
            <a:ext cx="2631440" cy="829945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>
                <a:solidFill>
                  <a:srgbClr val="41CBC6"/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</a:rPr>
              <a:t>数据展示</a:t>
            </a:r>
            <a:endParaRPr lang="zh-CN" altLang="en-US" sz="4800" b="1">
              <a:solidFill>
                <a:srgbClr val="41CBC6"/>
              </a:solidFill>
              <a:latin typeface="思源黑体 CN Medium" panose="020B0600000000000000" charset="-122"/>
              <a:ea typeface="思源黑体 CN Medium" panose="020B0600000000000000" charset="-122"/>
              <a:cs typeface="微软雅黑" panose="020B050302020402020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523161" y="4730989"/>
            <a:ext cx="5435569" cy="6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sz="1600">
                <a:solidFill>
                  <a:srgbClr val="41CBC6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“棒槌”技术团队对投入技术开发基于大量的功能测试，力求推向市场的每一款产品都对用户产生价值</a:t>
            </a:r>
            <a:endParaRPr sz="1600">
              <a:solidFill>
                <a:srgbClr val="41CBC6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微软雅黑" panose="020B0503020204020204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023040" y="1569382"/>
            <a:ext cx="2498670" cy="1862048"/>
            <a:chOff x="2757770" y="2361497"/>
            <a:chExt cx="2498670" cy="1862048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053117" y="2361497"/>
              <a:ext cx="1845118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1500" kern="0" dirty="0">
                  <a:solidFill>
                    <a:srgbClr val="41CBC6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03</a:t>
              </a:r>
              <a:endParaRPr lang="en-US" altLang="ko-KR" sz="8800" kern="0" dirty="0">
                <a:solidFill>
                  <a:srgbClr val="41CBC6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CBC6"/>
                </a:solidFill>
                <a:latin typeface="思源黑体 CN Normal" panose="020B0400000000000000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1CBC6"/>
                </a:solidFill>
                <a:latin typeface="思源黑体 CN Normal" panose="020B0400000000000000" pitchFamily="34" charset="-122"/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1CBC6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1CBC6"/>
              </a:solidFill>
              <a:latin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3" grpId="0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426466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棒槌软件拍单操作流程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The operation flow of bangbang software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sp>
        <p:nvSpPr>
          <p:cNvPr id="5" name="Block Arc 51"/>
          <p:cNvSpPr/>
          <p:nvPr/>
        </p:nvSpPr>
        <p:spPr>
          <a:xfrm>
            <a:off x="866775" y="2828925"/>
            <a:ext cx="1731010" cy="173101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6" name="Block Arc 53"/>
          <p:cNvSpPr/>
          <p:nvPr/>
        </p:nvSpPr>
        <p:spPr>
          <a:xfrm>
            <a:off x="3809365" y="2828925"/>
            <a:ext cx="1731010" cy="173101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A5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7" name="Block Arc 55"/>
          <p:cNvSpPr/>
          <p:nvPr/>
        </p:nvSpPr>
        <p:spPr>
          <a:xfrm>
            <a:off x="6751320" y="2828925"/>
            <a:ext cx="1731010" cy="173101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1CB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8" name="Freeform 62"/>
          <p:cNvSpPr/>
          <p:nvPr/>
        </p:nvSpPr>
        <p:spPr>
          <a:xfrm>
            <a:off x="1231900" y="3223260"/>
            <a:ext cx="1006475" cy="1006475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545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注册登录</a:t>
            </a:r>
            <a:endParaRPr lang="en-US" altLang="zh-CN">
              <a:solidFill>
                <a:schemeClr val="accen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9" name="Freeform 63"/>
          <p:cNvSpPr/>
          <p:nvPr/>
        </p:nvSpPr>
        <p:spPr>
          <a:xfrm>
            <a:off x="2691130" y="3187700"/>
            <a:ext cx="1006475" cy="1006475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545">
              <a:lnSpc>
                <a:spcPct val="1000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sz="180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绑定店铺</a:t>
            </a:r>
            <a:endParaRPr lang="zh-CN" altLang="en-US" sz="1800">
              <a:solidFill>
                <a:schemeClr val="accen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0" name="Freeform 64"/>
          <p:cNvSpPr/>
          <p:nvPr/>
        </p:nvSpPr>
        <p:spPr>
          <a:xfrm>
            <a:off x="4171315" y="3187700"/>
            <a:ext cx="1006475" cy="1006475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545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同步订单</a:t>
            </a:r>
            <a:endParaRPr lang="zh-CN" altLang="en-US" sz="1800">
              <a:solidFill>
                <a:schemeClr val="accen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1" name="Freeform 65"/>
          <p:cNvSpPr/>
          <p:nvPr/>
        </p:nvSpPr>
        <p:spPr>
          <a:xfrm>
            <a:off x="5643245" y="3187700"/>
            <a:ext cx="1006475" cy="1006475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5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拍单拼团</a:t>
            </a:r>
            <a:endParaRPr lang="zh-CN" altLang="en-US" sz="1800">
              <a:solidFill>
                <a:schemeClr val="accen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2" name="Freeform 66"/>
          <p:cNvSpPr/>
          <p:nvPr/>
        </p:nvSpPr>
        <p:spPr>
          <a:xfrm>
            <a:off x="7113270" y="3187700"/>
            <a:ext cx="1006475" cy="1006475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545">
              <a:lnSpc>
                <a:spcPct val="90000"/>
              </a:lnSpc>
              <a:spcAft>
                <a:spcPct val="35000"/>
              </a:spcAft>
              <a:buClrTx/>
              <a:buSzTx/>
              <a:buFontTx/>
            </a:pPr>
            <a:r>
              <a:rPr lang="zh-CN" altLang="en-US" sz="180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售后处理</a:t>
            </a:r>
            <a:endParaRPr lang="zh-CN" altLang="en-US" sz="1800">
              <a:solidFill>
                <a:schemeClr val="accen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14" name="Block Arc 52"/>
          <p:cNvSpPr/>
          <p:nvPr/>
        </p:nvSpPr>
        <p:spPr>
          <a:xfrm rot="10800000">
            <a:off x="2339340" y="2825750"/>
            <a:ext cx="1731010" cy="173101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A9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16" name="Block Arc 54"/>
          <p:cNvSpPr/>
          <p:nvPr/>
        </p:nvSpPr>
        <p:spPr>
          <a:xfrm rot="10800000">
            <a:off x="5280660" y="2825750"/>
            <a:ext cx="1731010" cy="173101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B7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33" name="Block Arc 53"/>
          <p:cNvSpPr/>
          <p:nvPr/>
        </p:nvSpPr>
        <p:spPr>
          <a:xfrm>
            <a:off x="9690735" y="2831465"/>
            <a:ext cx="1731010" cy="173101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5A5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3555" dirty="0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34" name="Freeform 63"/>
          <p:cNvSpPr/>
          <p:nvPr/>
        </p:nvSpPr>
        <p:spPr>
          <a:xfrm>
            <a:off x="8583295" y="3184525"/>
            <a:ext cx="1006475" cy="1006475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p>
            <a:pPr algn="ctr" defTabSz="11855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80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工单管理</a:t>
            </a:r>
            <a:endParaRPr lang="zh-CN" altLang="en-US" sz="1800">
              <a:solidFill>
                <a:schemeClr val="accen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5" name="Freeform 64"/>
          <p:cNvSpPr/>
          <p:nvPr/>
        </p:nvSpPr>
        <p:spPr>
          <a:xfrm>
            <a:off x="10052685" y="3187700"/>
            <a:ext cx="1006475" cy="1006475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p>
            <a:pPr algn="ctr" defTabSz="118554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800">
                <a:solidFill>
                  <a:schemeClr val="accent1"/>
                </a:solidFill>
                <a:latin typeface="思源黑体 CN Medium" panose="020B0600000000000000" charset="-122"/>
                <a:ea typeface="思源黑体 CN Medium" panose="020B0600000000000000" charset="-122"/>
              </a:rPr>
              <a:t>钱包提现</a:t>
            </a:r>
            <a:endParaRPr lang="en-US" altLang="zh-CN" sz="1800">
              <a:solidFill>
                <a:schemeClr val="accent1"/>
              </a:solidFill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  <p:sp>
        <p:nvSpPr>
          <p:cNvPr id="36" name="Block Arc 52"/>
          <p:cNvSpPr/>
          <p:nvPr/>
        </p:nvSpPr>
        <p:spPr>
          <a:xfrm rot="10800000">
            <a:off x="8220710" y="2825115"/>
            <a:ext cx="1731010" cy="173101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4A9C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3555" dirty="0">
              <a:solidFill>
                <a:schemeClr val="tx1"/>
              </a:solidFill>
              <a:latin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03085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棒槌价值有多高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How valuable is the hammer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34255" y="2948305"/>
            <a:ext cx="27520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60000"/>
              </a:lnSpc>
              <a:buNone/>
            </a:pPr>
            <a:r>
              <a: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棒槌</a:t>
            </a:r>
            <a:r>
              <a:rPr 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操作</a:t>
            </a:r>
            <a:r>
              <a: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vs人工操作</a:t>
            </a:r>
            <a:endParaRPr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0" name="Oval 35"/>
          <p:cNvSpPr/>
          <p:nvPr/>
        </p:nvSpPr>
        <p:spPr>
          <a:xfrm rot="13080000">
            <a:off x="3522345" y="2268220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cxnSp>
        <p:nvCxnSpPr>
          <p:cNvPr id="96" name="Straight Connector 63"/>
          <p:cNvCxnSpPr/>
          <p:nvPr/>
        </p:nvCxnSpPr>
        <p:spPr>
          <a:xfrm flipH="1" flipV="1">
            <a:off x="3615690" y="2349500"/>
            <a:ext cx="1260475" cy="77470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1612900" y="2133600"/>
            <a:ext cx="1882775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p>
            <a:pPr algn="r"/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 人工成本价值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548640" y="2426970"/>
            <a:ext cx="2947035" cy="39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4000"/>
              </a:lnSpc>
              <a:buNone/>
            </a:pP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一人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一电脑可同时操控上百</a:t>
            </a: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家店铺</a:t>
            </a:r>
            <a:endParaRPr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5" name="Oval 35"/>
          <p:cNvSpPr/>
          <p:nvPr/>
        </p:nvSpPr>
        <p:spPr>
          <a:xfrm rot="13080000">
            <a:off x="8618220" y="2268220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cxnSp>
        <p:nvCxnSpPr>
          <p:cNvPr id="17" name="Straight Connector 63"/>
          <p:cNvCxnSpPr/>
          <p:nvPr/>
        </p:nvCxnSpPr>
        <p:spPr>
          <a:xfrm flipV="1">
            <a:off x="7369175" y="2356485"/>
            <a:ext cx="1304290" cy="85725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837930" y="2140585"/>
            <a:ext cx="1892300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p>
            <a:pPr algn="l">
              <a:buClrTx/>
              <a:buSzTx/>
              <a:buFontTx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人工成本价值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837930" y="2433955"/>
            <a:ext cx="1825625" cy="39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>
              <a:lnSpc>
                <a:spcPct val="114000"/>
              </a:lnSpc>
              <a:buNone/>
            </a:pP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一人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一电脑同一时间只能操作一家店铺</a:t>
            </a:r>
            <a:endParaRPr lang="zh-CN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35"/>
          <p:cNvSpPr/>
          <p:nvPr/>
        </p:nvSpPr>
        <p:spPr>
          <a:xfrm rot="13080000">
            <a:off x="3506470" y="3373120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cxnSp>
        <p:nvCxnSpPr>
          <p:cNvPr id="21" name="Straight Connector 63"/>
          <p:cNvCxnSpPr/>
          <p:nvPr/>
        </p:nvCxnSpPr>
        <p:spPr>
          <a:xfrm flipH="1">
            <a:off x="3571240" y="3362325"/>
            <a:ext cx="1257300" cy="7620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1581150" y="3139440"/>
            <a:ext cx="1882775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p>
            <a:pPr algn="r">
              <a:buClrTx/>
              <a:buSzTx/>
              <a:buFontTx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时间成本价值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1064895" y="3432810"/>
            <a:ext cx="2399030" cy="39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4000"/>
              </a:lnSpc>
              <a:buNone/>
            </a:pP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处理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百单</a:t>
            </a: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只需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几</a:t>
            </a:r>
            <a:r>
              <a:rPr lang="zh-CN" altLang="en-US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分钟</a:t>
            </a:r>
            <a:endParaRPr lang="zh-CN" altLang="en-US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5" name="Oval 35"/>
          <p:cNvSpPr/>
          <p:nvPr/>
        </p:nvSpPr>
        <p:spPr>
          <a:xfrm rot="13080000">
            <a:off x="8608695" y="3411855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cxnSp>
        <p:nvCxnSpPr>
          <p:cNvPr id="26" name="Straight Connector 63"/>
          <p:cNvCxnSpPr/>
          <p:nvPr/>
        </p:nvCxnSpPr>
        <p:spPr>
          <a:xfrm>
            <a:off x="7409815" y="3381375"/>
            <a:ext cx="1263650" cy="95885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8837930" y="3156585"/>
            <a:ext cx="1892300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p>
            <a:pPr algn="l">
              <a:buClrTx/>
              <a:buSzTx/>
              <a:buFontTx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时间成本价值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837930" y="3449955"/>
            <a:ext cx="2110740" cy="68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>
              <a:lnSpc>
                <a:spcPct val="114000"/>
              </a:lnSpc>
              <a:buNone/>
            </a:pP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拍单发货售后流程繁琐，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出错率高，耗时长</a:t>
            </a:r>
            <a:endParaRPr lang="zh-CN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9" name="Oval 35"/>
          <p:cNvSpPr/>
          <p:nvPr/>
        </p:nvSpPr>
        <p:spPr>
          <a:xfrm rot="13080000">
            <a:off x="3480435" y="4338320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cxnSp>
        <p:nvCxnSpPr>
          <p:cNvPr id="30" name="Straight Connector 63"/>
          <p:cNvCxnSpPr/>
          <p:nvPr/>
        </p:nvCxnSpPr>
        <p:spPr>
          <a:xfrm flipH="1">
            <a:off x="3573780" y="3560445"/>
            <a:ext cx="1397635" cy="859155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5"/>
          <p:cNvSpPr/>
          <p:nvPr/>
        </p:nvSpPr>
        <p:spPr>
          <a:xfrm rot="13080000">
            <a:off x="8627110" y="4312920"/>
            <a:ext cx="132080" cy="13208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sz="3555">
              <a:latin typeface="思源黑体 CN Normal" panose="020B0400000000000000" pitchFamily="34" charset="-122"/>
            </a:endParaRPr>
          </a:p>
        </p:txBody>
      </p:sp>
      <p:cxnSp>
        <p:nvCxnSpPr>
          <p:cNvPr id="37" name="Straight Connector 63"/>
          <p:cNvCxnSpPr/>
          <p:nvPr/>
        </p:nvCxnSpPr>
        <p:spPr>
          <a:xfrm>
            <a:off x="7305675" y="3524250"/>
            <a:ext cx="1414780" cy="869950"/>
          </a:xfrm>
          <a:prstGeom prst="line">
            <a:avLst/>
          </a:prstGeom>
          <a:ln w="1905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1570990" y="4281805"/>
            <a:ext cx="1882775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p>
            <a:pPr algn="r">
              <a:buClrTx/>
              <a:buSzTx/>
              <a:buFontTx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未来价值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674370" y="4575175"/>
            <a:ext cx="2855595" cy="1509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>
              <a:lnSpc>
                <a:spcPct val="114000"/>
              </a:lnSpc>
              <a:buNone/>
            </a:pP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随着棒槌的功能和用户量增加，棒槌将作为电商软件的一个功能集大成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者</a:t>
            </a: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，并且将开创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共享</a:t>
            </a: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电商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资讯</a:t>
            </a: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的新模式，依靠棒槌整个用户团队来进行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信息</a:t>
            </a: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共享，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并且进行交流，比如：</a:t>
            </a: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电商怎么做赚钱？</a:t>
            </a:r>
            <a:endParaRPr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837930" y="4261485"/>
            <a:ext cx="1892300" cy="293370"/>
          </a:xfrm>
          <a:prstGeom prst="rect">
            <a:avLst/>
          </a:prstGeom>
        </p:spPr>
        <p:txBody>
          <a:bodyPr wrap="square" lIns="91431" tIns="45716" rIns="91431" bIns="45716">
            <a:noAutofit/>
          </a:bodyPr>
          <a:p>
            <a:pPr algn="l">
              <a:buClrTx/>
              <a:buSzTx/>
              <a:buFontTx/>
            </a:pPr>
            <a:r>
              <a:rPr lang="zh-CN" altLang="en-US" sz="17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  <a:sym typeface="+mn-ea"/>
              </a:rPr>
              <a:t>未来价值</a:t>
            </a:r>
            <a:endParaRPr lang="zh-CN" altLang="en-US" sz="1700" dirty="0">
              <a:solidFill>
                <a:schemeClr val="tx1">
                  <a:lumMod val="65000"/>
                  <a:lumOff val="35000"/>
                </a:schemeClr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8837930" y="4554855"/>
            <a:ext cx="224980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>
              <a:lnSpc>
                <a:spcPct val="114000"/>
              </a:lnSpc>
              <a:buNone/>
            </a:pPr>
            <a:r>
              <a:rPr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一个人力量终究事有限的，电商是互联网的产品，时代更替过于迅速，由不得你闭门造车</a:t>
            </a:r>
            <a:r>
              <a:rPr lang="zh-CN" sz="1200">
                <a:solidFill>
                  <a:srgbClr val="40404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。</a:t>
            </a:r>
            <a:endParaRPr lang="zh-CN" sz="1200">
              <a:solidFill>
                <a:srgbClr val="404040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515747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棒槌实操展示（批量登录 ）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5575300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Hammer practice Demonstration (batch login)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2" name="图片 1" descr="企业微信截图_1592900123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285" y="2024380"/>
            <a:ext cx="10057765" cy="44786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3785" y="1328420"/>
            <a:ext cx="9170670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60000"/>
              </a:lnSpc>
              <a:buFont typeface="Wingdings" panose="05000000000000000000" charset="0"/>
              <a:buChar char="u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技术团队为项目开发做市场调研数据准备的账号数量为50家店铺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71210" y="1495276"/>
            <a:ext cx="3712007" cy="539353"/>
          </a:xfrm>
          <a:prstGeom prst="rect">
            <a:avLst/>
          </a:prstGeom>
          <a:solidFill>
            <a:srgbClr val="4B73A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3" name="TextBox 64"/>
          <p:cNvSpPr txBox="1"/>
          <p:nvPr/>
        </p:nvSpPr>
        <p:spPr>
          <a:xfrm>
            <a:off x="6404370" y="1520868"/>
            <a:ext cx="357884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PART </a:t>
            </a:r>
            <a:r>
              <a:rPr lang="en-US" altLang="zh-CN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     </a:t>
            </a:r>
            <a:r>
              <a:rPr lang="zh-CN" altLang="en-US" sz="24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开发背景</a:t>
            </a:r>
            <a:endParaRPr lang="zh-CN" altLang="en-US" sz="2400" b="1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TextBox 59"/>
          <p:cNvSpPr txBox="1">
            <a:spLocks noChangeArrowheads="1"/>
          </p:cNvSpPr>
          <p:nvPr/>
        </p:nvSpPr>
        <p:spPr bwMode="auto">
          <a:xfrm flipH="1">
            <a:off x="1002979" y="2503542"/>
            <a:ext cx="3187903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685800">
              <a:defRPr/>
            </a:pPr>
            <a:r>
              <a:rPr lang="zh-CN" altLang="en-US" sz="6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目录</a:t>
            </a:r>
            <a:endParaRPr lang="en-US" altLang="zh-CN" sz="6000" b="1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r" defTabSz="685800">
              <a:defRPr/>
            </a:pPr>
            <a:r>
              <a:rPr lang="en-US" altLang="ko-KR" sz="28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任意多边形 26"/>
          <p:cNvSpPr/>
          <p:nvPr/>
        </p:nvSpPr>
        <p:spPr>
          <a:xfrm>
            <a:off x="2436378" y="2465164"/>
            <a:ext cx="1845118" cy="534043"/>
          </a:xfrm>
          <a:custGeom>
            <a:avLst/>
            <a:gdLst>
              <a:gd name="connsiteX0" fmla="*/ 0 w 1682088"/>
              <a:gd name="connsiteY0" fmla="*/ 0 h 519125"/>
              <a:gd name="connsiteX1" fmla="*/ 1682088 w 1682088"/>
              <a:gd name="connsiteY1" fmla="*/ 0 h 519125"/>
              <a:gd name="connsiteX2" fmla="*/ 1682088 w 1682088"/>
              <a:gd name="connsiteY2" fmla="*/ 519125 h 519125"/>
              <a:gd name="connsiteX3" fmla="*/ 0 w 1682088"/>
              <a:gd name="connsiteY3" fmla="*/ 519125 h 519125"/>
              <a:gd name="connsiteX4" fmla="*/ 0 w 1682088"/>
              <a:gd name="connsiteY4" fmla="*/ 0 h 519125"/>
              <a:gd name="connsiteX0-1" fmla="*/ 0 w 1682088"/>
              <a:gd name="connsiteY0-2" fmla="*/ 519125 h 610565"/>
              <a:gd name="connsiteX1-3" fmla="*/ 0 w 1682088"/>
              <a:gd name="connsiteY1-4" fmla="*/ 0 h 610565"/>
              <a:gd name="connsiteX2-5" fmla="*/ 1682088 w 1682088"/>
              <a:gd name="connsiteY2-6" fmla="*/ 0 h 610565"/>
              <a:gd name="connsiteX3-7" fmla="*/ 1682088 w 1682088"/>
              <a:gd name="connsiteY3-8" fmla="*/ 519125 h 610565"/>
              <a:gd name="connsiteX4-9" fmla="*/ 91440 w 1682088"/>
              <a:gd name="connsiteY4-10" fmla="*/ 610565 h 610565"/>
              <a:gd name="connsiteX0-11" fmla="*/ 0 w 1682088"/>
              <a:gd name="connsiteY0-12" fmla="*/ 519125 h 519125"/>
              <a:gd name="connsiteX1-13" fmla="*/ 0 w 1682088"/>
              <a:gd name="connsiteY1-14" fmla="*/ 0 h 519125"/>
              <a:gd name="connsiteX2-15" fmla="*/ 1682088 w 1682088"/>
              <a:gd name="connsiteY2-16" fmla="*/ 0 h 519125"/>
              <a:gd name="connsiteX3-17" fmla="*/ 1682088 w 1682088"/>
              <a:gd name="connsiteY3-18" fmla="*/ 519125 h 5191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82088" h="519125">
                <a:moveTo>
                  <a:pt x="0" y="519125"/>
                </a:moveTo>
                <a:lnTo>
                  <a:pt x="0" y="0"/>
                </a:lnTo>
                <a:lnTo>
                  <a:pt x="1682088" y="0"/>
                </a:lnTo>
                <a:lnTo>
                  <a:pt x="1682088" y="519125"/>
                </a:lnTo>
              </a:path>
            </a:pathLst>
          </a:custGeom>
          <a:noFill/>
          <a:ln w="3175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6" name="任意多边形 34"/>
          <p:cNvSpPr/>
          <p:nvPr/>
        </p:nvSpPr>
        <p:spPr>
          <a:xfrm>
            <a:off x="1746182" y="2795570"/>
            <a:ext cx="2301816" cy="1478645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63662" h="1478645">
                <a:moveTo>
                  <a:pt x="2463662" y="1105159"/>
                </a:moveTo>
                <a:lnTo>
                  <a:pt x="2463662" y="1478645"/>
                </a:lnTo>
                <a:lnTo>
                  <a:pt x="0" y="1478645"/>
                </a:lnTo>
                <a:lnTo>
                  <a:pt x="0" y="0"/>
                </a:lnTo>
                <a:lnTo>
                  <a:pt x="877819" y="0"/>
                </a:lnTo>
              </a:path>
            </a:pathLst>
          </a:custGeom>
          <a:noFill/>
          <a:ln w="317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71210" y="2575368"/>
            <a:ext cx="3712007" cy="539353"/>
          </a:xfrm>
          <a:prstGeom prst="rect">
            <a:avLst/>
          </a:prstGeom>
          <a:solidFill>
            <a:srgbClr val="41CBC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9" name="TextBox 64"/>
          <p:cNvSpPr txBox="1"/>
          <p:nvPr/>
        </p:nvSpPr>
        <p:spPr>
          <a:xfrm>
            <a:off x="6404370" y="2600960"/>
            <a:ext cx="357884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PART 02     </a:t>
            </a:r>
            <a:r>
              <a:rPr lang="zh-CN" altLang="en-US" sz="24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产品介绍</a:t>
            </a:r>
            <a:endParaRPr lang="zh-CN" altLang="en-US" sz="2400" b="1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71210" y="3655460"/>
            <a:ext cx="3712007" cy="539353"/>
          </a:xfrm>
          <a:prstGeom prst="rect">
            <a:avLst/>
          </a:prstGeom>
          <a:solidFill>
            <a:srgbClr val="4A9CC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12" name="TextBox 64"/>
          <p:cNvSpPr txBox="1"/>
          <p:nvPr/>
        </p:nvSpPr>
        <p:spPr>
          <a:xfrm>
            <a:off x="6404370" y="3681052"/>
            <a:ext cx="357884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PART 03     </a:t>
            </a:r>
            <a:r>
              <a:rPr lang="zh-CN" altLang="en-US" sz="24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数据展示</a:t>
            </a:r>
            <a:endParaRPr lang="zh-CN" altLang="en-US" sz="2400" b="1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71210" y="4735553"/>
            <a:ext cx="3712007" cy="539353"/>
          </a:xfrm>
          <a:prstGeom prst="rect">
            <a:avLst/>
          </a:prstGeom>
          <a:solidFill>
            <a:srgbClr val="5A538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15" name="TextBox 64"/>
          <p:cNvSpPr txBox="1"/>
          <p:nvPr/>
        </p:nvSpPr>
        <p:spPr>
          <a:xfrm>
            <a:off x="6404370" y="4761145"/>
            <a:ext cx="357884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PART 04     </a:t>
            </a:r>
            <a:r>
              <a:rPr lang="zh-CN" altLang="en-US" sz="24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购买说明</a:t>
            </a:r>
            <a:endParaRPr lang="zh-CN" altLang="en-US" sz="2400" b="1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0" animBg="1"/>
      <p:bldP spid="3" grpId="0"/>
      <p:bldP spid="4" grpId="0"/>
      <p:bldP spid="5" grpId="0" animBg="1"/>
      <p:bldP spid="6" grpId="0" animBg="1"/>
      <p:bldP spid="8" grpId="0" animBg="1"/>
      <p:bldP spid="9" grpId="0"/>
      <p:bldP spid="11" grpId="0" animBg="1"/>
      <p:bldP spid="12" grpId="0"/>
      <p:bldP spid="14" grpId="0" animBg="1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515747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棒槌实操展示（批量拍单 ）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5575300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Hammer practice Demonstration (batch batting order)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6" name="图片 5" descr="企业微信截图_15929001651106"/>
          <p:cNvPicPr>
            <a:picLocks noChangeAspect="1"/>
          </p:cNvPicPr>
          <p:nvPr/>
        </p:nvPicPr>
        <p:blipFill>
          <a:blip r:embed="rId2"/>
          <a:srcRect l="3343"/>
          <a:stretch>
            <a:fillRect/>
          </a:stretch>
        </p:blipFill>
        <p:spPr>
          <a:xfrm>
            <a:off x="689610" y="1452245"/>
            <a:ext cx="10955020" cy="521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515747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棒槌实操展示（批量拍单 ）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5575300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Hammer practice Demonstration (batch batting order)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5" name="图片 4" descr="企业微信截图_159290208359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1823720"/>
            <a:ext cx="5654675" cy="3188335"/>
          </a:xfrm>
          <a:prstGeom prst="rect">
            <a:avLst/>
          </a:prstGeom>
        </p:spPr>
      </p:pic>
      <p:pic>
        <p:nvPicPr>
          <p:cNvPr id="3" name="图片 2" descr="企业微信截图_159290208359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190" y="1823720"/>
            <a:ext cx="5620385" cy="3168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66190" y="5214620"/>
            <a:ext cx="401637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60000"/>
              </a:lnSpc>
              <a:buFont typeface="Wingdings" panose="05000000000000000000" charset="0"/>
              <a:buChar char="u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登录棒槌绑定店铺后进行拍单此时时间为16：47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71690" y="5214620"/>
            <a:ext cx="350901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60000"/>
              </a:lnSpc>
              <a:buFont typeface="Wingdings" panose="05000000000000000000" charset="0"/>
              <a:buChar char="u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棒槌50家店铺拍单完成</a:t>
            </a:r>
            <a:r>
              <a:rPr lang="zh-CN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后此时</a:t>
            </a: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时间依旧在16：47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180975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实操总结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5575300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Speaking to summarize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sp>
        <p:nvSpPr>
          <p:cNvPr id="36" name="TextBox 6"/>
          <p:cNvSpPr txBox="1"/>
          <p:nvPr/>
        </p:nvSpPr>
        <p:spPr bwMode="auto">
          <a:xfrm>
            <a:off x="2745105" y="2482215"/>
            <a:ext cx="2018030" cy="454660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</a:pPr>
            <a:r>
              <a:rPr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一个软件使用者</a:t>
            </a:r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4" name="Group 7"/>
          <p:cNvGrpSpPr/>
          <p:nvPr/>
        </p:nvGrpSpPr>
        <p:grpSpPr bwMode="auto">
          <a:xfrm>
            <a:off x="6391657" y="1805203"/>
            <a:ext cx="5375951" cy="1687618"/>
            <a:chOff x="3798640" y="2664087"/>
            <a:chExt cx="5609728" cy="1760005"/>
          </a:xfrm>
        </p:grpSpPr>
        <p:sp>
          <p:nvSpPr>
            <p:cNvPr id="45" name="圆角矩形 6"/>
            <p:cNvSpPr/>
            <p:nvPr/>
          </p:nvSpPr>
          <p:spPr>
            <a:xfrm>
              <a:off x="3798640" y="2664087"/>
              <a:ext cx="5609728" cy="1760005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4A9CC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3930">
                <a:defRPr/>
              </a:pPr>
              <a:endParaRPr lang="zh-CN" altLang="en-US" kern="0">
                <a:solidFill>
                  <a:sysClr val="window" lastClr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燕尾形 23"/>
            <p:cNvSpPr/>
            <p:nvPr/>
          </p:nvSpPr>
          <p:spPr>
            <a:xfrm>
              <a:off x="4921633" y="3200121"/>
              <a:ext cx="323101" cy="326508"/>
            </a:xfrm>
            <a:prstGeom prst="chevron">
              <a:avLst/>
            </a:prstGeom>
            <a:solidFill>
              <a:srgbClr val="4A9CC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燕尾形 24"/>
            <p:cNvSpPr/>
            <p:nvPr/>
          </p:nvSpPr>
          <p:spPr>
            <a:xfrm>
              <a:off x="5167889" y="3200121"/>
              <a:ext cx="323100" cy="326508"/>
            </a:xfrm>
            <a:prstGeom prst="chevron">
              <a:avLst/>
            </a:prstGeom>
            <a:solidFill>
              <a:srgbClr val="4A9CCB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13"/>
          <p:cNvGrpSpPr/>
          <p:nvPr/>
        </p:nvGrpSpPr>
        <p:grpSpPr bwMode="auto">
          <a:xfrm>
            <a:off x="494781" y="4127142"/>
            <a:ext cx="5377625" cy="1685943"/>
            <a:chOff x="3798640" y="4694042"/>
            <a:chExt cx="5609728" cy="1758589"/>
          </a:xfrm>
        </p:grpSpPr>
        <p:sp>
          <p:nvSpPr>
            <p:cNvPr id="50" name="圆角矩形 6"/>
            <p:cNvSpPr/>
            <p:nvPr/>
          </p:nvSpPr>
          <p:spPr>
            <a:xfrm>
              <a:off x="3798640" y="4694042"/>
              <a:ext cx="5609728" cy="1758589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4B73A8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3930">
                <a:defRPr/>
              </a:pPr>
              <a:endParaRPr lang="zh-CN" altLang="en-US" kern="0">
                <a:solidFill>
                  <a:sysClr val="window" lastClr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燕尾形 26"/>
            <p:cNvSpPr/>
            <p:nvPr/>
          </p:nvSpPr>
          <p:spPr>
            <a:xfrm>
              <a:off x="4921284" y="5230176"/>
              <a:ext cx="323000" cy="326571"/>
            </a:xfrm>
            <a:prstGeom prst="chevron">
              <a:avLst/>
            </a:prstGeom>
            <a:solidFill>
              <a:srgbClr val="4B73A8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燕尾形 27"/>
            <p:cNvSpPr/>
            <p:nvPr/>
          </p:nvSpPr>
          <p:spPr>
            <a:xfrm>
              <a:off x="5167462" y="5230176"/>
              <a:ext cx="323001" cy="326571"/>
            </a:xfrm>
            <a:prstGeom prst="chevron">
              <a:avLst/>
            </a:prstGeom>
            <a:solidFill>
              <a:srgbClr val="4B73A8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19"/>
          <p:cNvGrpSpPr/>
          <p:nvPr/>
        </p:nvGrpSpPr>
        <p:grpSpPr bwMode="auto">
          <a:xfrm>
            <a:off x="6389984" y="4089042"/>
            <a:ext cx="5377625" cy="1685943"/>
            <a:chOff x="3798640" y="4694042"/>
            <a:chExt cx="5609728" cy="1758589"/>
          </a:xfrm>
        </p:grpSpPr>
        <p:sp>
          <p:nvSpPr>
            <p:cNvPr id="55" name="圆角矩形 6"/>
            <p:cNvSpPr/>
            <p:nvPr/>
          </p:nvSpPr>
          <p:spPr>
            <a:xfrm>
              <a:off x="3798640" y="4694042"/>
              <a:ext cx="5609728" cy="1758589"/>
            </a:xfrm>
            <a:custGeom>
              <a:avLst/>
              <a:gdLst>
                <a:gd name="connsiteX0" fmla="*/ 1289248 w 5969768"/>
                <a:gd name="connsiteY0" fmla="*/ 0 h 1872208"/>
                <a:gd name="connsiteX1" fmla="*/ 5346173 w 5969768"/>
                <a:gd name="connsiteY1" fmla="*/ 0 h 1872208"/>
                <a:gd name="connsiteX2" fmla="*/ 5969768 w 5969768"/>
                <a:gd name="connsiteY2" fmla="*/ 623595 h 1872208"/>
                <a:gd name="connsiteX3" fmla="*/ 5969768 w 5969768"/>
                <a:gd name="connsiteY3" fmla="*/ 1248613 h 1872208"/>
                <a:gd name="connsiteX4" fmla="*/ 5346173 w 5969768"/>
                <a:gd name="connsiteY4" fmla="*/ 1872208 h 1872208"/>
                <a:gd name="connsiteX5" fmla="*/ 1368152 w 5969768"/>
                <a:gd name="connsiteY5" fmla="*/ 1872208 h 1872208"/>
                <a:gd name="connsiteX6" fmla="*/ 1289248 w 5969768"/>
                <a:gd name="connsiteY6" fmla="*/ 1872208 h 1872208"/>
                <a:gd name="connsiteX7" fmla="*/ 407735 w 5969768"/>
                <a:gd name="connsiteY7" fmla="*/ 1872208 h 1872208"/>
                <a:gd name="connsiteX8" fmla="*/ 0 w 5969768"/>
                <a:gd name="connsiteY8" fmla="*/ 1464473 h 1872208"/>
                <a:gd name="connsiteX9" fmla="*/ 0 w 5969768"/>
                <a:gd name="connsiteY9" fmla="*/ 1055807 h 1872208"/>
                <a:gd name="connsiteX10" fmla="*/ 407735 w 5969768"/>
                <a:gd name="connsiteY10" fmla="*/ 648072 h 1872208"/>
                <a:gd name="connsiteX11" fmla="*/ 1368152 w 5969768"/>
                <a:gd name="connsiteY11" fmla="*/ 648072 h 1872208"/>
                <a:gd name="connsiteX12" fmla="*/ 1368152 w 5969768"/>
                <a:gd name="connsiteY12" fmla="*/ 850487 h 1872208"/>
                <a:gd name="connsiteX13" fmla="*/ 488918 w 5969768"/>
                <a:gd name="connsiteY13" fmla="*/ 850487 h 1872208"/>
                <a:gd name="connsiteX14" fmla="*/ 216024 w 5969768"/>
                <a:gd name="connsiteY14" fmla="*/ 1123381 h 1872208"/>
                <a:gd name="connsiteX15" fmla="*/ 216024 w 5969768"/>
                <a:gd name="connsiteY15" fmla="*/ 1396898 h 1872208"/>
                <a:gd name="connsiteX16" fmla="*/ 488918 w 5969768"/>
                <a:gd name="connsiteY16" fmla="*/ 1669792 h 1872208"/>
                <a:gd name="connsiteX17" fmla="*/ 1368152 w 5969768"/>
                <a:gd name="connsiteY17" fmla="*/ 1669792 h 1872208"/>
                <a:gd name="connsiteX18" fmla="*/ 1368152 w 5969768"/>
                <a:gd name="connsiteY18" fmla="*/ 1670095 h 1872208"/>
                <a:gd name="connsiteX19" fmla="*/ 5264789 w 5969768"/>
                <a:gd name="connsiteY19" fmla="*/ 1670095 h 1872208"/>
                <a:gd name="connsiteX20" fmla="*/ 5753744 w 5969768"/>
                <a:gd name="connsiteY20" fmla="*/ 1181140 h 1872208"/>
                <a:gd name="connsiteX21" fmla="*/ 5753744 w 5969768"/>
                <a:gd name="connsiteY21" fmla="*/ 691068 h 1872208"/>
                <a:gd name="connsiteX22" fmla="*/ 5264789 w 5969768"/>
                <a:gd name="connsiteY22" fmla="*/ 202113 h 1872208"/>
                <a:gd name="connsiteX23" fmla="*/ 1289248 w 5969768"/>
                <a:gd name="connsiteY23" fmla="*/ 202113 h 1872208"/>
                <a:gd name="connsiteX24" fmla="*/ 1288082 w 5969768"/>
                <a:gd name="connsiteY24" fmla="*/ 80739 h 1872208"/>
                <a:gd name="connsiteX25" fmla="*/ 1289248 w 5969768"/>
                <a:gd name="connsiteY25" fmla="*/ 0 h 1872208"/>
                <a:gd name="connsiteX0-1" fmla="*/ 1289248 w 5969768"/>
                <a:gd name="connsiteY0-2" fmla="*/ 0 h 1872208"/>
                <a:gd name="connsiteX1-3" fmla="*/ 5346173 w 5969768"/>
                <a:gd name="connsiteY1-4" fmla="*/ 0 h 1872208"/>
                <a:gd name="connsiteX2-5" fmla="*/ 5969768 w 5969768"/>
                <a:gd name="connsiteY2-6" fmla="*/ 623595 h 1872208"/>
                <a:gd name="connsiteX3-7" fmla="*/ 5969768 w 5969768"/>
                <a:gd name="connsiteY3-8" fmla="*/ 1248613 h 1872208"/>
                <a:gd name="connsiteX4-9" fmla="*/ 5346173 w 5969768"/>
                <a:gd name="connsiteY4-10" fmla="*/ 1872208 h 1872208"/>
                <a:gd name="connsiteX5-11" fmla="*/ 1368152 w 5969768"/>
                <a:gd name="connsiteY5-12" fmla="*/ 1872208 h 1872208"/>
                <a:gd name="connsiteX6-13" fmla="*/ 1289248 w 5969768"/>
                <a:gd name="connsiteY6-14" fmla="*/ 1872208 h 1872208"/>
                <a:gd name="connsiteX7-15" fmla="*/ 407735 w 5969768"/>
                <a:gd name="connsiteY7-16" fmla="*/ 1872208 h 1872208"/>
                <a:gd name="connsiteX8-17" fmla="*/ 0 w 5969768"/>
                <a:gd name="connsiteY8-18" fmla="*/ 1464473 h 1872208"/>
                <a:gd name="connsiteX9-19" fmla="*/ 0 w 5969768"/>
                <a:gd name="connsiteY9-20" fmla="*/ 1055807 h 1872208"/>
                <a:gd name="connsiteX10-21" fmla="*/ 407735 w 5969768"/>
                <a:gd name="connsiteY10-22" fmla="*/ 648072 h 1872208"/>
                <a:gd name="connsiteX11-23" fmla="*/ 1368152 w 5969768"/>
                <a:gd name="connsiteY11-24" fmla="*/ 648072 h 1872208"/>
                <a:gd name="connsiteX12-25" fmla="*/ 1368152 w 5969768"/>
                <a:gd name="connsiteY12-26" fmla="*/ 850487 h 1872208"/>
                <a:gd name="connsiteX13-27" fmla="*/ 488918 w 5969768"/>
                <a:gd name="connsiteY13-28" fmla="*/ 850487 h 1872208"/>
                <a:gd name="connsiteX14-29" fmla="*/ 216024 w 5969768"/>
                <a:gd name="connsiteY14-30" fmla="*/ 1123381 h 1872208"/>
                <a:gd name="connsiteX15-31" fmla="*/ 216024 w 5969768"/>
                <a:gd name="connsiteY15-32" fmla="*/ 1396898 h 1872208"/>
                <a:gd name="connsiteX16-33" fmla="*/ 488918 w 5969768"/>
                <a:gd name="connsiteY16-34" fmla="*/ 1669792 h 1872208"/>
                <a:gd name="connsiteX17-35" fmla="*/ 1368152 w 5969768"/>
                <a:gd name="connsiteY17-36" fmla="*/ 1669792 h 1872208"/>
                <a:gd name="connsiteX18-37" fmla="*/ 1368152 w 5969768"/>
                <a:gd name="connsiteY18-38" fmla="*/ 1670095 h 1872208"/>
                <a:gd name="connsiteX19-39" fmla="*/ 5264789 w 5969768"/>
                <a:gd name="connsiteY19-40" fmla="*/ 1670095 h 1872208"/>
                <a:gd name="connsiteX20-41" fmla="*/ 5753744 w 5969768"/>
                <a:gd name="connsiteY20-42" fmla="*/ 1181140 h 1872208"/>
                <a:gd name="connsiteX21-43" fmla="*/ 5753744 w 5969768"/>
                <a:gd name="connsiteY21-44" fmla="*/ 691068 h 1872208"/>
                <a:gd name="connsiteX22-45" fmla="*/ 5264789 w 5969768"/>
                <a:gd name="connsiteY22-46" fmla="*/ 202113 h 1872208"/>
                <a:gd name="connsiteX23-47" fmla="*/ 1289248 w 5969768"/>
                <a:gd name="connsiteY23-48" fmla="*/ 202113 h 1872208"/>
                <a:gd name="connsiteX24-49" fmla="*/ 1421432 w 5969768"/>
                <a:gd name="connsiteY24-50" fmla="*/ 109314 h 1872208"/>
                <a:gd name="connsiteX25-51" fmla="*/ 1289248 w 5969768"/>
                <a:gd name="connsiteY25-52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5969768" h="1872208">
                  <a:moveTo>
                    <a:pt x="1289248" y="0"/>
                  </a:moveTo>
                  <a:lnTo>
                    <a:pt x="5346173" y="0"/>
                  </a:lnTo>
                  <a:cubicBezTo>
                    <a:pt x="5690575" y="0"/>
                    <a:pt x="5969768" y="279193"/>
                    <a:pt x="5969768" y="623595"/>
                  </a:cubicBezTo>
                  <a:lnTo>
                    <a:pt x="5969768" y="1248613"/>
                  </a:lnTo>
                  <a:cubicBezTo>
                    <a:pt x="5969768" y="1593015"/>
                    <a:pt x="5690575" y="1872208"/>
                    <a:pt x="5346173" y="1872208"/>
                  </a:cubicBezTo>
                  <a:lnTo>
                    <a:pt x="1368152" y="1872208"/>
                  </a:lnTo>
                  <a:lnTo>
                    <a:pt x="1289248" y="1872208"/>
                  </a:lnTo>
                  <a:lnTo>
                    <a:pt x="407735" y="1872208"/>
                  </a:lnTo>
                  <a:cubicBezTo>
                    <a:pt x="182549" y="1872208"/>
                    <a:pt x="0" y="1689659"/>
                    <a:pt x="0" y="1464473"/>
                  </a:cubicBezTo>
                  <a:lnTo>
                    <a:pt x="0" y="1055807"/>
                  </a:lnTo>
                  <a:cubicBezTo>
                    <a:pt x="0" y="830621"/>
                    <a:pt x="182549" y="648072"/>
                    <a:pt x="407735" y="648072"/>
                  </a:cubicBezTo>
                  <a:lnTo>
                    <a:pt x="1368152" y="648072"/>
                  </a:lnTo>
                  <a:lnTo>
                    <a:pt x="1368152" y="850487"/>
                  </a:lnTo>
                  <a:lnTo>
                    <a:pt x="488918" y="850487"/>
                  </a:lnTo>
                  <a:cubicBezTo>
                    <a:pt x="338203" y="850487"/>
                    <a:pt x="216024" y="972666"/>
                    <a:pt x="216024" y="1123381"/>
                  </a:cubicBezTo>
                  <a:lnTo>
                    <a:pt x="216024" y="1396898"/>
                  </a:lnTo>
                  <a:cubicBezTo>
                    <a:pt x="216024" y="1547613"/>
                    <a:pt x="338203" y="1669792"/>
                    <a:pt x="488918" y="1669792"/>
                  </a:cubicBezTo>
                  <a:lnTo>
                    <a:pt x="1368152" y="1669792"/>
                  </a:lnTo>
                  <a:lnTo>
                    <a:pt x="1368152" y="1670095"/>
                  </a:lnTo>
                  <a:lnTo>
                    <a:pt x="5264789" y="1670095"/>
                  </a:lnTo>
                  <a:cubicBezTo>
                    <a:pt x="5534831" y="1670095"/>
                    <a:pt x="5753744" y="1451182"/>
                    <a:pt x="5753744" y="1181140"/>
                  </a:cubicBezTo>
                  <a:lnTo>
                    <a:pt x="5753744" y="691068"/>
                  </a:lnTo>
                  <a:cubicBezTo>
                    <a:pt x="5753744" y="421026"/>
                    <a:pt x="5534831" y="202113"/>
                    <a:pt x="5264789" y="202113"/>
                  </a:cubicBezTo>
                  <a:lnTo>
                    <a:pt x="1289248" y="202113"/>
                  </a:lnTo>
                  <a:cubicBezTo>
                    <a:pt x="1288859" y="161655"/>
                    <a:pt x="1421821" y="149772"/>
                    <a:pt x="1421432" y="109314"/>
                  </a:cubicBezTo>
                  <a:cubicBezTo>
                    <a:pt x="1421821" y="82401"/>
                    <a:pt x="1288859" y="26913"/>
                    <a:pt x="1289248" y="0"/>
                  </a:cubicBezTo>
                  <a:close/>
                </a:path>
              </a:pathLst>
            </a:custGeom>
            <a:solidFill>
              <a:srgbClr val="41CBC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 defTabSz="963930">
                <a:defRPr/>
              </a:pPr>
              <a:endParaRPr lang="zh-CN" altLang="en-US" kern="0">
                <a:solidFill>
                  <a:sysClr val="window" lastClr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燕尾形 26"/>
            <p:cNvSpPr/>
            <p:nvPr/>
          </p:nvSpPr>
          <p:spPr>
            <a:xfrm>
              <a:off x="4921284" y="5230176"/>
              <a:ext cx="323000" cy="326571"/>
            </a:xfrm>
            <a:prstGeom prst="chevron">
              <a:avLst/>
            </a:prstGeom>
            <a:solidFill>
              <a:srgbClr val="41CBC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燕尾形 27"/>
            <p:cNvSpPr/>
            <p:nvPr/>
          </p:nvSpPr>
          <p:spPr>
            <a:xfrm>
              <a:off x="5167462" y="5230176"/>
              <a:ext cx="323001" cy="326571"/>
            </a:xfrm>
            <a:prstGeom prst="chevron">
              <a:avLst/>
            </a:prstGeom>
            <a:solidFill>
              <a:srgbClr val="41CBC6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9131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7" name="圆角矩形 6"/>
          <p:cNvSpPr/>
          <p:nvPr/>
        </p:nvSpPr>
        <p:spPr bwMode="auto">
          <a:xfrm>
            <a:off x="494665" y="1805305"/>
            <a:ext cx="5377815" cy="1689100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5A538C"/>
          </a:solidFill>
          <a:ln w="28575" cap="flat" cmpd="sng" algn="ctr">
            <a:solidFill>
              <a:sysClr val="window" lastClr="FFFFFF"/>
            </a:solidFill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defTabSz="963930">
              <a:defRPr/>
            </a:pPr>
            <a:endParaRPr lang="zh-CN" altLang="en-US" kern="0">
              <a:solidFill>
                <a:sysClr val="window" lastClr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5"/>
          <p:cNvSpPr txBox="1"/>
          <p:nvPr/>
        </p:nvSpPr>
        <p:spPr bwMode="auto">
          <a:xfrm>
            <a:off x="564515" y="2538095"/>
            <a:ext cx="1635125" cy="730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63930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成本</a:t>
            </a:r>
            <a:endParaRPr lang="en-US" altLang="zh-CN" sz="3200" b="1" kern="0" dirty="0">
              <a:solidFill>
                <a:sysClr val="window" lastClr="FFFFFF">
                  <a:lumMod val="50000"/>
                </a:sys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燕尾形 20"/>
          <p:cNvSpPr/>
          <p:nvPr/>
        </p:nvSpPr>
        <p:spPr bwMode="auto">
          <a:xfrm>
            <a:off x="1570990" y="2320925"/>
            <a:ext cx="309880" cy="311150"/>
          </a:xfrm>
          <a:prstGeom prst="chevron">
            <a:avLst/>
          </a:prstGeom>
          <a:solidFill>
            <a:srgbClr val="5A538C"/>
          </a:solidFill>
          <a:ln w="28575" cap="flat" cmpd="sng" algn="ctr">
            <a:solidFill>
              <a:sysClr val="window" lastClr="FFFFFF"/>
            </a:solidFill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0" name="燕尾形 21"/>
          <p:cNvSpPr/>
          <p:nvPr/>
        </p:nvSpPr>
        <p:spPr bwMode="auto">
          <a:xfrm>
            <a:off x="1807210" y="2320925"/>
            <a:ext cx="309880" cy="311150"/>
          </a:xfrm>
          <a:prstGeom prst="chevron">
            <a:avLst/>
          </a:prstGeom>
          <a:solidFill>
            <a:srgbClr val="5A538C"/>
          </a:solidFill>
          <a:ln w="28575" cap="flat" cmpd="sng" algn="ctr">
            <a:solidFill>
              <a:sysClr val="window" lastClr="FFFFFF"/>
            </a:solidFill>
            <a:prstDash val="solid"/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1" name="TextBox 5"/>
          <p:cNvSpPr txBox="1"/>
          <p:nvPr/>
        </p:nvSpPr>
        <p:spPr bwMode="auto">
          <a:xfrm>
            <a:off x="6419329" y="2555776"/>
            <a:ext cx="1635125" cy="7308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 defTabSz="963930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时间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72" name="TextBox 5"/>
          <p:cNvSpPr txBox="1"/>
          <p:nvPr/>
        </p:nvSpPr>
        <p:spPr bwMode="auto">
          <a:xfrm>
            <a:off x="535305" y="4847590"/>
            <a:ext cx="1635125" cy="7308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 defTabSz="963930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收益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73" name="TextBox 5"/>
          <p:cNvSpPr txBox="1"/>
          <p:nvPr/>
        </p:nvSpPr>
        <p:spPr bwMode="auto">
          <a:xfrm>
            <a:off x="6390119" y="4827171"/>
            <a:ext cx="1635125" cy="7308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 defTabSz="963930">
              <a:lnSpc>
                <a:spcPct val="130000"/>
              </a:lnSpc>
              <a:defRPr/>
            </a:pP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Clear Sans" panose="020B0503030202020304" pitchFamily="34" charset="0"/>
                <a:sym typeface="Arial" panose="020B0604020202020204" pitchFamily="34" charset="0"/>
              </a:rPr>
              <a:t>价值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Clear Sans" panose="020B0503030202020304" pitchFamily="34" charset="0"/>
              <a:sym typeface="Arial" panose="020B0604020202020204" pitchFamily="34" charset="0"/>
            </a:endParaRPr>
          </a:p>
        </p:txBody>
      </p:sp>
      <p:sp>
        <p:nvSpPr>
          <p:cNvPr id="74" name="TextBox 6"/>
          <p:cNvSpPr txBox="1"/>
          <p:nvPr/>
        </p:nvSpPr>
        <p:spPr bwMode="auto">
          <a:xfrm>
            <a:off x="8574405" y="2482215"/>
            <a:ext cx="2018030" cy="454660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</a:pPr>
            <a:r>
              <a:rPr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一分钟50家店铺</a:t>
            </a:r>
            <a:endParaRPr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5" name="TextBox 6"/>
          <p:cNvSpPr txBox="1"/>
          <p:nvPr/>
        </p:nvSpPr>
        <p:spPr bwMode="auto">
          <a:xfrm>
            <a:off x="2668905" y="4704715"/>
            <a:ext cx="2780665" cy="648970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节省人工大约50分钟</a:t>
            </a:r>
            <a:endParaRPr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fontAlgn="auto">
              <a:lnSpc>
                <a:spcPct val="100000"/>
              </a:lnSpc>
            </a:pPr>
            <a:r>
              <a:rPr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（以人工一分钟一单）</a:t>
            </a:r>
            <a:endParaRPr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6" name="TextBox 6"/>
          <p:cNvSpPr txBox="1"/>
          <p:nvPr/>
        </p:nvSpPr>
        <p:spPr bwMode="auto">
          <a:xfrm>
            <a:off x="8574405" y="4857115"/>
            <a:ext cx="2957830" cy="454660"/>
          </a:xfrm>
          <a:prstGeom prst="rect">
            <a:avLst/>
          </a:prstGeom>
          <a:noFill/>
        </p:spPr>
        <p:txBody>
          <a:bodyPr wrap="square" lIns="96406" tIns="48203" rIns="96406" bIns="48203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</a:pPr>
            <a:r>
              <a:rPr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节省人工获得更多利润</a:t>
            </a:r>
            <a:endParaRPr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4" grpId="0"/>
      <p:bldP spid="75" grpId="0"/>
      <p:bldP spid="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29036" y="3815362"/>
            <a:ext cx="2623820" cy="829945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>
                <a:solidFill>
                  <a:srgbClr val="4B73A8"/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</a:rPr>
              <a:t>购买说明</a:t>
            </a:r>
            <a:endParaRPr lang="zh-CN" altLang="en-US" sz="4800" b="1">
              <a:solidFill>
                <a:srgbClr val="4B73A8"/>
              </a:solidFill>
              <a:latin typeface="思源黑体 CN Medium" panose="020B0600000000000000" charset="-122"/>
              <a:ea typeface="思源黑体 CN Medium" panose="020B0600000000000000" charset="-122"/>
              <a:cs typeface="微软雅黑" panose="020B050302020402020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517213" y="4731493"/>
            <a:ext cx="5447463" cy="6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sz="1600">
                <a:solidFill>
                  <a:srgbClr val="4B73A8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关于定价和购买渠道，请广大用户务必认准官方渠道，</a:t>
            </a:r>
            <a:endParaRPr sz="1600">
              <a:solidFill>
                <a:srgbClr val="4B73A8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sz="1600">
                <a:solidFill>
                  <a:srgbClr val="4B73A8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以免上当受骗</a:t>
            </a:r>
            <a:endParaRPr sz="1600">
              <a:solidFill>
                <a:srgbClr val="4B73A8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微软雅黑" panose="020B0503020204020204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023040" y="1569382"/>
            <a:ext cx="2498670" cy="1862048"/>
            <a:chOff x="2757770" y="2361497"/>
            <a:chExt cx="2498670" cy="1862048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3053117" y="2361497"/>
              <a:ext cx="1845118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1500" kern="0" dirty="0">
                  <a:solidFill>
                    <a:srgbClr val="4B73A8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04</a:t>
              </a:r>
              <a:endParaRPr lang="en-US" altLang="ko-KR" sz="8800" kern="0" dirty="0">
                <a:solidFill>
                  <a:srgbClr val="4B73A8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73A8"/>
                </a:solidFill>
                <a:latin typeface="思源黑体 CN Normal" panose="020B0400000000000000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73A8"/>
                </a:solidFill>
                <a:latin typeface="思源黑体 CN Normal" panose="020B0400000000000000" pitchFamily="34" charset="-122"/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B73A8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B73A8"/>
              </a:solidFill>
              <a:latin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3" grpId="0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548957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关于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“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”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拍单神器的定价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5575300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About the price of the batting stick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40580" y="3018155"/>
            <a:ext cx="10706735" cy="15246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60000"/>
              </a:lnSpc>
              <a:spcAft>
                <a:spcPts val="1200"/>
              </a:spcAft>
            </a:pPr>
            <a:r>
              <a: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软件定价</a:t>
            </a:r>
            <a:endParaRPr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60000"/>
              </a:lnSpc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首发价： 12元/月 120元/年（2020年6月22日-2020年7月22日 20:00）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ct val="160000"/>
              </a:lnSpc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正式价： 15元/月 150元/年（2020年7月22日起）</a:t>
            </a:r>
            <a:endParaRPr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图片 10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488565"/>
            <a:ext cx="2947035" cy="15513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4375" y="4174490"/>
            <a:ext cx="3154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棒槌，电商人都在用的软件。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43789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棒槌官方订购渠道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5575300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Bangsuo official order channel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3" name="图片 2" descr="扫码关注QQ-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785" y="1619885"/>
            <a:ext cx="4284345" cy="4838700"/>
          </a:xfrm>
          <a:prstGeom prst="rect">
            <a:avLst/>
          </a:prstGeom>
        </p:spPr>
      </p:pic>
      <p:pic>
        <p:nvPicPr>
          <p:cNvPr id="4" name="图片 3" descr="扫码关注微信-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090" y="1619885"/>
            <a:ext cx="4284222" cy="4838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262382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棒槌用户福利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5575300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Bang chui user benefits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44360" y="2131060"/>
            <a:ext cx="4833620" cy="2749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60000"/>
              </a:lnSpc>
              <a:buFont typeface="Wingdings" panose="05000000000000000000" charset="0"/>
              <a:buNone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棒槌—打造拼多多性价比最高的电商圈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60000"/>
              </a:lnSpc>
              <a:buFont typeface="Wingdings" panose="05000000000000000000" charset="0"/>
              <a:buChar char="Ø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拼多多最新资讯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</a:t>
            </a: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数据分析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60000"/>
              </a:lnSpc>
              <a:buFont typeface="Wingdings" panose="05000000000000000000" charset="0"/>
              <a:buChar char="Ø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拼多多单店，店群培训、代运营服务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60000"/>
              </a:lnSpc>
              <a:buFont typeface="Wingdings" panose="05000000000000000000" charset="0"/>
              <a:buChar char="Ø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营业执照、手机、商标等开店资源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60000"/>
              </a:lnSpc>
              <a:buFont typeface="Wingdings" panose="05000000000000000000" charset="0"/>
              <a:buChar char="Ø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无人直播、DSR、改销量增值服务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60000"/>
              </a:lnSpc>
              <a:buFont typeface="Wingdings" panose="05000000000000000000" charset="0"/>
              <a:buChar char="Ø"/>
            </a:pPr>
            <a:r>
              <a: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商家、厂家、供货平台登货源渠道</a:t>
            </a:r>
            <a:endParaRPr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photo-1517245386807-bb43f82c33c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590" y="2113280"/>
            <a:ext cx="5706110" cy="38049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180975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棒槌口号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5575300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Bangchui stick slogan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1" name="图片 30" descr="logo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8" y="1075690"/>
            <a:ext cx="7058025" cy="1276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6450" y="2157095"/>
            <a:ext cx="107067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  <a:spcAft>
                <a:spcPts val="1200"/>
              </a:spcAft>
            </a:pPr>
            <a:r>
              <a: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星光不问赶路人，时光不负有心人。人的不幸在于，他们不想走自己那条路，总想走别人的路。</a:t>
            </a:r>
            <a:endParaRPr sz="20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摄图网_401714855_科技城市（企业商用）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375" y="3157220"/>
            <a:ext cx="10509250" cy="2732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任意多边形 18"/>
          <p:cNvSpPr/>
          <p:nvPr/>
        </p:nvSpPr>
        <p:spPr>
          <a:xfrm>
            <a:off x="4363233" y="2068863"/>
            <a:ext cx="3506539" cy="2069635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-1" fmla="*/ 0 w 3171687"/>
              <a:gd name="connsiteY0-2" fmla="*/ 0 h 2069635"/>
              <a:gd name="connsiteX1-3" fmla="*/ 3171687 w 3171687"/>
              <a:gd name="connsiteY1-4" fmla="*/ 0 h 2069635"/>
              <a:gd name="connsiteX2-5" fmla="*/ 3171687 w 3171687"/>
              <a:gd name="connsiteY2-6" fmla="*/ 2069635 h 2069635"/>
              <a:gd name="connsiteX3-7" fmla="*/ 0 w 3171687"/>
              <a:gd name="connsiteY3-8" fmla="*/ 2069635 h 2069635"/>
              <a:gd name="connsiteX4-9" fmla="*/ 0 w 3171687"/>
              <a:gd name="connsiteY4-10" fmla="*/ 1810069 h 2069635"/>
              <a:gd name="connsiteX5-11" fmla="*/ 979903 w 3171687"/>
              <a:gd name="connsiteY5-12" fmla="*/ 1810069 h 2069635"/>
              <a:gd name="connsiteX6-13" fmla="*/ 979903 w 3171687"/>
              <a:gd name="connsiteY6-14" fmla="*/ 259565 h 2069635"/>
              <a:gd name="connsiteX7-15" fmla="*/ 0 w 3171687"/>
              <a:gd name="connsiteY7-16" fmla="*/ 259565 h 2069635"/>
              <a:gd name="connsiteX8-17" fmla="*/ 0 w 3171687"/>
              <a:gd name="connsiteY8-18" fmla="*/ 0 h 2069635"/>
              <a:gd name="connsiteX0-19" fmla="*/ 979903 w 3171687"/>
              <a:gd name="connsiteY0-20" fmla="*/ 1810069 h 2069635"/>
              <a:gd name="connsiteX1-21" fmla="*/ 979903 w 3171687"/>
              <a:gd name="connsiteY1-22" fmla="*/ 259565 h 2069635"/>
              <a:gd name="connsiteX2-23" fmla="*/ 0 w 3171687"/>
              <a:gd name="connsiteY2-24" fmla="*/ 259565 h 2069635"/>
              <a:gd name="connsiteX3-25" fmla="*/ 0 w 3171687"/>
              <a:gd name="connsiteY3-26" fmla="*/ 0 h 2069635"/>
              <a:gd name="connsiteX4-27" fmla="*/ 3171687 w 3171687"/>
              <a:gd name="connsiteY4-28" fmla="*/ 0 h 2069635"/>
              <a:gd name="connsiteX5-29" fmla="*/ 3171687 w 3171687"/>
              <a:gd name="connsiteY5-30" fmla="*/ 2069635 h 2069635"/>
              <a:gd name="connsiteX6-31" fmla="*/ 0 w 3171687"/>
              <a:gd name="connsiteY6-32" fmla="*/ 2069635 h 2069635"/>
              <a:gd name="connsiteX7-33" fmla="*/ 0 w 3171687"/>
              <a:gd name="connsiteY7-34" fmla="*/ 1810069 h 2069635"/>
              <a:gd name="connsiteX8-35" fmla="*/ 1071343 w 3171687"/>
              <a:gd name="connsiteY8-36" fmla="*/ 1901509 h 2069635"/>
              <a:gd name="connsiteX0-37" fmla="*/ 979903 w 3171687"/>
              <a:gd name="connsiteY0-38" fmla="*/ 1810069 h 2069635"/>
              <a:gd name="connsiteX1-39" fmla="*/ 979903 w 3171687"/>
              <a:gd name="connsiteY1-40" fmla="*/ 259565 h 2069635"/>
              <a:gd name="connsiteX2-41" fmla="*/ 0 w 3171687"/>
              <a:gd name="connsiteY2-42" fmla="*/ 259565 h 2069635"/>
              <a:gd name="connsiteX3-43" fmla="*/ 0 w 3171687"/>
              <a:gd name="connsiteY3-44" fmla="*/ 0 h 2069635"/>
              <a:gd name="connsiteX4-45" fmla="*/ 3171687 w 3171687"/>
              <a:gd name="connsiteY4-46" fmla="*/ 0 h 2069635"/>
              <a:gd name="connsiteX5-47" fmla="*/ 3171687 w 3171687"/>
              <a:gd name="connsiteY5-48" fmla="*/ 2069635 h 2069635"/>
              <a:gd name="connsiteX6-49" fmla="*/ 0 w 3171687"/>
              <a:gd name="connsiteY6-50" fmla="*/ 2069635 h 2069635"/>
              <a:gd name="connsiteX7-51" fmla="*/ 0 w 3171687"/>
              <a:gd name="connsiteY7-52" fmla="*/ 1810069 h 2069635"/>
              <a:gd name="connsiteX0-53" fmla="*/ 979903 w 3171687"/>
              <a:gd name="connsiteY0-54" fmla="*/ 259565 h 2069635"/>
              <a:gd name="connsiteX1-55" fmla="*/ 0 w 3171687"/>
              <a:gd name="connsiteY1-56" fmla="*/ 259565 h 2069635"/>
              <a:gd name="connsiteX2-57" fmla="*/ 0 w 3171687"/>
              <a:gd name="connsiteY2-58" fmla="*/ 0 h 2069635"/>
              <a:gd name="connsiteX3-59" fmla="*/ 3171687 w 3171687"/>
              <a:gd name="connsiteY3-60" fmla="*/ 0 h 2069635"/>
              <a:gd name="connsiteX4-61" fmla="*/ 3171687 w 3171687"/>
              <a:gd name="connsiteY4-62" fmla="*/ 2069635 h 2069635"/>
              <a:gd name="connsiteX5-63" fmla="*/ 0 w 3171687"/>
              <a:gd name="connsiteY5-64" fmla="*/ 2069635 h 2069635"/>
              <a:gd name="connsiteX6-65" fmla="*/ 0 w 3171687"/>
              <a:gd name="connsiteY6-66" fmla="*/ 1810069 h 2069635"/>
              <a:gd name="connsiteX0-67" fmla="*/ 0 w 3171687"/>
              <a:gd name="connsiteY0-68" fmla="*/ 259565 h 2069635"/>
              <a:gd name="connsiteX1-69" fmla="*/ 0 w 3171687"/>
              <a:gd name="connsiteY1-70" fmla="*/ 0 h 2069635"/>
              <a:gd name="connsiteX2-71" fmla="*/ 3171687 w 3171687"/>
              <a:gd name="connsiteY2-72" fmla="*/ 0 h 2069635"/>
              <a:gd name="connsiteX3-73" fmla="*/ 3171687 w 3171687"/>
              <a:gd name="connsiteY3-74" fmla="*/ 2069635 h 2069635"/>
              <a:gd name="connsiteX4-75" fmla="*/ 0 w 3171687"/>
              <a:gd name="connsiteY4-76" fmla="*/ 2069635 h 2069635"/>
              <a:gd name="connsiteX5-77" fmla="*/ 0 w 3171687"/>
              <a:gd name="connsiteY5-78" fmla="*/ 1810069 h 20696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</a:endParaRPr>
          </a:p>
        </p:txBody>
      </p:sp>
      <p:sp>
        <p:nvSpPr>
          <p:cNvPr id="72" name="任意多边形 22"/>
          <p:cNvSpPr/>
          <p:nvPr/>
        </p:nvSpPr>
        <p:spPr>
          <a:xfrm>
            <a:off x="6517213" y="1604209"/>
            <a:ext cx="2253807" cy="140346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-1" fmla="*/ 1013277 w 2253807"/>
              <a:gd name="connsiteY0-2" fmla="*/ 700070 h 1262130"/>
              <a:gd name="connsiteX1-3" fmla="*/ 0 w 2253807"/>
              <a:gd name="connsiteY1-4" fmla="*/ 700070 h 1262130"/>
              <a:gd name="connsiteX2-5" fmla="*/ 0 w 2253807"/>
              <a:gd name="connsiteY2-6" fmla="*/ 0 h 1262130"/>
              <a:gd name="connsiteX3-7" fmla="*/ 2253807 w 2253807"/>
              <a:gd name="connsiteY3-8" fmla="*/ 0 h 1262130"/>
              <a:gd name="connsiteX4-9" fmla="*/ 2253807 w 2253807"/>
              <a:gd name="connsiteY4-10" fmla="*/ 1262130 h 1262130"/>
              <a:gd name="connsiteX5-11" fmla="*/ 1013277 w 2253807"/>
              <a:gd name="connsiteY5-12" fmla="*/ 1262130 h 1262130"/>
              <a:gd name="connsiteX6-13" fmla="*/ 1104717 w 2253807"/>
              <a:gd name="connsiteY6-14" fmla="*/ 791510 h 1262130"/>
              <a:gd name="connsiteX0-15" fmla="*/ 1013277 w 2253807"/>
              <a:gd name="connsiteY0-16" fmla="*/ 700070 h 1262130"/>
              <a:gd name="connsiteX1-17" fmla="*/ 0 w 2253807"/>
              <a:gd name="connsiteY1-18" fmla="*/ 700070 h 1262130"/>
              <a:gd name="connsiteX2-19" fmla="*/ 0 w 2253807"/>
              <a:gd name="connsiteY2-20" fmla="*/ 0 h 1262130"/>
              <a:gd name="connsiteX3-21" fmla="*/ 2253807 w 2253807"/>
              <a:gd name="connsiteY3-22" fmla="*/ 0 h 1262130"/>
              <a:gd name="connsiteX4-23" fmla="*/ 2253807 w 2253807"/>
              <a:gd name="connsiteY4-24" fmla="*/ 1262130 h 1262130"/>
              <a:gd name="connsiteX5-25" fmla="*/ 1013277 w 2253807"/>
              <a:gd name="connsiteY5-26" fmla="*/ 1262130 h 1262130"/>
              <a:gd name="connsiteX0-27" fmla="*/ 0 w 2253807"/>
              <a:gd name="connsiteY0-28" fmla="*/ 700070 h 1262130"/>
              <a:gd name="connsiteX1-29" fmla="*/ 0 w 2253807"/>
              <a:gd name="connsiteY1-30" fmla="*/ 0 h 1262130"/>
              <a:gd name="connsiteX2-31" fmla="*/ 2253807 w 2253807"/>
              <a:gd name="connsiteY2-32" fmla="*/ 0 h 1262130"/>
              <a:gd name="connsiteX3-33" fmla="*/ 2253807 w 2253807"/>
              <a:gd name="connsiteY3-34" fmla="*/ 1262130 h 1262130"/>
              <a:gd name="connsiteX4-35" fmla="*/ 1013277 w 2253807"/>
              <a:gd name="connsiteY4-36" fmla="*/ 1262130 h 1262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Normal" panose="020B0400000000000000" pitchFamily="34" charset="-122"/>
            </a:endParaRPr>
          </a:p>
        </p:txBody>
      </p:sp>
      <p:sp>
        <p:nvSpPr>
          <p:cNvPr id="73" name="TextBox 5"/>
          <p:cNvSpPr txBox="1"/>
          <p:nvPr/>
        </p:nvSpPr>
        <p:spPr>
          <a:xfrm>
            <a:off x="3111380" y="2502969"/>
            <a:ext cx="4548778" cy="132207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accent4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Ebrima" panose="02000000000000000000" pitchFamily="2" charset="0"/>
              </a:rPr>
              <a:t>棒</a:t>
            </a:r>
            <a:r>
              <a:rPr lang="zh-CN" altLang="en-US" sz="8000" b="1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Ebrima" panose="02000000000000000000" pitchFamily="2" charset="0"/>
              </a:rPr>
              <a:t>槌</a:t>
            </a:r>
            <a:r>
              <a:rPr lang="zh-CN" altLang="en-US" sz="8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Ebrima" panose="02000000000000000000" pitchFamily="2" charset="0"/>
              </a:rPr>
              <a:t>加</a:t>
            </a:r>
            <a:r>
              <a:rPr lang="zh-CN" altLang="en-US" sz="8000" b="1" dirty="0">
                <a:solidFill>
                  <a:srgbClr val="41CBC6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Ebrima" panose="02000000000000000000" pitchFamily="2" charset="0"/>
              </a:rPr>
              <a:t>油</a:t>
            </a:r>
            <a:endParaRPr lang="zh-CN" altLang="en-US" sz="8000" b="1" dirty="0">
              <a:solidFill>
                <a:srgbClr val="41CBC6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Ebrima" panose="02000000000000000000" pitchFamily="2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709736" y="4511594"/>
            <a:ext cx="5061284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棒槌科技</a:t>
            </a:r>
            <a:r>
              <a:rPr lang="en-US" altLang="zh-CN" sz="1500" spc="15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 [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500" spc="15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演示</a:t>
            </a:r>
            <a:r>
              <a:rPr lang="en-US" altLang="zh-CN" sz="1500" spc="150" dirty="0">
                <a:solidFill>
                  <a:schemeClr val="bg2">
                    <a:lumMod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endParaRPr lang="en-US" altLang="zh-CN" sz="1500" spc="150" dirty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1" grpId="0" animBg="1"/>
      <p:bldP spid="72" grpId="0" animBg="1"/>
      <p:bldP spid="73" grpId="0"/>
      <p:bldP spid="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4089" y="3747075"/>
            <a:ext cx="2623820" cy="829945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>
                <a:solidFill>
                  <a:schemeClr val="tx2"/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</a:rPr>
              <a:t>开发背景</a:t>
            </a:r>
            <a:endParaRPr lang="zh-CN" altLang="en-US" sz="4800" b="1">
              <a:solidFill>
                <a:schemeClr val="tx2"/>
              </a:solidFill>
              <a:latin typeface="思源黑体 CN Medium" panose="020B0600000000000000" charset="-122"/>
              <a:ea typeface="思源黑体 CN Medium" panose="020B0600000000000000" charset="-122"/>
              <a:cs typeface="微软雅黑" panose="020B050302020402020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359603" y="4689634"/>
            <a:ext cx="5565832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电商产业磅礴发展，</a:t>
            </a:r>
            <a:r>
              <a:rPr lang="zh-CN"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疫情期间</a:t>
            </a:r>
            <a:r>
              <a:rPr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一时间</a:t>
            </a:r>
            <a:r>
              <a:rPr lang="zh-CN"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涌入</a:t>
            </a:r>
            <a:r>
              <a:rPr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了大</a:t>
            </a:r>
            <a:r>
              <a:rPr lang="zh-CN"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量</a:t>
            </a:r>
            <a:r>
              <a:rPr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客户进入了</a:t>
            </a:r>
            <a:r>
              <a:rPr lang="zh-CN"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店群</a:t>
            </a:r>
            <a:r>
              <a:rPr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行业</a:t>
            </a:r>
            <a:r>
              <a:rPr lang="zh-CN"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，</a:t>
            </a:r>
            <a:r>
              <a:rPr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鱼龙混杂，</a:t>
            </a:r>
            <a:r>
              <a:rPr lang="zh-CN"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导致</a:t>
            </a:r>
            <a:r>
              <a:rPr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盈利变为困难，棒槌强势上线，旨在助力商家实现快速拍单，轻松盈利</a:t>
            </a:r>
            <a:r>
              <a:rPr lang="zh-CN" sz="160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！</a:t>
            </a:r>
            <a:endParaRPr lang="zh-CN" sz="1600">
              <a:solidFill>
                <a:schemeClr val="tx2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微软雅黑" panose="020B0503020204020204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4803000" y="1475091"/>
            <a:ext cx="2528850" cy="1883763"/>
            <a:chOff x="2757770" y="2305806"/>
            <a:chExt cx="2528850" cy="1883763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2850809" y="2305806"/>
              <a:ext cx="2435811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1500" kern="0" dirty="0">
                  <a:solidFill>
                    <a:schemeClr val="tx2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01</a:t>
              </a:r>
              <a:endParaRPr lang="en-US" altLang="zh-CN" sz="11500" kern="0" dirty="0">
                <a:solidFill>
                  <a:schemeClr val="tx2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A538C"/>
                </a:solidFill>
                <a:latin typeface="思源黑体 CN Normal" panose="020B0400000000000000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A538C"/>
                </a:solidFill>
                <a:latin typeface="思源黑体 CN Normal" panose="020B0400000000000000" pitchFamily="34" charset="-122"/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126922" y="12929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5A538C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4831575" y="16011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5A538C"/>
              </a:solidFill>
              <a:latin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3" grpId="0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15398"/>
            <a:ext cx="262382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棒槌是什么？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958" y="950317"/>
            <a:ext cx="2308007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What is a mallet?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59410"/>
            <a:ext cx="554355" cy="791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60870" y="1751965"/>
            <a:ext cx="3995420" cy="377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90000"/>
              </a:lnSpc>
            </a:pPr>
            <a:r>
              <a:rPr lang="en-US" altLang="zh-CN"/>
              <a:t>      </a:t>
            </a:r>
            <a:r>
              <a:rPr lang="zh-CN" altLang="en-US" b="1">
                <a:solidFill>
                  <a:srgbClr val="E02E24"/>
                </a:solidFill>
              </a:rPr>
              <a:t>棒槌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是一款智能群控拍单软件，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小白式操作轻松上手，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全自动拍单为店主节省人工成本，随着棒槌软件功能的增加，将实现全平台拍单，链接转换，防滥发等功能，无论跨境电商还是国内电商，都能一键操作，轻松完成订单。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图片 3" descr="原图"/>
          <p:cNvPicPr>
            <a:picLocks noChangeAspect="1"/>
          </p:cNvPicPr>
          <p:nvPr/>
        </p:nvPicPr>
        <p:blipFill>
          <a:blip r:embed="rId3"/>
          <a:srcRect r="-7327"/>
          <a:stretch>
            <a:fillRect/>
          </a:stretch>
        </p:blipFill>
        <p:spPr>
          <a:xfrm>
            <a:off x="775335" y="1820545"/>
            <a:ext cx="6166485" cy="41033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0"/>
          <p:cNvGrpSpPr/>
          <p:nvPr/>
        </p:nvGrpSpPr>
        <p:grpSpPr>
          <a:xfrm>
            <a:off x="7093651" y="2261519"/>
            <a:ext cx="4582137" cy="949524"/>
            <a:chOff x="1283903" y="1996834"/>
            <a:chExt cx="4582137" cy="949524"/>
          </a:xfrm>
        </p:grpSpPr>
        <p:grpSp>
          <p:nvGrpSpPr>
            <p:cNvPr id="40" name="组合 31"/>
            <p:cNvGrpSpPr/>
            <p:nvPr/>
          </p:nvGrpSpPr>
          <p:grpSpPr>
            <a:xfrm>
              <a:off x="2123229" y="1996834"/>
              <a:ext cx="3742811" cy="949524"/>
              <a:chOff x="7483989" y="3433235"/>
              <a:chExt cx="3742811" cy="949524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7483989" y="3732519"/>
                <a:ext cx="3742811" cy="65024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防滥发，告别重复铺货</a:t>
                </a:r>
                <a:endParaRPr 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链接转化，全平台拍单</a:t>
                </a:r>
                <a:endParaRPr 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483989" y="3433235"/>
                <a:ext cx="2050552" cy="42354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1CBC6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独家功能</a:t>
                </a:r>
                <a:endParaRPr lang="zh-CN" altLang="en-US" b="1" dirty="0">
                  <a:solidFill>
                    <a:srgbClr val="41CBC6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41" name="组合 32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42" name="平行四边形 41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41CBC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3" name="椭圆 9"/>
              <p:cNvSpPr/>
              <p:nvPr/>
            </p:nvSpPr>
            <p:spPr>
              <a:xfrm>
                <a:off x="1237694" y="2063723"/>
                <a:ext cx="369412" cy="366291"/>
              </a:xfrm>
              <a:custGeom>
                <a:avLst/>
                <a:gdLst>
                  <a:gd name="connsiteX0" fmla="*/ 192254 w 338138"/>
                  <a:gd name="connsiteY0" fmla="*/ 135421 h 335282"/>
                  <a:gd name="connsiteX1" fmla="*/ 152810 w 338138"/>
                  <a:gd name="connsiteY1" fmla="*/ 151158 h 335282"/>
                  <a:gd name="connsiteX2" fmla="*/ 152810 w 338138"/>
                  <a:gd name="connsiteY2" fmla="*/ 229842 h 335282"/>
                  <a:gd name="connsiteX3" fmla="*/ 232697 w 338138"/>
                  <a:gd name="connsiteY3" fmla="*/ 229842 h 335282"/>
                  <a:gd name="connsiteX4" fmla="*/ 232697 w 338138"/>
                  <a:gd name="connsiteY4" fmla="*/ 151158 h 335282"/>
                  <a:gd name="connsiteX5" fmla="*/ 192254 w 338138"/>
                  <a:gd name="connsiteY5" fmla="*/ 135421 h 335282"/>
                  <a:gd name="connsiteX6" fmla="*/ 238125 w 338138"/>
                  <a:gd name="connsiteY6" fmla="*/ 69850 h 335282"/>
                  <a:gd name="connsiteX7" fmla="*/ 225425 w 338138"/>
                  <a:gd name="connsiteY7" fmla="*/ 80963 h 335282"/>
                  <a:gd name="connsiteX8" fmla="*/ 238125 w 338138"/>
                  <a:gd name="connsiteY8" fmla="*/ 92076 h 335282"/>
                  <a:gd name="connsiteX9" fmla="*/ 250825 w 338138"/>
                  <a:gd name="connsiteY9" fmla="*/ 80963 h 335282"/>
                  <a:gd name="connsiteX10" fmla="*/ 238125 w 338138"/>
                  <a:gd name="connsiteY10" fmla="*/ 69850 h 335282"/>
                  <a:gd name="connsiteX11" fmla="*/ 214313 w 338138"/>
                  <a:gd name="connsiteY11" fmla="*/ 57150 h 335282"/>
                  <a:gd name="connsiteX12" fmla="*/ 263526 w 338138"/>
                  <a:gd name="connsiteY12" fmla="*/ 57150 h 335282"/>
                  <a:gd name="connsiteX13" fmla="*/ 263526 w 338138"/>
                  <a:gd name="connsiteY13" fmla="*/ 106363 h 335282"/>
                  <a:gd name="connsiteX14" fmla="*/ 214313 w 338138"/>
                  <a:gd name="connsiteY14" fmla="*/ 106363 h 335282"/>
                  <a:gd name="connsiteX15" fmla="*/ 49213 w 338138"/>
                  <a:gd name="connsiteY15" fmla="*/ 57150 h 335282"/>
                  <a:gd name="connsiteX16" fmla="*/ 195263 w 338138"/>
                  <a:gd name="connsiteY16" fmla="*/ 57150 h 335282"/>
                  <a:gd name="connsiteX17" fmla="*/ 195263 w 338138"/>
                  <a:gd name="connsiteY17" fmla="*/ 106363 h 335282"/>
                  <a:gd name="connsiteX18" fmla="*/ 49213 w 338138"/>
                  <a:gd name="connsiteY18" fmla="*/ 106363 h 335282"/>
                  <a:gd name="connsiteX19" fmla="*/ 22225 w 338138"/>
                  <a:gd name="connsiteY19" fmla="*/ 28575 h 335282"/>
                  <a:gd name="connsiteX20" fmla="*/ 22225 w 338138"/>
                  <a:gd name="connsiteY20" fmla="*/ 269875 h 335282"/>
                  <a:gd name="connsiteX21" fmla="*/ 241853 w 338138"/>
                  <a:gd name="connsiteY21" fmla="*/ 269875 h 335282"/>
                  <a:gd name="connsiteX22" fmla="*/ 247114 w 338138"/>
                  <a:gd name="connsiteY22" fmla="*/ 259384 h 335282"/>
                  <a:gd name="connsiteX23" fmla="*/ 233962 w 338138"/>
                  <a:gd name="connsiteY23" fmla="*/ 248892 h 335282"/>
                  <a:gd name="connsiteX24" fmla="*/ 155054 w 338138"/>
                  <a:gd name="connsiteY24" fmla="*/ 251515 h 335282"/>
                  <a:gd name="connsiteX25" fmla="*/ 49843 w 338138"/>
                  <a:gd name="connsiteY25" fmla="*/ 251515 h 335282"/>
                  <a:gd name="connsiteX26" fmla="*/ 49843 w 338138"/>
                  <a:gd name="connsiteY26" fmla="*/ 231844 h 335282"/>
                  <a:gd name="connsiteX27" fmla="*/ 135327 w 338138"/>
                  <a:gd name="connsiteY27" fmla="*/ 231844 h 335282"/>
                  <a:gd name="connsiteX28" fmla="*/ 122175 w 338138"/>
                  <a:gd name="connsiteY28" fmla="*/ 201682 h 335282"/>
                  <a:gd name="connsiteX29" fmla="*/ 49843 w 338138"/>
                  <a:gd name="connsiteY29" fmla="*/ 201682 h 335282"/>
                  <a:gd name="connsiteX30" fmla="*/ 49843 w 338138"/>
                  <a:gd name="connsiteY30" fmla="*/ 183322 h 335282"/>
                  <a:gd name="connsiteX31" fmla="*/ 120860 w 338138"/>
                  <a:gd name="connsiteY31" fmla="*/ 183322 h 335282"/>
                  <a:gd name="connsiteX32" fmla="*/ 131381 w 338138"/>
                  <a:gd name="connsiteY32" fmla="*/ 153159 h 335282"/>
                  <a:gd name="connsiteX33" fmla="*/ 49843 w 338138"/>
                  <a:gd name="connsiteY33" fmla="*/ 153159 h 335282"/>
                  <a:gd name="connsiteX34" fmla="*/ 49843 w 338138"/>
                  <a:gd name="connsiteY34" fmla="*/ 134800 h 335282"/>
                  <a:gd name="connsiteX35" fmla="*/ 147163 w 338138"/>
                  <a:gd name="connsiteY35" fmla="*/ 134800 h 335282"/>
                  <a:gd name="connsiteX36" fmla="*/ 243168 w 338138"/>
                  <a:gd name="connsiteY36" fmla="*/ 138734 h 335282"/>
                  <a:gd name="connsiteX37" fmla="*/ 251059 w 338138"/>
                  <a:gd name="connsiteY37" fmla="*/ 231844 h 335282"/>
                  <a:gd name="connsiteX38" fmla="*/ 264210 w 338138"/>
                  <a:gd name="connsiteY38" fmla="*/ 243647 h 335282"/>
                  <a:gd name="connsiteX39" fmla="*/ 272101 w 338138"/>
                  <a:gd name="connsiteY39" fmla="*/ 238401 h 335282"/>
                  <a:gd name="connsiteX40" fmla="*/ 290513 w 338138"/>
                  <a:gd name="connsiteY40" fmla="*/ 256761 h 335282"/>
                  <a:gd name="connsiteX41" fmla="*/ 290513 w 338138"/>
                  <a:gd name="connsiteY41" fmla="*/ 28575 h 335282"/>
                  <a:gd name="connsiteX42" fmla="*/ 22225 w 338138"/>
                  <a:gd name="connsiteY42" fmla="*/ 28575 h 335282"/>
                  <a:gd name="connsiteX43" fmla="*/ 0 w 338138"/>
                  <a:gd name="connsiteY43" fmla="*/ 0 h 335282"/>
                  <a:gd name="connsiteX44" fmla="*/ 311721 w 338138"/>
                  <a:gd name="connsiteY44" fmla="*/ 0 h 335282"/>
                  <a:gd name="connsiteX45" fmla="*/ 311721 w 338138"/>
                  <a:gd name="connsiteY45" fmla="*/ 278479 h 335282"/>
                  <a:gd name="connsiteX46" fmla="*/ 338138 w 338138"/>
                  <a:gd name="connsiteY46" fmla="*/ 304875 h 335282"/>
                  <a:gd name="connsiteX47" fmla="*/ 330213 w 338138"/>
                  <a:gd name="connsiteY47" fmla="*/ 325992 h 335282"/>
                  <a:gd name="connsiteX48" fmla="*/ 307759 w 338138"/>
                  <a:gd name="connsiteY48" fmla="*/ 335230 h 335282"/>
                  <a:gd name="connsiteX49" fmla="*/ 262850 w 338138"/>
                  <a:gd name="connsiteY49" fmla="*/ 291677 h 335282"/>
                  <a:gd name="connsiteX50" fmla="*/ 0 w 338138"/>
                  <a:gd name="connsiteY50" fmla="*/ 291677 h 335282"/>
                  <a:gd name="connsiteX51" fmla="*/ 0 w 338138"/>
                  <a:gd name="connsiteY51" fmla="*/ 0 h 33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5282">
                    <a:moveTo>
                      <a:pt x="192254" y="135421"/>
                    </a:moveTo>
                    <a:cubicBezTo>
                      <a:pt x="177774" y="135421"/>
                      <a:pt x="163461" y="140666"/>
                      <a:pt x="152810" y="151158"/>
                    </a:cubicBezTo>
                    <a:cubicBezTo>
                      <a:pt x="130175" y="173452"/>
                      <a:pt x="130175" y="207548"/>
                      <a:pt x="152810" y="229842"/>
                    </a:cubicBezTo>
                    <a:cubicBezTo>
                      <a:pt x="174113" y="250825"/>
                      <a:pt x="210062" y="250825"/>
                      <a:pt x="232697" y="229842"/>
                    </a:cubicBezTo>
                    <a:cubicBezTo>
                      <a:pt x="254000" y="207548"/>
                      <a:pt x="254000" y="173452"/>
                      <a:pt x="232697" y="151158"/>
                    </a:cubicBezTo>
                    <a:cubicBezTo>
                      <a:pt x="221379" y="140666"/>
                      <a:pt x="206733" y="135421"/>
                      <a:pt x="192254" y="135421"/>
                    </a:cubicBezTo>
                    <a:close/>
                    <a:moveTo>
                      <a:pt x="238125" y="69850"/>
                    </a:moveTo>
                    <a:cubicBezTo>
                      <a:pt x="231111" y="69850"/>
                      <a:pt x="225425" y="74825"/>
                      <a:pt x="225425" y="80963"/>
                    </a:cubicBezTo>
                    <a:cubicBezTo>
                      <a:pt x="225425" y="87101"/>
                      <a:pt x="231111" y="92076"/>
                      <a:pt x="238125" y="92076"/>
                    </a:cubicBezTo>
                    <a:cubicBezTo>
                      <a:pt x="245139" y="92076"/>
                      <a:pt x="250825" y="87101"/>
                      <a:pt x="250825" y="80963"/>
                    </a:cubicBezTo>
                    <a:cubicBezTo>
                      <a:pt x="250825" y="74825"/>
                      <a:pt x="245139" y="69850"/>
                      <a:pt x="238125" y="69850"/>
                    </a:cubicBezTo>
                    <a:close/>
                    <a:moveTo>
                      <a:pt x="214313" y="57150"/>
                    </a:moveTo>
                    <a:lnTo>
                      <a:pt x="263526" y="57150"/>
                    </a:lnTo>
                    <a:lnTo>
                      <a:pt x="263526" y="106363"/>
                    </a:lnTo>
                    <a:lnTo>
                      <a:pt x="214313" y="106363"/>
                    </a:lnTo>
                    <a:close/>
                    <a:moveTo>
                      <a:pt x="49213" y="57150"/>
                    </a:moveTo>
                    <a:lnTo>
                      <a:pt x="195263" y="57150"/>
                    </a:lnTo>
                    <a:lnTo>
                      <a:pt x="195263" y="106363"/>
                    </a:lnTo>
                    <a:lnTo>
                      <a:pt x="49213" y="106363"/>
                    </a:lnTo>
                    <a:close/>
                    <a:moveTo>
                      <a:pt x="22225" y="28575"/>
                    </a:moveTo>
                    <a:cubicBezTo>
                      <a:pt x="22225" y="28575"/>
                      <a:pt x="22225" y="28575"/>
                      <a:pt x="22225" y="269875"/>
                    </a:cubicBezTo>
                    <a:lnTo>
                      <a:pt x="241853" y="269875"/>
                    </a:lnTo>
                    <a:cubicBezTo>
                      <a:pt x="241853" y="269875"/>
                      <a:pt x="241853" y="269875"/>
                      <a:pt x="247114" y="259384"/>
                    </a:cubicBezTo>
                    <a:cubicBezTo>
                      <a:pt x="247114" y="259384"/>
                      <a:pt x="247114" y="259384"/>
                      <a:pt x="233962" y="248892"/>
                    </a:cubicBezTo>
                    <a:cubicBezTo>
                      <a:pt x="210289" y="264629"/>
                      <a:pt x="178726" y="265941"/>
                      <a:pt x="155054" y="251515"/>
                    </a:cubicBezTo>
                    <a:cubicBezTo>
                      <a:pt x="155054" y="251515"/>
                      <a:pt x="155054" y="251515"/>
                      <a:pt x="49843" y="251515"/>
                    </a:cubicBezTo>
                    <a:cubicBezTo>
                      <a:pt x="49843" y="251515"/>
                      <a:pt x="49843" y="251515"/>
                      <a:pt x="49843" y="231844"/>
                    </a:cubicBezTo>
                    <a:cubicBezTo>
                      <a:pt x="49843" y="231844"/>
                      <a:pt x="49843" y="231844"/>
                      <a:pt x="135327" y="231844"/>
                    </a:cubicBezTo>
                    <a:cubicBezTo>
                      <a:pt x="128751" y="222664"/>
                      <a:pt x="123490" y="213484"/>
                      <a:pt x="122175" y="201682"/>
                    </a:cubicBezTo>
                    <a:cubicBezTo>
                      <a:pt x="122175" y="201682"/>
                      <a:pt x="122175" y="201682"/>
                      <a:pt x="49843" y="201682"/>
                    </a:cubicBezTo>
                    <a:cubicBezTo>
                      <a:pt x="49843" y="201682"/>
                      <a:pt x="49843" y="201682"/>
                      <a:pt x="49843" y="183322"/>
                    </a:cubicBezTo>
                    <a:cubicBezTo>
                      <a:pt x="49843" y="183322"/>
                      <a:pt x="49843" y="183322"/>
                      <a:pt x="120860" y="183322"/>
                    </a:cubicBezTo>
                    <a:cubicBezTo>
                      <a:pt x="122175" y="172831"/>
                      <a:pt x="124806" y="162339"/>
                      <a:pt x="131381" y="153159"/>
                    </a:cubicBezTo>
                    <a:cubicBezTo>
                      <a:pt x="131381" y="153159"/>
                      <a:pt x="131381" y="153159"/>
                      <a:pt x="49843" y="153159"/>
                    </a:cubicBezTo>
                    <a:cubicBezTo>
                      <a:pt x="49843" y="153159"/>
                      <a:pt x="49843" y="153159"/>
                      <a:pt x="49843" y="134800"/>
                    </a:cubicBezTo>
                    <a:cubicBezTo>
                      <a:pt x="49843" y="134800"/>
                      <a:pt x="49843" y="134800"/>
                      <a:pt x="147163" y="134800"/>
                    </a:cubicBezTo>
                    <a:cubicBezTo>
                      <a:pt x="174781" y="111194"/>
                      <a:pt x="216865" y="112506"/>
                      <a:pt x="243168" y="138734"/>
                    </a:cubicBezTo>
                    <a:cubicBezTo>
                      <a:pt x="269471" y="164962"/>
                      <a:pt x="270786" y="202993"/>
                      <a:pt x="251059" y="231844"/>
                    </a:cubicBezTo>
                    <a:cubicBezTo>
                      <a:pt x="251059" y="231844"/>
                      <a:pt x="251059" y="231844"/>
                      <a:pt x="264210" y="243647"/>
                    </a:cubicBezTo>
                    <a:cubicBezTo>
                      <a:pt x="264210" y="243647"/>
                      <a:pt x="264210" y="243647"/>
                      <a:pt x="272101" y="238401"/>
                    </a:cubicBezTo>
                    <a:cubicBezTo>
                      <a:pt x="272101" y="238401"/>
                      <a:pt x="272101" y="238401"/>
                      <a:pt x="290513" y="256761"/>
                    </a:cubicBezTo>
                    <a:cubicBezTo>
                      <a:pt x="290513" y="256761"/>
                      <a:pt x="290513" y="256761"/>
                      <a:pt x="290513" y="28575"/>
                    </a:cubicBezTo>
                    <a:cubicBezTo>
                      <a:pt x="290513" y="28575"/>
                      <a:pt x="290513" y="28575"/>
                      <a:pt x="22225" y="2857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311721" y="0"/>
                    </a:cubicBezTo>
                    <a:cubicBezTo>
                      <a:pt x="311721" y="0"/>
                      <a:pt x="311721" y="0"/>
                      <a:pt x="311721" y="278479"/>
                    </a:cubicBezTo>
                    <a:cubicBezTo>
                      <a:pt x="311721" y="278479"/>
                      <a:pt x="311721" y="278479"/>
                      <a:pt x="338138" y="304875"/>
                    </a:cubicBezTo>
                    <a:cubicBezTo>
                      <a:pt x="338138" y="304875"/>
                      <a:pt x="338138" y="316753"/>
                      <a:pt x="330213" y="325992"/>
                    </a:cubicBezTo>
                    <a:cubicBezTo>
                      <a:pt x="320967" y="336550"/>
                      <a:pt x="307759" y="335230"/>
                      <a:pt x="307759" y="335230"/>
                    </a:cubicBezTo>
                    <a:cubicBezTo>
                      <a:pt x="307759" y="335230"/>
                      <a:pt x="307759" y="335230"/>
                      <a:pt x="262850" y="291677"/>
                    </a:cubicBezTo>
                    <a:cubicBezTo>
                      <a:pt x="262850" y="291677"/>
                      <a:pt x="262850" y="291677"/>
                      <a:pt x="0" y="291677"/>
                    </a:cubicBezTo>
                    <a:cubicBezTo>
                      <a:pt x="0" y="291677"/>
                      <a:pt x="0" y="291677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46" name="组合 62"/>
          <p:cNvGrpSpPr/>
          <p:nvPr/>
        </p:nvGrpSpPr>
        <p:grpSpPr>
          <a:xfrm>
            <a:off x="7093651" y="3509294"/>
            <a:ext cx="4582137" cy="949524"/>
            <a:chOff x="1283903" y="1996834"/>
            <a:chExt cx="4582137" cy="949524"/>
          </a:xfrm>
        </p:grpSpPr>
        <p:grpSp>
          <p:nvGrpSpPr>
            <p:cNvPr id="47" name="组合 63"/>
            <p:cNvGrpSpPr/>
            <p:nvPr/>
          </p:nvGrpSpPr>
          <p:grpSpPr>
            <a:xfrm>
              <a:off x="2123229" y="1996834"/>
              <a:ext cx="3742811" cy="949524"/>
              <a:chOff x="7483989" y="3433235"/>
              <a:chExt cx="3742811" cy="949524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7483989" y="3732519"/>
                <a:ext cx="3742811" cy="65024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现支持获取多多进宝、淘宝客</a:t>
                </a:r>
                <a:endParaRPr 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京挑客推广佣金。</a:t>
                </a:r>
                <a:endParaRPr 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483989" y="3433235"/>
                <a:ext cx="2259965" cy="42354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B73A8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免费获取全平台佣金</a:t>
                </a:r>
                <a:endParaRPr lang="zh-CN" altLang="en-US" b="1" dirty="0">
                  <a:solidFill>
                    <a:srgbClr val="4B73A8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48" name="组合 64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49" name="平行四边形 48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4B73A8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0" name="椭圆 16"/>
              <p:cNvSpPr/>
              <p:nvPr/>
            </p:nvSpPr>
            <p:spPr>
              <a:xfrm>
                <a:off x="1237694" y="2062163"/>
                <a:ext cx="369412" cy="369412"/>
              </a:xfrm>
              <a:custGeom>
                <a:avLst/>
                <a:gdLst>
                  <a:gd name="connsiteX0" fmla="*/ 311151 w 331788"/>
                  <a:gd name="connsiteY0" fmla="*/ 34925 h 331788"/>
                  <a:gd name="connsiteX1" fmla="*/ 331788 w 331788"/>
                  <a:gd name="connsiteY1" fmla="*/ 92075 h 331788"/>
                  <a:gd name="connsiteX2" fmla="*/ 311151 w 331788"/>
                  <a:gd name="connsiteY2" fmla="*/ 98425 h 331788"/>
                  <a:gd name="connsiteX3" fmla="*/ 304801 w 331788"/>
                  <a:gd name="connsiteY3" fmla="*/ 76200 h 331788"/>
                  <a:gd name="connsiteX4" fmla="*/ 254001 w 331788"/>
                  <a:gd name="connsiteY4" fmla="*/ 222251 h 331788"/>
                  <a:gd name="connsiteX5" fmla="*/ 206376 w 331788"/>
                  <a:gd name="connsiteY5" fmla="*/ 146050 h 331788"/>
                  <a:gd name="connsiteX6" fmla="*/ 157163 w 331788"/>
                  <a:gd name="connsiteY6" fmla="*/ 241301 h 331788"/>
                  <a:gd name="connsiteX7" fmla="*/ 103188 w 331788"/>
                  <a:gd name="connsiteY7" fmla="*/ 163513 h 331788"/>
                  <a:gd name="connsiteX8" fmla="*/ 61913 w 331788"/>
                  <a:gd name="connsiteY8" fmla="*/ 242888 h 331788"/>
                  <a:gd name="connsiteX9" fmla="*/ 44450 w 331788"/>
                  <a:gd name="connsiteY9" fmla="*/ 231776 h 331788"/>
                  <a:gd name="connsiteX10" fmla="*/ 101600 w 331788"/>
                  <a:gd name="connsiteY10" fmla="*/ 123825 h 331788"/>
                  <a:gd name="connsiteX11" fmla="*/ 153988 w 331788"/>
                  <a:gd name="connsiteY11" fmla="*/ 201613 h 331788"/>
                  <a:gd name="connsiteX12" fmla="*/ 203201 w 331788"/>
                  <a:gd name="connsiteY12" fmla="*/ 106363 h 331788"/>
                  <a:gd name="connsiteX13" fmla="*/ 247651 w 331788"/>
                  <a:gd name="connsiteY13" fmla="*/ 174625 h 331788"/>
                  <a:gd name="connsiteX14" fmla="*/ 284163 w 331788"/>
                  <a:gd name="connsiteY14" fmla="*/ 69850 h 331788"/>
                  <a:gd name="connsiteX15" fmla="*/ 263526 w 331788"/>
                  <a:gd name="connsiteY15" fmla="*/ 79375 h 331788"/>
                  <a:gd name="connsiteX16" fmla="*/ 255588 w 331788"/>
                  <a:gd name="connsiteY16" fmla="*/ 61913 h 331788"/>
                  <a:gd name="connsiteX17" fmla="*/ 0 w 331788"/>
                  <a:gd name="connsiteY17" fmla="*/ 0 h 331788"/>
                  <a:gd name="connsiteX18" fmla="*/ 20637 w 331788"/>
                  <a:gd name="connsiteY18" fmla="*/ 0 h 331788"/>
                  <a:gd name="connsiteX19" fmla="*/ 20637 w 331788"/>
                  <a:gd name="connsiteY19" fmla="*/ 311151 h 331788"/>
                  <a:gd name="connsiteX20" fmla="*/ 331788 w 331788"/>
                  <a:gd name="connsiteY20" fmla="*/ 311151 h 331788"/>
                  <a:gd name="connsiteX21" fmla="*/ 331788 w 331788"/>
                  <a:gd name="connsiteY21" fmla="*/ 331788 h 331788"/>
                  <a:gd name="connsiteX22" fmla="*/ 0 w 331788"/>
                  <a:gd name="connsiteY22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31788" h="331788">
                    <a:moveTo>
                      <a:pt x="311151" y="34925"/>
                    </a:moveTo>
                    <a:lnTo>
                      <a:pt x="331788" y="92075"/>
                    </a:lnTo>
                    <a:lnTo>
                      <a:pt x="311151" y="98425"/>
                    </a:lnTo>
                    <a:lnTo>
                      <a:pt x="304801" y="76200"/>
                    </a:lnTo>
                    <a:lnTo>
                      <a:pt x="254001" y="222251"/>
                    </a:lnTo>
                    <a:lnTo>
                      <a:pt x="206376" y="146050"/>
                    </a:lnTo>
                    <a:lnTo>
                      <a:pt x="157163" y="241301"/>
                    </a:lnTo>
                    <a:lnTo>
                      <a:pt x="103188" y="163513"/>
                    </a:lnTo>
                    <a:lnTo>
                      <a:pt x="61913" y="242888"/>
                    </a:lnTo>
                    <a:lnTo>
                      <a:pt x="44450" y="231776"/>
                    </a:lnTo>
                    <a:lnTo>
                      <a:pt x="101600" y="123825"/>
                    </a:lnTo>
                    <a:lnTo>
                      <a:pt x="153988" y="201613"/>
                    </a:lnTo>
                    <a:lnTo>
                      <a:pt x="203201" y="106363"/>
                    </a:lnTo>
                    <a:lnTo>
                      <a:pt x="247651" y="174625"/>
                    </a:lnTo>
                    <a:lnTo>
                      <a:pt x="284163" y="69850"/>
                    </a:lnTo>
                    <a:lnTo>
                      <a:pt x="263526" y="79375"/>
                    </a:lnTo>
                    <a:lnTo>
                      <a:pt x="255588" y="61913"/>
                    </a:lnTo>
                    <a:close/>
                    <a:moveTo>
                      <a:pt x="0" y="0"/>
                    </a:moveTo>
                    <a:lnTo>
                      <a:pt x="20637" y="0"/>
                    </a:lnTo>
                    <a:lnTo>
                      <a:pt x="20637" y="311151"/>
                    </a:lnTo>
                    <a:lnTo>
                      <a:pt x="331788" y="311151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53" name="组合 69"/>
          <p:cNvGrpSpPr/>
          <p:nvPr/>
        </p:nvGrpSpPr>
        <p:grpSpPr>
          <a:xfrm>
            <a:off x="7093651" y="4757069"/>
            <a:ext cx="4582137" cy="949524"/>
            <a:chOff x="1283903" y="1996834"/>
            <a:chExt cx="4582137" cy="949524"/>
          </a:xfrm>
        </p:grpSpPr>
        <p:grpSp>
          <p:nvGrpSpPr>
            <p:cNvPr id="54" name="组合 70"/>
            <p:cNvGrpSpPr/>
            <p:nvPr/>
          </p:nvGrpSpPr>
          <p:grpSpPr>
            <a:xfrm>
              <a:off x="2123229" y="1996834"/>
              <a:ext cx="3742811" cy="949524"/>
              <a:chOff x="7483989" y="3433235"/>
              <a:chExt cx="3742811" cy="949524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7483989" y="3732519"/>
                <a:ext cx="3742811" cy="65024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比同类市场上软件功能更强</a:t>
                </a:r>
                <a:endParaRPr 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sz="14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大，价格更低</a:t>
                </a:r>
                <a:endParaRPr 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483989" y="3433235"/>
                <a:ext cx="2050552" cy="42354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rgbClr val="4A9CCB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性价比高</a:t>
                </a:r>
                <a:endParaRPr lang="zh-CN" altLang="en-US" b="1" dirty="0">
                  <a:solidFill>
                    <a:srgbClr val="4A9CCB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  <p:grpSp>
          <p:nvGrpSpPr>
            <p:cNvPr id="55" name="组合 71"/>
            <p:cNvGrpSpPr/>
            <p:nvPr/>
          </p:nvGrpSpPr>
          <p:grpSpPr>
            <a:xfrm>
              <a:off x="1283903" y="2122141"/>
              <a:ext cx="751552" cy="584200"/>
              <a:chOff x="915919" y="1853169"/>
              <a:chExt cx="1012961" cy="787400"/>
            </a:xfrm>
          </p:grpSpPr>
          <p:sp>
            <p:nvSpPr>
              <p:cNvPr id="56" name="平行四边形 55"/>
              <p:cNvSpPr/>
              <p:nvPr/>
            </p:nvSpPr>
            <p:spPr>
              <a:xfrm>
                <a:off x="915919" y="1853169"/>
                <a:ext cx="1012961" cy="787400"/>
              </a:xfrm>
              <a:prstGeom prst="parallelogram">
                <a:avLst/>
              </a:prstGeom>
              <a:solidFill>
                <a:srgbClr val="4A9CCB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7" name="椭圆 23"/>
              <p:cNvSpPr/>
              <p:nvPr/>
            </p:nvSpPr>
            <p:spPr>
              <a:xfrm>
                <a:off x="1237694" y="2087311"/>
                <a:ext cx="369412" cy="319115"/>
              </a:xfrm>
              <a:custGeom>
                <a:avLst/>
                <a:gdLst>
                  <a:gd name="T0" fmla="*/ 185 w 256"/>
                  <a:gd name="T1" fmla="*/ 0 h 222"/>
                  <a:gd name="T2" fmla="*/ 256 w 256"/>
                  <a:gd name="T3" fmla="*/ 71 h 222"/>
                  <a:gd name="T4" fmla="*/ 128 w 256"/>
                  <a:gd name="T5" fmla="*/ 222 h 222"/>
                  <a:gd name="T6" fmla="*/ 0 w 256"/>
                  <a:gd name="T7" fmla="*/ 71 h 222"/>
                  <a:gd name="T8" fmla="*/ 71 w 256"/>
                  <a:gd name="T9" fmla="*/ 0 h 222"/>
                  <a:gd name="T10" fmla="*/ 128 w 256"/>
                  <a:gd name="T11" fmla="*/ 30 h 222"/>
                  <a:gd name="T12" fmla="*/ 185 w 256"/>
                  <a:gd name="T13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22">
                    <a:moveTo>
                      <a:pt x="185" y="0"/>
                    </a:moveTo>
                    <a:cubicBezTo>
                      <a:pt x="224" y="0"/>
                      <a:pt x="256" y="32"/>
                      <a:pt x="256" y="71"/>
                    </a:cubicBezTo>
                    <a:cubicBezTo>
                      <a:pt x="256" y="136"/>
                      <a:pt x="128" y="222"/>
                      <a:pt x="128" y="222"/>
                    </a:cubicBezTo>
                    <a:cubicBezTo>
                      <a:pt x="128" y="222"/>
                      <a:pt x="0" y="139"/>
                      <a:pt x="0" y="71"/>
                    </a:cubicBezTo>
                    <a:cubicBezTo>
                      <a:pt x="0" y="23"/>
                      <a:pt x="32" y="0"/>
                      <a:pt x="71" y="0"/>
                    </a:cubicBezTo>
                    <a:cubicBezTo>
                      <a:pt x="94" y="0"/>
                      <a:pt x="115" y="12"/>
                      <a:pt x="128" y="30"/>
                    </a:cubicBezTo>
                    <a:cubicBezTo>
                      <a:pt x="141" y="12"/>
                      <a:pt x="162" y="0"/>
                      <a:pt x="18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221678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棒槌的优势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The advantage of the hammer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4" name="图片 3" descr="IMG_58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2084070"/>
            <a:ext cx="5809615" cy="38728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60464" y="3812932"/>
            <a:ext cx="2623820" cy="829945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4800" b="1">
                <a:solidFill>
                  <a:srgbClr val="4A9CCB"/>
                </a:solidFill>
                <a:latin typeface="思源黑体 CN Medium" panose="020B0600000000000000" charset="-122"/>
                <a:ea typeface="思源黑体 CN Medium" panose="020B0600000000000000" charset="-122"/>
                <a:cs typeface="微软雅黑" panose="020B0503020204020204" charset="-122"/>
              </a:rPr>
              <a:t>产品介绍</a:t>
            </a:r>
            <a:endParaRPr lang="zh-CN" altLang="en-US" sz="4800" b="1">
              <a:solidFill>
                <a:srgbClr val="4A9CCB"/>
              </a:solidFill>
              <a:latin typeface="思源黑体 CN Medium" panose="020B0600000000000000" charset="-122"/>
              <a:ea typeface="思源黑体 CN Medium" panose="020B0600000000000000" charset="-122"/>
              <a:cs typeface="微软雅黑" panose="020B050302020402020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3625515" y="4743323"/>
            <a:ext cx="5447463" cy="6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4A9CC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棒槌是一款群控智能拍单软件，它以用户体验感为第一，交互设计简单易懂，</a:t>
            </a:r>
            <a:r>
              <a:rPr lang="en-US" altLang="zh-CN" sz="1600">
                <a:solidFill>
                  <a:srgbClr val="4A9CC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UI</a:t>
            </a:r>
            <a:r>
              <a:rPr lang="zh-CN" altLang="en-US" sz="1600">
                <a:solidFill>
                  <a:srgbClr val="4A9CC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微软雅黑" panose="020B0503020204020204" charset="-122"/>
              </a:rPr>
              <a:t>设计高端舒适，非常适合你来使用。</a:t>
            </a:r>
            <a:endParaRPr lang="zh-CN" altLang="en-US" sz="1600">
              <a:solidFill>
                <a:srgbClr val="4A9CCB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微软雅黑" panose="020B0503020204020204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5023040" y="1566952"/>
            <a:ext cx="2498670" cy="1862048"/>
            <a:chOff x="2757770" y="2359067"/>
            <a:chExt cx="2498670" cy="1862048"/>
          </a:xfrm>
        </p:grpSpPr>
        <p:sp>
          <p:nvSpPr>
            <p:cNvPr id="5" name="TextBox 59"/>
            <p:cNvSpPr txBox="1">
              <a:spLocks noChangeArrowheads="1"/>
            </p:cNvSpPr>
            <p:nvPr/>
          </p:nvSpPr>
          <p:spPr bwMode="auto">
            <a:xfrm flipH="1">
              <a:off x="2902222" y="2359067"/>
              <a:ext cx="2209765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11500" kern="0" dirty="0">
                  <a:solidFill>
                    <a:srgbClr val="4A9CCB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02</a:t>
              </a:r>
              <a:endParaRPr lang="en-US" altLang="ko-KR" sz="8800" kern="0" dirty="0">
                <a:solidFill>
                  <a:srgbClr val="4A9CCB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A9CCB"/>
                </a:solidFill>
                <a:latin typeface="思源黑体 CN Normal" panose="020B0400000000000000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A9CCB"/>
                </a:solidFill>
                <a:latin typeface="思源黑体 CN Normal" panose="020B0400000000000000" pitchFamily="34" charset="-122"/>
              </a:endParaRPr>
            </a:p>
          </p:txBody>
        </p:sp>
      </p:grpSp>
      <p:sp>
        <p:nvSpPr>
          <p:cNvPr id="8" name="任意多边形 38"/>
          <p:cNvSpPr/>
          <p:nvPr/>
        </p:nvSpPr>
        <p:spPr>
          <a:xfrm>
            <a:off x="5318387" y="1331543"/>
            <a:ext cx="1954610" cy="1113172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A9CCB"/>
              </a:solidFill>
              <a:latin typeface="思源黑体 CN Normal" panose="020B0400000000000000" pitchFamily="34" charset="-122"/>
            </a:endParaRPr>
          </a:p>
        </p:txBody>
      </p:sp>
      <p:sp>
        <p:nvSpPr>
          <p:cNvPr id="9" name="任意多边形 36"/>
          <p:cNvSpPr/>
          <p:nvPr/>
        </p:nvSpPr>
        <p:spPr>
          <a:xfrm>
            <a:off x="5023040" y="1639722"/>
            <a:ext cx="2498670" cy="1827878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4A9CCB"/>
              </a:solidFill>
              <a:latin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3" grpId="0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030855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棒槌主页面展示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Display on the main page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4" name="图片 3" descr="企业微信截图_159302536460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8560" y="1404620"/>
            <a:ext cx="9299575" cy="5041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43789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棒槌拍单入口展示</a:t>
            </a:r>
            <a:endParaRPr lang="en-US" altLang="zh-CN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Hammer beat single entrance display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4" name="图片 3" descr="企业微信截图_159302557466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5" y="1390650"/>
            <a:ext cx="9609455" cy="5194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46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1073958" y="405873"/>
            <a:ext cx="3437890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  <a:sym typeface="Impact" panose="020B0806030902050204" pitchFamily="34" charset="0"/>
              </a:rPr>
              <a:t>棒槌急速发货展示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Arial" panose="020B0604020202020204" pitchFamily="34" charset="0"/>
              <a:sym typeface="Impact" panose="020B080603090205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1073785" y="941070"/>
            <a:ext cx="4150995" cy="335915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cs typeface="Arial" panose="020B0604020202020204" pitchFamily="34" charset="0"/>
              </a:rPr>
              <a:t>The hammer was dispatched promptly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 descr="logo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349885"/>
            <a:ext cx="554355" cy="791845"/>
          </a:xfrm>
          <a:prstGeom prst="rect">
            <a:avLst/>
          </a:prstGeom>
        </p:spPr>
      </p:pic>
      <p:pic>
        <p:nvPicPr>
          <p:cNvPr id="4" name="图片 3" descr="企业微信截图_159302564253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090" y="1436370"/>
            <a:ext cx="9210040" cy="4964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2165</Words>
  <Application>WPS 演示</Application>
  <PresentationFormat>宽屏</PresentationFormat>
  <Paragraphs>268</Paragraphs>
  <Slides>28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思源黑体 CN Normal</vt:lpstr>
      <vt:lpstr>黑体</vt:lpstr>
      <vt:lpstr>Ebrima</vt:lpstr>
      <vt:lpstr>思源黑体 CN Medium</vt:lpstr>
      <vt:lpstr>微软雅黑</vt:lpstr>
      <vt:lpstr>Calibri</vt:lpstr>
      <vt:lpstr>Impact</vt:lpstr>
      <vt:lpstr>等线</vt:lpstr>
      <vt:lpstr>Arial Unicode MS</vt:lpstr>
      <vt:lpstr>Wingdings</vt:lpstr>
      <vt:lpstr>Clear Sans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114</dc:title>
  <dc:creator>优品PPT</dc:creator>
  <cp:lastModifiedBy>多电商·亚瑟</cp:lastModifiedBy>
  <cp:revision>149</cp:revision>
  <dcterms:created xsi:type="dcterms:W3CDTF">2017-08-18T03:02:00Z</dcterms:created>
  <dcterms:modified xsi:type="dcterms:W3CDTF">2020-06-25T08:38:17Z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