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693" r:id="rId2"/>
    <p:sldId id="694" r:id="rId3"/>
    <p:sldId id="695" r:id="rId4"/>
    <p:sldId id="591" r:id="rId5"/>
    <p:sldId id="697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8">
          <p15:clr>
            <a:srgbClr val="A4A3A4"/>
          </p15:clr>
        </p15:guide>
        <p15:guide id="2" pos="38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8">
          <p15:clr>
            <a:srgbClr val="A4A3A4"/>
          </p15:clr>
        </p15:guide>
        <p15:guide id="2" pos="216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00"/>
    <a:srgbClr val="C00000"/>
    <a:srgbClr val="EC8B0A"/>
    <a:srgbClr val="B86D08"/>
    <a:srgbClr val="D20000"/>
    <a:srgbClr val="A80000"/>
    <a:srgbClr val="FA0000"/>
    <a:srgbClr val="FFFF99"/>
    <a:srgbClr val="CC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2530" autoAdjust="0"/>
  </p:normalViewPr>
  <p:slideViewPr>
    <p:cSldViewPr>
      <p:cViewPr varScale="1">
        <p:scale>
          <a:sx n="106" d="100"/>
          <a:sy n="106" d="100"/>
        </p:scale>
        <p:origin x="624" y="102"/>
      </p:cViewPr>
      <p:guideLst>
        <p:guide orient="horz" pos="2218"/>
        <p:guide pos="38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2" d="100"/>
        <a:sy n="152" d="100"/>
      </p:scale>
      <p:origin x="0" y="-44933"/>
    </p:cViewPr>
  </p:sorterViewPr>
  <p:notesViewPr>
    <p:cSldViewPr>
      <p:cViewPr varScale="1">
        <p:scale>
          <a:sx n="65" d="100"/>
          <a:sy n="65" d="100"/>
        </p:scale>
        <p:origin x="-3408" y="-102"/>
      </p:cViewPr>
      <p:guideLst>
        <p:guide orient="horz" pos="2958"/>
        <p:guide pos="216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7DD0A-9044-4D18-9C18-8B428ED92850}" type="datetimeFigureOut">
              <a:rPr lang="zh-CN" altLang="en-US" smtClean="0"/>
              <a:t>2019/12/5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C6817-9CDC-4935-A4AC-27CF72BD8B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87C70-E853-4894-BF07-D2F4B19C8F53}" type="datetimeFigureOut">
              <a:rPr lang="zh-CN" altLang="en-US" smtClean="0"/>
              <a:t>2019/12/5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0700" y="685800"/>
            <a:ext cx="6096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47F99-6ADC-4C80-99B3-D41D132752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A47F99-6ADC-4C80-99B3-D41D132752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3252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A47F99-6ADC-4C80-99B3-D41D132752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6147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A47F99-6ADC-4C80-99B3-D41D132752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6840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A47F99-6ADC-4C80-99B3-D41D132752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700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52644" y="830338"/>
            <a:ext cx="11657382" cy="19200"/>
          </a:xfrm>
          <a:prstGeom prst="rect">
            <a:avLst/>
          </a:prstGeom>
          <a:solidFill>
            <a:srgbClr val="E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3" name="Picture 2" descr="C:\Users\Administrator\Desktop\图网\素材\图层 4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290175" y="27940"/>
            <a:ext cx="186245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任意多边形 11"/>
          <p:cNvSpPr/>
          <p:nvPr userDrawn="1"/>
        </p:nvSpPr>
        <p:spPr>
          <a:xfrm rot="10800000">
            <a:off x="695400" y="976857"/>
            <a:ext cx="1872208" cy="415984"/>
          </a:xfrm>
          <a:custGeom>
            <a:avLst/>
            <a:gdLst>
              <a:gd name="connsiteX0" fmla="*/ 0 w 3176"/>
              <a:gd name="connsiteY0" fmla="*/ 0 h 907"/>
              <a:gd name="connsiteX1" fmla="*/ 3176 w 3176"/>
              <a:gd name="connsiteY1" fmla="*/ 0 h 907"/>
              <a:gd name="connsiteX2" fmla="*/ 3171 w 3176"/>
              <a:gd name="connsiteY2" fmla="*/ 579 h 907"/>
              <a:gd name="connsiteX3" fmla="*/ 3176 w 3176"/>
              <a:gd name="connsiteY3" fmla="*/ 907 h 907"/>
              <a:gd name="connsiteX4" fmla="*/ 0 w 3176"/>
              <a:gd name="connsiteY4" fmla="*/ 907 h 907"/>
              <a:gd name="connsiteX5" fmla="*/ 454 w 3176"/>
              <a:gd name="connsiteY5" fmla="*/ 454 h 907"/>
              <a:gd name="connsiteX6" fmla="*/ 0 w 3176"/>
              <a:gd name="connsiteY6" fmla="*/ 0 h 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6" h="907">
                <a:moveTo>
                  <a:pt x="0" y="0"/>
                </a:moveTo>
                <a:lnTo>
                  <a:pt x="3176" y="0"/>
                </a:lnTo>
                <a:lnTo>
                  <a:pt x="3171" y="579"/>
                </a:lnTo>
                <a:lnTo>
                  <a:pt x="3176" y="907"/>
                </a:lnTo>
                <a:lnTo>
                  <a:pt x="0" y="907"/>
                </a:lnTo>
                <a:lnTo>
                  <a:pt x="454" y="454"/>
                </a:lnTo>
                <a:lnTo>
                  <a:pt x="0" y="0"/>
                </a:lnTo>
                <a:close/>
              </a:path>
            </a:pathLst>
          </a:custGeom>
          <a:solidFill>
            <a:srgbClr val="E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Freeform 29"/>
          <p:cNvSpPr/>
          <p:nvPr userDrawn="1"/>
        </p:nvSpPr>
        <p:spPr bwMode="auto">
          <a:xfrm>
            <a:off x="5467350" y="476885"/>
            <a:ext cx="1731010" cy="154686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5400000" scaled="0"/>
              </a:gradFill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575" y="-822325"/>
            <a:ext cx="3737610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59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72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6854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60" y="274639"/>
            <a:ext cx="109738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60" y="1600201"/>
            <a:ext cx="109738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60" y="6356351"/>
            <a:ext cx="2845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A8091-7EE4-41B5-8137-A62B04FCA6E6}" type="datetimeFigureOut">
              <a:rPr lang="zh-CN" altLang="en-US" smtClean="0"/>
              <a:t>2019/12/5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010" y="6356351"/>
            <a:ext cx="38611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8460" y="6356351"/>
            <a:ext cx="2845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A5FA-60D0-45B3-9A54-CD9302FF9B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3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</p:sldLayoutIdLs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3340" y="0"/>
            <a:ext cx="1219533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03653" y="2154149"/>
            <a:ext cx="9584690" cy="1168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0" b="1" i="0" u="none" strike="noStrike" kern="1200" cap="none" spc="-300" normalizeH="0" baseline="0" noProof="0" dirty="0">
                <a:ln>
                  <a:noFill/>
                </a:ln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大标宋简体" panose="02010601030101010101" pitchFamily="2" charset="-122"/>
                <a:ea typeface="方正大标宋简体" panose="02010601030101010101" pitchFamily="2" charset="-122"/>
                <a:cs typeface="+mn-cs"/>
              </a:rPr>
              <a:t>学习落实十九大报告内容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3353546" y="3322049"/>
            <a:ext cx="1150092" cy="513187"/>
          </a:xfrm>
          <a:prstGeom prst="round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新时代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4790252" y="3322049"/>
            <a:ext cx="1150092" cy="513187"/>
          </a:xfrm>
          <a:prstGeom prst="round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新思想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6226199" y="3322049"/>
            <a:ext cx="1150092" cy="513187"/>
          </a:xfrm>
          <a:prstGeom prst="round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新目标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7662146" y="3322049"/>
            <a:ext cx="1150092" cy="513187"/>
          </a:xfrm>
          <a:prstGeom prst="round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新征程</a:t>
            </a:r>
          </a:p>
        </p:txBody>
      </p:sp>
      <p:sp>
        <p:nvSpPr>
          <p:cNvPr id="21" name="矩形 20"/>
          <p:cNvSpPr/>
          <p:nvPr/>
        </p:nvSpPr>
        <p:spPr>
          <a:xfrm>
            <a:off x="4981540" y="3931230"/>
            <a:ext cx="2396913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知识竞赛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3708092" y="4207243"/>
            <a:ext cx="1066787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586114" y="4207243"/>
            <a:ext cx="1066787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02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2887">
        <p14:vortex dir="r"/>
      </p:transition>
    </mc:Choice>
    <mc:Fallback xmlns="">
      <p:transition spd="slow" advTm="128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bldLvl="0" animBg="1"/>
      <p:bldP spid="3" grpId="0" bldLvl="0" animBg="1"/>
      <p:bldP spid="4" grpId="0" bldLvl="0" animBg="1"/>
      <p:bldP spid="5" grpId="0" bldLvl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660">
        <p:blinds dir="vert"/>
      </p:transition>
    </mc:Choice>
    <mc:Fallback xmlns="">
      <p:transition spd="slow" advTm="366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3340" y="0"/>
            <a:ext cx="1219533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" y="5301208"/>
            <a:ext cx="12192000" cy="157838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844275" y="5805264"/>
            <a:ext cx="2646878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竞赛规则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623392" y="1263238"/>
            <a:ext cx="7454061" cy="367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5400" b="1">
                <a:gradFill flip="none" rotWithShape="1">
                  <a:gsLst>
                    <a:gs pos="0">
                      <a:srgbClr val="FCE32C"/>
                    </a:gs>
                    <a:gs pos="100000">
                      <a:srgbClr val="FFFFBD"/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个人必答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题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9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每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题</a:t>
            </a:r>
            <a:r>
              <a:rPr kumimoji="0" lang="zh-CN" altLang="en-US" sz="19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答对加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分，答错不扣分</a:t>
            </a:r>
            <a:r>
              <a:rPr kumimoji="0" lang="zh-CN" altLang="en-US" sz="19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。题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型为单选、判断或填</a:t>
            </a:r>
            <a:r>
              <a:rPr kumimoji="0" lang="zh-CN" altLang="en-US" sz="19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空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900" b="1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9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答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题时间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30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秒，主持人说“开始答题”后计时</a:t>
            </a:r>
            <a:r>
              <a:rPr kumimoji="0" lang="zh-CN" altLang="en-US" sz="19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900" b="1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9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手作答时，其他选手不得以任何形式提醒，如有违反则扣小组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</a:t>
            </a:r>
            <a:r>
              <a:rPr kumimoji="0" lang="zh-CN" altLang="en-US" sz="19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900" b="1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19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从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台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号选手开始作答，然后第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台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号选手作答，各台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号选手回答完毕后，再由第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台</a:t>
            </a:r>
            <a:r>
              <a:rPr kumimoji="0" lang="en-US" altLang="zh-CN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号选手作答，直至所有选手回答完毕。</a:t>
            </a:r>
            <a:endParaRPr kumimoji="0" sz="19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8" name="Picture 34" descr="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2" y="5017234"/>
            <a:ext cx="6564993" cy="1879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8472264" y="1262529"/>
            <a:ext cx="3390900" cy="3388995"/>
            <a:chOff x="637973" y="1314058"/>
            <a:chExt cx="1962736" cy="19613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637973" y="1314058"/>
              <a:ext cx="1962736" cy="196133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772321" y="1447706"/>
              <a:ext cx="1694041" cy="1694041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9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6393980"/>
      </p:ext>
    </p:extLst>
  </p:cSld>
  <p:clrMapOvr>
    <a:masterClrMapping/>
  </p:clrMapOvr>
  <p:transition spd="slow" advTm="4531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417790" y="2636912"/>
            <a:ext cx="1736832" cy="1944215"/>
          </a:xfrm>
          <a:prstGeom prst="rect">
            <a:avLst/>
          </a:prstGeom>
        </p:spPr>
      </p:pic>
      <p:pic>
        <p:nvPicPr>
          <p:cNvPr id="23" name="图片 22"/>
          <p:cNvPicPr>
            <a:picLocks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826996" y="2636912"/>
            <a:ext cx="1736832" cy="1944215"/>
          </a:xfrm>
          <a:prstGeom prst="rect">
            <a:avLst/>
          </a:prstGeom>
        </p:spPr>
      </p:pic>
      <p:pic>
        <p:nvPicPr>
          <p:cNvPr id="24" name="图片 23"/>
          <p:cNvPicPr>
            <a:picLocks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213187" y="2636912"/>
            <a:ext cx="1736832" cy="1944215"/>
          </a:xfrm>
          <a:prstGeom prst="rect">
            <a:avLst/>
          </a:prstGeom>
        </p:spPr>
      </p:pic>
      <p:pic>
        <p:nvPicPr>
          <p:cNvPr id="25" name="图片 24"/>
          <p:cNvPicPr>
            <a:picLocks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622393" y="2636912"/>
            <a:ext cx="1712107" cy="1944215"/>
          </a:xfrm>
          <a:prstGeom prst="rect">
            <a:avLst/>
          </a:prstGeom>
        </p:spPr>
      </p:pic>
      <p:pic>
        <p:nvPicPr>
          <p:cNvPr id="26" name="图片 25"/>
          <p:cNvPicPr>
            <a:picLocks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08584" y="2636912"/>
            <a:ext cx="1736832" cy="194421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1703512" y="4623519"/>
            <a:ext cx="9145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ABCDE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39">
        <p15:prstTrans prst="peelOff"/>
      </p:transition>
    </mc:Choice>
    <mc:Fallback xmlns="">
      <p:transition spd="slow" advTm="113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84345"/>
            <a:ext cx="12192000" cy="157365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35360" y="1268760"/>
            <a:ext cx="5472608" cy="572136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9375" y="1484784"/>
            <a:ext cx="1421046" cy="14127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152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4354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39">
        <p15:prstTrans prst="peelOff"/>
      </p:transition>
    </mc:Choice>
    <mc:Fallback xmlns="">
      <p:transition spd="slow" advTm="113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67">
      <a:dk1>
        <a:srgbClr val="000000"/>
      </a:dk1>
      <a:lt1>
        <a:srgbClr val="FFFFFF"/>
      </a:lt1>
      <a:dk2>
        <a:srgbClr val="67B0E3"/>
      </a:dk2>
      <a:lt2>
        <a:srgbClr val="A0A0A0"/>
      </a:lt2>
      <a:accent1>
        <a:srgbClr val="B5B5B5"/>
      </a:accent1>
      <a:accent2>
        <a:srgbClr val="B5B5B5"/>
      </a:accent2>
      <a:accent3>
        <a:srgbClr val="B5B5B5"/>
      </a:accent3>
      <a:accent4>
        <a:srgbClr val="B5B5B5"/>
      </a:accent4>
      <a:accent5>
        <a:srgbClr val="B5B5B5"/>
      </a:accent5>
      <a:accent6>
        <a:srgbClr val="B5B5B5"/>
      </a:accent6>
      <a:hlink>
        <a:srgbClr val="0000FF"/>
      </a:hlink>
      <a:folHlink>
        <a:srgbClr val="800080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183</Words>
  <Application>Microsoft Office PowerPoint</Application>
  <PresentationFormat>宽屏</PresentationFormat>
  <Paragraphs>18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方正大标宋简体</vt:lpstr>
      <vt:lpstr>宋体</vt:lpstr>
      <vt:lpstr>微软雅黑</vt:lpstr>
      <vt:lpstr>Arial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2017</cp:revision>
  <dcterms:created xsi:type="dcterms:W3CDTF">2014-12-16T06:14:00Z</dcterms:created>
  <dcterms:modified xsi:type="dcterms:W3CDTF">2019-12-05T06:43:55Z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