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691" r:id="rId2"/>
    <p:sldId id="545" r:id="rId3"/>
    <p:sldId id="598" r:id="rId4"/>
    <p:sldId id="591" r:id="rId5"/>
    <p:sldId id="692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8">
          <p15:clr>
            <a:srgbClr val="A4A3A4"/>
          </p15:clr>
        </p15:guide>
        <p15:guide id="2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8">
          <p15:clr>
            <a:srgbClr val="A4A3A4"/>
          </p15:clr>
        </p15:guide>
        <p15:guide id="2" pos="215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A44A"/>
    <a:srgbClr val="007E39"/>
    <a:srgbClr val="003E1C"/>
    <a:srgbClr val="EC8B0A"/>
    <a:srgbClr val="E20000"/>
    <a:srgbClr val="C00000"/>
    <a:srgbClr val="B86D08"/>
    <a:srgbClr val="D20000"/>
    <a:srgbClr val="A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1" autoAdjust="0"/>
    <p:restoredTop sz="92530" autoAdjust="0"/>
  </p:normalViewPr>
  <p:slideViewPr>
    <p:cSldViewPr>
      <p:cViewPr varScale="1">
        <p:scale>
          <a:sx n="100" d="100"/>
          <a:sy n="100" d="100"/>
        </p:scale>
        <p:origin x="84" y="258"/>
      </p:cViewPr>
      <p:guideLst>
        <p:guide orient="horz" pos="2218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2" d="100"/>
        <a:sy n="152" d="100"/>
      </p:scale>
      <p:origin x="0" y="-44933"/>
    </p:cViewPr>
  </p:sorterViewPr>
  <p:notesViewPr>
    <p:cSldViewPr>
      <p:cViewPr varScale="1">
        <p:scale>
          <a:sx n="65" d="100"/>
          <a:sy n="65" d="100"/>
        </p:scale>
        <p:origin x="-3408" y="-102"/>
      </p:cViewPr>
      <p:guideLst>
        <p:guide orient="horz" pos="2958"/>
        <p:guide pos="215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7DD0A-9044-4D18-9C18-8B428ED92850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C6817-9CDC-4935-A4AC-27CF72BD8B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87C70-E853-4894-BF07-D2F4B19C8F5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0700" y="685800"/>
            <a:ext cx="6096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47F99-6ADC-4C80-99B3-D41D132752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451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303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63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963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211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737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91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153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073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176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630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 descr="4-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7060" y="974725"/>
            <a:ext cx="2076450" cy="533400"/>
          </a:xfrm>
          <a:prstGeom prst="rect">
            <a:avLst/>
          </a:prstGeom>
        </p:spPr>
      </p:pic>
      <p:pic>
        <p:nvPicPr>
          <p:cNvPr id="6" name="图片 5" descr="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91090" y="-292100"/>
            <a:ext cx="2200910" cy="168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71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 descr="4-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7060" y="974725"/>
            <a:ext cx="2076450" cy="533400"/>
          </a:xfrm>
          <a:prstGeom prst="rect">
            <a:avLst/>
          </a:prstGeom>
        </p:spPr>
      </p:pic>
      <p:pic>
        <p:nvPicPr>
          <p:cNvPr id="6" name="图片 5" descr="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91090" y="-292100"/>
            <a:ext cx="2200910" cy="168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9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755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284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65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4-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4730" y="5829300"/>
            <a:ext cx="2038350" cy="8477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3340" y="0"/>
            <a:ext cx="1219533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2887">
        <p14:vortex dir="r"/>
      </p:transition>
    </mc:Choice>
    <mc:Fallback xmlns="">
      <p:transition spd="slow" advTm="1288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4-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0620" y="1534795"/>
            <a:ext cx="4937125" cy="4937125"/>
          </a:xfrm>
          <a:prstGeom prst="rect">
            <a:avLst/>
          </a:prstGeom>
        </p:spPr>
      </p:pic>
      <p:pic>
        <p:nvPicPr>
          <p:cNvPr id="10" name="图片 9" descr="4-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 flipV="1">
            <a:off x="291465" y="4028440"/>
            <a:ext cx="11842750" cy="285178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614543" y="2710086"/>
            <a:ext cx="1723549" cy="175432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 algn="l"/>
            <a:r>
              <a:rPr lang="zh-CN" altLang="en-US" sz="5400" b="1" spc="60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竞赛</a:t>
            </a:r>
            <a:endParaRPr lang="en-US" altLang="zh-CN" sz="5400" b="1" spc="60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5400" b="1" spc="60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环节</a:t>
            </a:r>
            <a:endParaRPr lang="zh-CN" altLang="en-US" sz="5400" b="1" spc="60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91090" y="-292100"/>
            <a:ext cx="2200910" cy="1684020"/>
          </a:xfrm>
          <a:prstGeom prst="rect">
            <a:avLst/>
          </a:prstGeom>
        </p:spPr>
      </p:pic>
      <p:pic>
        <p:nvPicPr>
          <p:cNvPr id="9" name="图片 8" descr="4-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205" y="3606165"/>
            <a:ext cx="2542540" cy="2647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660">
        <p:blinds dir="vert"/>
      </p:transition>
    </mc:Choice>
    <mc:Fallback xmlns="">
      <p:transition spd="slow" advTm="366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3340" y="0"/>
            <a:ext cx="1219533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235460" y="1484784"/>
            <a:ext cx="9721080" cy="4680520"/>
          </a:xfrm>
          <a:prstGeom prst="roundRect">
            <a:avLst>
              <a:gd name="adj" fmla="val 9560"/>
            </a:avLst>
          </a:prstGeom>
          <a:solidFill>
            <a:schemeClr val="bg1">
              <a:alpha val="50000"/>
            </a:schemeClr>
          </a:solidFill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955540" y="2709932"/>
            <a:ext cx="8280920" cy="3147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5400" b="1">
                <a:gradFill flip="none" rotWithShape="1">
                  <a:gsLst>
                    <a:gs pos="0">
                      <a:srgbClr val="FCE32C"/>
                    </a:gs>
                    <a:gs pos="100000">
                      <a:srgbClr val="FFFFBD"/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l">
              <a:lnSpc>
                <a:spcPct val="150000"/>
              </a:lnSpc>
              <a:spcBef>
                <a:spcPts val="600"/>
              </a:spcBef>
            </a:pPr>
            <a:r>
              <a:rPr lang="zh-CN" altLang="en-US" sz="2400">
                <a:solidFill>
                  <a:schemeClr val="tx1"/>
                </a:solidFill>
                <a:effectLst/>
              </a:rPr>
              <a:t>个人必答</a:t>
            </a:r>
            <a:r>
              <a:rPr lang="zh-CN" altLang="en-US" sz="2400" smtClean="0">
                <a:solidFill>
                  <a:schemeClr val="tx1"/>
                </a:solidFill>
                <a:effectLst/>
              </a:rPr>
              <a:t>题</a:t>
            </a:r>
            <a:endParaRPr lang="en-US" altLang="zh-CN" sz="2400" smtClean="0">
              <a:solidFill>
                <a:schemeClr val="tx1"/>
              </a:solidFill>
              <a:effectLst/>
            </a:endParaRP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1900" smtClean="0">
                <a:solidFill>
                  <a:schemeClr val="tx1"/>
                </a:solidFill>
                <a:effectLst/>
              </a:rPr>
              <a:t>每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人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题</a:t>
            </a:r>
            <a:r>
              <a:rPr lang="zh-CN" altLang="en-US" sz="1900" smtClean="0">
                <a:solidFill>
                  <a:schemeClr val="tx1"/>
                </a:solidFill>
                <a:effectLst/>
              </a:rPr>
              <a:t>，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答对加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10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分，答错不扣分</a:t>
            </a:r>
            <a:r>
              <a:rPr lang="zh-CN" altLang="en-US" sz="1900" smtClean="0">
                <a:solidFill>
                  <a:schemeClr val="tx1"/>
                </a:solidFill>
                <a:effectLst/>
              </a:rPr>
              <a:t>。题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型为单选、判断或填</a:t>
            </a:r>
            <a:r>
              <a:rPr lang="zh-CN" altLang="en-US" sz="1900" smtClean="0">
                <a:solidFill>
                  <a:schemeClr val="tx1"/>
                </a:solidFill>
                <a:effectLst/>
              </a:rPr>
              <a:t>空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。</a:t>
            </a:r>
            <a:endParaRPr lang="en-US" altLang="zh-CN" sz="1900" smtClean="0">
              <a:solidFill>
                <a:schemeClr val="tx1"/>
              </a:solidFill>
              <a:effectLst/>
            </a:endParaRP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1900" smtClean="0">
                <a:solidFill>
                  <a:schemeClr val="tx1"/>
                </a:solidFill>
                <a:effectLst/>
              </a:rPr>
              <a:t>答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题时间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30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秒，主持人说“开始答题”后计时</a:t>
            </a:r>
            <a:r>
              <a:rPr lang="zh-CN" altLang="en-US" sz="1900" smtClean="0">
                <a:solidFill>
                  <a:schemeClr val="tx1"/>
                </a:solidFill>
                <a:effectLst/>
              </a:rPr>
              <a:t>。</a:t>
            </a:r>
            <a:endParaRPr lang="en-US" altLang="zh-CN" sz="1900" smtClean="0">
              <a:solidFill>
                <a:schemeClr val="tx1"/>
              </a:solidFill>
              <a:effectLst/>
            </a:endParaRP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1900" smtClean="0">
                <a:solidFill>
                  <a:schemeClr val="tx1"/>
                </a:solidFill>
                <a:effectLst/>
              </a:rPr>
              <a:t>选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手作答时，其他选手不得以任何形式提醒，如有违反则扣小组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10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分</a:t>
            </a:r>
            <a:r>
              <a:rPr lang="zh-CN" altLang="en-US" sz="1900" smtClean="0">
                <a:solidFill>
                  <a:schemeClr val="tx1"/>
                </a:solidFill>
                <a:effectLst/>
              </a:rPr>
              <a:t>。</a:t>
            </a:r>
            <a:endParaRPr lang="en-US" altLang="zh-CN" sz="1900" smtClean="0">
              <a:solidFill>
                <a:schemeClr val="tx1"/>
              </a:solidFill>
              <a:effectLst/>
            </a:endParaRP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1900" smtClean="0">
                <a:solidFill>
                  <a:schemeClr val="tx1"/>
                </a:solidFill>
                <a:effectLst/>
              </a:rPr>
              <a:t>从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第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台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号选手开始作答，然后第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2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台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号选手作答，各台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号选手回答完毕后，再由第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台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2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号选手作答，直至所有选手回答完毕。</a:t>
            </a:r>
            <a:endParaRPr sz="19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955540" y="1988840"/>
            <a:ext cx="8280920" cy="0"/>
          </a:xfrm>
          <a:prstGeom prst="line">
            <a:avLst/>
          </a:prstGeom>
          <a:ln w="1905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943872" y="1756863"/>
            <a:ext cx="2304256" cy="592523"/>
          </a:xfrm>
          <a:prstGeom prst="roundRect">
            <a:avLst/>
          </a:prstGeom>
          <a:solidFill>
            <a:srgbClr val="A80000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竞赛规</a:t>
            </a:r>
            <a:r>
              <a:rPr lang="zh-CN" altLang="en-US" sz="2800" b="1" spc="3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则</a:t>
            </a:r>
            <a:endParaRPr lang="zh-CN" altLang="en-US" sz="2800" b="1" spc="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1090" y="-292100"/>
            <a:ext cx="2200910" cy="1684020"/>
          </a:xfrm>
          <a:prstGeom prst="rect">
            <a:avLst/>
          </a:prstGeom>
        </p:spPr>
      </p:pic>
    </p:spTree>
  </p:cSld>
  <p:clrMapOvr>
    <a:masterClrMapping/>
  </p:clrMapOvr>
  <p:transition spd="slow" advTm="4531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36" t="5401" r="2351" b="43420"/>
          <a:stretch/>
        </p:blipFill>
        <p:spPr>
          <a:xfrm flipH="1">
            <a:off x="5417790" y="2636912"/>
            <a:ext cx="1736832" cy="1944215"/>
          </a:xfrm>
          <a:prstGeom prst="rect">
            <a:avLst/>
          </a:prstGeom>
        </p:spPr>
      </p:pic>
      <p:pic>
        <p:nvPicPr>
          <p:cNvPr id="12" name="图片 11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0" t="404" r="26044" b="5098"/>
          <a:stretch/>
        </p:blipFill>
        <p:spPr>
          <a:xfrm flipH="1">
            <a:off x="9826996" y="2636912"/>
            <a:ext cx="1736832" cy="1944215"/>
          </a:xfrm>
          <a:prstGeom prst="rect">
            <a:avLst/>
          </a:prstGeom>
        </p:spPr>
      </p:pic>
      <p:pic>
        <p:nvPicPr>
          <p:cNvPr id="13" name="图片 12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37" t="1050" r="28338" b="35660"/>
          <a:stretch/>
        </p:blipFill>
        <p:spPr>
          <a:xfrm flipH="1">
            <a:off x="3213187" y="2636912"/>
            <a:ext cx="1736832" cy="1944215"/>
          </a:xfrm>
          <a:prstGeom prst="rect">
            <a:avLst/>
          </a:prstGeom>
        </p:spPr>
      </p:pic>
      <p:pic>
        <p:nvPicPr>
          <p:cNvPr id="18" name="图片 17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5" t="5061" r="52147" b="36449"/>
          <a:stretch/>
        </p:blipFill>
        <p:spPr>
          <a:xfrm flipH="1">
            <a:off x="7622393" y="2636912"/>
            <a:ext cx="1712107" cy="1944215"/>
          </a:xfrm>
          <a:prstGeom prst="rect">
            <a:avLst/>
          </a:prstGeom>
        </p:spPr>
      </p:pic>
      <p:pic>
        <p:nvPicPr>
          <p:cNvPr id="19" name="图片 18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" r="75863" b="35157"/>
          <a:stretch/>
        </p:blipFill>
        <p:spPr>
          <a:xfrm flipH="1">
            <a:off x="1008584" y="2636912"/>
            <a:ext cx="1736832" cy="194421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703512" y="4623519"/>
            <a:ext cx="9145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ABCDE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39">
        <p15:prstTrans prst="peelOff"/>
      </p:transition>
    </mc:Choice>
    <mc:Fallback xmlns="">
      <p:transition spd="slow" advTm="113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-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490" y="2955290"/>
            <a:ext cx="2200275" cy="3714115"/>
          </a:xfrm>
          <a:prstGeom prst="rect">
            <a:avLst/>
          </a:prstGeom>
        </p:spPr>
      </p:pic>
      <p:pic>
        <p:nvPicPr>
          <p:cNvPr id="3" name="图片 2" descr="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840000">
            <a:off x="1463675" y="4621530"/>
            <a:ext cx="1238250" cy="2580640"/>
          </a:xfrm>
          <a:prstGeom prst="rect">
            <a:avLst/>
          </a:prstGeom>
        </p:spPr>
      </p:pic>
      <p:pic>
        <p:nvPicPr>
          <p:cNvPr id="5" name="图片 4" descr="4-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450" y="6154420"/>
            <a:ext cx="653415" cy="6438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39">
        <p15:prstTrans prst="peelOff"/>
      </p:transition>
    </mc:Choice>
    <mc:Fallback xmlns="">
      <p:transition spd="slow" advTm="113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160</Words>
  <Application>Microsoft Office PowerPoint</Application>
  <PresentationFormat>宽屏</PresentationFormat>
  <Paragraphs>14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等线</vt:lpstr>
      <vt:lpstr>等线 Light</vt:lpstr>
      <vt:lpstr>宋体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Administrator</cp:lastModifiedBy>
  <cp:revision>2021</cp:revision>
  <dcterms:created xsi:type="dcterms:W3CDTF">2014-12-16T06:14:00Z</dcterms:created>
  <dcterms:modified xsi:type="dcterms:W3CDTF">2019-12-04T05:38:20Z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